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85" r:id="rId2"/>
    <p:sldId id="388" r:id="rId3"/>
    <p:sldId id="458" r:id="rId4"/>
    <p:sldId id="459" r:id="rId5"/>
    <p:sldId id="460" r:id="rId6"/>
    <p:sldId id="461" r:id="rId7"/>
    <p:sldId id="462" r:id="rId8"/>
    <p:sldId id="527" r:id="rId9"/>
    <p:sldId id="464" r:id="rId10"/>
    <p:sldId id="495" r:id="rId11"/>
    <p:sldId id="518" r:id="rId12"/>
    <p:sldId id="465" r:id="rId13"/>
    <p:sldId id="467" r:id="rId14"/>
    <p:sldId id="468" r:id="rId15"/>
    <p:sldId id="469" r:id="rId16"/>
    <p:sldId id="528" r:id="rId17"/>
    <p:sldId id="481" r:id="rId18"/>
    <p:sldId id="529" r:id="rId19"/>
    <p:sldId id="491" r:id="rId20"/>
    <p:sldId id="330" r:id="rId21"/>
    <p:sldId id="316" r:id="rId22"/>
    <p:sldId id="325" r:id="rId23"/>
    <p:sldId id="318" r:id="rId24"/>
    <p:sldId id="320" r:id="rId25"/>
    <p:sldId id="326" r:id="rId26"/>
    <p:sldId id="321" r:id="rId27"/>
    <p:sldId id="324" r:id="rId28"/>
    <p:sldId id="328" r:id="rId29"/>
    <p:sldId id="525" r:id="rId30"/>
    <p:sldId id="379" r:id="rId31"/>
    <p:sldId id="381" r:id="rId32"/>
    <p:sldId id="526" r:id="rId33"/>
    <p:sldId id="510" r:id="rId34"/>
    <p:sldId id="511" r:id="rId35"/>
    <p:sldId id="512" r:id="rId36"/>
    <p:sldId id="513" r:id="rId37"/>
    <p:sldId id="514" r:id="rId38"/>
    <p:sldId id="515" r:id="rId39"/>
    <p:sldId id="517" r:id="rId40"/>
    <p:sldId id="331" r:id="rId41"/>
    <p:sldId id="366" r:id="rId42"/>
    <p:sldId id="367" r:id="rId43"/>
    <p:sldId id="368" r:id="rId44"/>
    <p:sldId id="369" r:id="rId45"/>
    <p:sldId id="370" r:id="rId46"/>
    <p:sldId id="371" r:id="rId47"/>
    <p:sldId id="372" r:id="rId48"/>
    <p:sldId id="373" r:id="rId49"/>
    <p:sldId id="374" r:id="rId50"/>
    <p:sldId id="375" r:id="rId51"/>
    <p:sldId id="499" r:id="rId52"/>
    <p:sldId id="501" r:id="rId53"/>
    <p:sldId id="507" r:id="rId54"/>
    <p:sldId id="505" r:id="rId55"/>
    <p:sldId id="506" r:id="rId56"/>
    <p:sldId id="394" r:id="rId57"/>
    <p:sldId id="395" r:id="rId58"/>
    <p:sldId id="396" r:id="rId59"/>
    <p:sldId id="397" r:id="rId60"/>
    <p:sldId id="398" r:id="rId61"/>
    <p:sldId id="399" r:id="rId62"/>
    <p:sldId id="400" r:id="rId63"/>
    <p:sldId id="401" r:id="rId64"/>
    <p:sldId id="402" r:id="rId65"/>
    <p:sldId id="403" r:id="rId66"/>
    <p:sldId id="404" r:id="rId67"/>
    <p:sldId id="405" r:id="rId68"/>
    <p:sldId id="406" r:id="rId69"/>
    <p:sldId id="412" r:id="rId70"/>
    <p:sldId id="407" r:id="rId71"/>
    <p:sldId id="522" r:id="rId72"/>
    <p:sldId id="409" r:id="rId73"/>
    <p:sldId id="410" r:id="rId74"/>
    <p:sldId id="509" r:id="rId75"/>
    <p:sldId id="530" r:id="rId76"/>
    <p:sldId id="531" r:id="rId77"/>
    <p:sldId id="532" r:id="rId78"/>
    <p:sldId id="300" r:id="rId7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53" userDrawn="1">
          <p15:clr>
            <a:srgbClr val="A4A3A4"/>
          </p15:clr>
        </p15:guide>
        <p15:guide id="3"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rickx Joyce" initials="HJ"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405"/>
    <a:srgbClr val="F6AA00"/>
    <a:srgbClr val="75787B"/>
    <a:srgbClr val="FFFFFF"/>
    <a:srgbClr val="DC4405"/>
    <a:srgbClr val="7C2855"/>
    <a:srgbClr val="E8A413"/>
    <a:srgbClr val="262626"/>
    <a:srgbClr val="7F7F7F"/>
    <a:srgbClr val="E72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2DE63D5-997A-4646-A377-4702673A728D}">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617" autoAdjust="0"/>
    <p:restoredTop sz="61563" autoAdjust="0"/>
  </p:normalViewPr>
  <p:slideViewPr>
    <p:cSldViewPr snapToGrid="0">
      <p:cViewPr varScale="1">
        <p:scale>
          <a:sx n="114" d="100"/>
          <a:sy n="114" d="100"/>
        </p:scale>
        <p:origin x="2166" y="102"/>
      </p:cViewPr>
      <p:guideLst>
        <p:guide pos="453"/>
        <p:guide orient="horz" pos="6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8" d="100"/>
          <a:sy n="78"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3076363" cy="514101"/>
          </a:xfrm>
          <a:prstGeom prst="rect">
            <a:avLst/>
          </a:prstGeom>
        </p:spPr>
        <p:txBody>
          <a:bodyPr vert="horz" lIns="99048" tIns="49524" rIns="99048" bIns="49524" rtlCol="0"/>
          <a:lstStyle>
            <a:lvl1pPr algn="l">
              <a:defRPr sz="1300"/>
            </a:lvl1pPr>
          </a:lstStyle>
          <a:p>
            <a:endParaRPr lang="nl-NL"/>
          </a:p>
        </p:txBody>
      </p:sp>
      <p:sp>
        <p:nvSpPr>
          <p:cNvPr id="4" name="Tijdelijke aanduiding voor voettekst 3"/>
          <p:cNvSpPr>
            <a:spLocks noGrp="1"/>
          </p:cNvSpPr>
          <p:nvPr>
            <p:ph type="ftr" sz="quarter" idx="2"/>
          </p:nvPr>
        </p:nvSpPr>
        <p:spPr>
          <a:xfrm>
            <a:off x="1" y="9720515"/>
            <a:ext cx="3076363" cy="514099"/>
          </a:xfrm>
          <a:prstGeom prst="rect">
            <a:avLst/>
          </a:prstGeom>
        </p:spPr>
        <p:txBody>
          <a:bodyPr vert="horz" lIns="99048" tIns="49524" rIns="99048" bIns="49524" rtlCol="0" anchor="b"/>
          <a:lstStyle>
            <a:lvl1pPr algn="l">
              <a:defRPr sz="1300"/>
            </a:lvl1pPr>
          </a:lstStyle>
          <a:p>
            <a:endParaRPr lang="nl-NL"/>
          </a:p>
        </p:txBody>
      </p:sp>
      <p:sp>
        <p:nvSpPr>
          <p:cNvPr id="6" name="Slide Number Placeholder 5"/>
          <p:cNvSpPr>
            <a:spLocks noGrp="1"/>
          </p:cNvSpPr>
          <p:nvPr>
            <p:ph type="sldNum" sz="quarter" idx="3"/>
          </p:nvPr>
        </p:nvSpPr>
        <p:spPr>
          <a:xfrm>
            <a:off x="4021705" y="9720515"/>
            <a:ext cx="3076363" cy="514099"/>
          </a:xfrm>
          <a:prstGeom prst="rect">
            <a:avLst/>
          </a:prstGeom>
        </p:spPr>
        <p:txBody>
          <a:bodyPr vert="horz" lIns="99048" tIns="49524" rIns="99048" bIns="49524" rtlCol="0" anchor="b"/>
          <a:lstStyle>
            <a:lvl1pPr algn="r">
              <a:defRPr sz="1300"/>
            </a:lvl1pPr>
          </a:lstStyle>
          <a:p>
            <a:fld id="{0BCEE33D-E736-EC49-8887-108C7837AA01}" type="slidenum">
              <a:rPr lang="nl-NL" smtClean="0"/>
              <a:t>‹#›</a:t>
            </a:fld>
            <a:endParaRPr lang="nl-NL"/>
          </a:p>
        </p:txBody>
      </p:sp>
      <p:sp>
        <p:nvSpPr>
          <p:cNvPr id="5" name="Date Placeholder 4"/>
          <p:cNvSpPr>
            <a:spLocks noGrp="1"/>
          </p:cNvSpPr>
          <p:nvPr>
            <p:ph type="dt" sz="quarter" idx="1"/>
          </p:nvPr>
        </p:nvSpPr>
        <p:spPr>
          <a:xfrm>
            <a:off x="4021705" y="1"/>
            <a:ext cx="3076363" cy="514101"/>
          </a:xfrm>
          <a:prstGeom prst="rect">
            <a:avLst/>
          </a:prstGeom>
        </p:spPr>
        <p:txBody>
          <a:bodyPr vert="horz" lIns="99048" tIns="49524" rIns="99048" bIns="49524" rtlCol="0"/>
          <a:lstStyle>
            <a:lvl1pPr algn="r">
              <a:defRPr sz="1300"/>
            </a:lvl1pPr>
          </a:lstStyle>
          <a:p>
            <a:fld id="{9C0782E8-D68F-4DF1-97CA-3C708259F9C0}" type="datetimeFigureOut">
              <a:rPr lang="nl-BE" smtClean="0"/>
              <a:t>26/01/2018</a:t>
            </a:fld>
            <a:endParaRPr lang="nl-BE"/>
          </a:p>
        </p:txBody>
      </p:sp>
    </p:spTree>
    <p:extLst>
      <p:ext uri="{BB962C8B-B14F-4D97-AF65-F5344CB8AC3E}">
        <p14:creationId xmlns:p14="http://schemas.microsoft.com/office/powerpoint/2010/main" val="747405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3076363" cy="514101"/>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705" y="1"/>
            <a:ext cx="3076363" cy="514101"/>
          </a:xfrm>
          <a:prstGeom prst="rect">
            <a:avLst/>
          </a:prstGeom>
        </p:spPr>
        <p:txBody>
          <a:bodyPr vert="horz" lIns="99048" tIns="49524" rIns="99048" bIns="49524" rtlCol="0"/>
          <a:lstStyle>
            <a:lvl1pPr algn="r">
              <a:defRPr sz="1300"/>
            </a:lvl1pPr>
          </a:lstStyle>
          <a:p>
            <a:fld id="{B1AD875D-4A1B-7B47-AFFE-2A806A422B1D}" type="datetimeFigureOut">
              <a:rPr lang="nl-NL" smtClean="0"/>
              <a:t>26-1-2018</a:t>
            </a:fld>
            <a:endParaRPr lang="nl-NL"/>
          </a:p>
        </p:txBody>
      </p:sp>
      <p:sp>
        <p:nvSpPr>
          <p:cNvPr id="4" name="Tijdelijke aanduiding voor dia-afbeelding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10"/>
            <a:ext cx="5679440" cy="4029878"/>
          </a:xfrm>
          <a:prstGeom prst="rect">
            <a:avLst/>
          </a:prstGeom>
        </p:spPr>
        <p:txBody>
          <a:bodyPr vert="horz" lIns="99048" tIns="49524" rIns="99048" bIns="49524"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0515"/>
            <a:ext cx="3076363" cy="514099"/>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705" y="9720515"/>
            <a:ext cx="3076363" cy="514099"/>
          </a:xfrm>
          <a:prstGeom prst="rect">
            <a:avLst/>
          </a:prstGeom>
        </p:spPr>
        <p:txBody>
          <a:bodyPr vert="horz" lIns="99048" tIns="49524" rIns="99048" bIns="49524" rtlCol="0" anchor="b"/>
          <a:lstStyle>
            <a:lvl1pPr algn="r">
              <a:defRPr sz="1300"/>
            </a:lvl1pPr>
          </a:lstStyle>
          <a:p>
            <a:fld id="{AAA70A8C-55CC-004A-AE14-74F577AF9929}" type="slidenum">
              <a:rPr lang="nl-NL" smtClean="0"/>
              <a:t>‹#›</a:t>
            </a:fld>
            <a:endParaRPr lang="nl-NL"/>
          </a:p>
        </p:txBody>
      </p:sp>
    </p:spTree>
    <p:extLst>
      <p:ext uri="{BB962C8B-B14F-4D97-AF65-F5344CB8AC3E}">
        <p14:creationId xmlns:p14="http://schemas.microsoft.com/office/powerpoint/2010/main" val="446827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47775" y="1279525"/>
            <a:ext cx="4603750" cy="345281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1</a:t>
            </a:fld>
            <a:endParaRPr lang="nl-NL" dirty="0"/>
          </a:p>
        </p:txBody>
      </p:sp>
    </p:spTree>
    <p:extLst>
      <p:ext uri="{BB962C8B-B14F-4D97-AF65-F5344CB8AC3E}">
        <p14:creationId xmlns:p14="http://schemas.microsoft.com/office/powerpoint/2010/main" val="8633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10</a:t>
            </a:fld>
            <a:endParaRPr lang="nl-NL"/>
          </a:p>
        </p:txBody>
      </p:sp>
    </p:spTree>
    <p:extLst>
      <p:ext uri="{BB962C8B-B14F-4D97-AF65-F5344CB8AC3E}">
        <p14:creationId xmlns:p14="http://schemas.microsoft.com/office/powerpoint/2010/main" val="720793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11</a:t>
            </a:fld>
            <a:endParaRPr lang="nl-BE" dirty="0"/>
          </a:p>
        </p:txBody>
      </p:sp>
    </p:spTree>
    <p:extLst>
      <p:ext uri="{BB962C8B-B14F-4D97-AF65-F5344CB8AC3E}">
        <p14:creationId xmlns:p14="http://schemas.microsoft.com/office/powerpoint/2010/main" val="210605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12</a:t>
            </a:fld>
            <a:endParaRPr lang="nl-BE" dirty="0"/>
          </a:p>
        </p:txBody>
      </p:sp>
    </p:spTree>
    <p:extLst>
      <p:ext uri="{BB962C8B-B14F-4D97-AF65-F5344CB8AC3E}">
        <p14:creationId xmlns:p14="http://schemas.microsoft.com/office/powerpoint/2010/main" val="1109704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13</a:t>
            </a:fld>
            <a:endParaRPr lang="nl-BE" dirty="0"/>
          </a:p>
        </p:txBody>
      </p:sp>
    </p:spTree>
    <p:extLst>
      <p:ext uri="{BB962C8B-B14F-4D97-AF65-F5344CB8AC3E}">
        <p14:creationId xmlns:p14="http://schemas.microsoft.com/office/powerpoint/2010/main" val="5508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14</a:t>
            </a:fld>
            <a:endParaRPr lang="nl-BE" dirty="0"/>
          </a:p>
        </p:txBody>
      </p:sp>
    </p:spTree>
    <p:extLst>
      <p:ext uri="{BB962C8B-B14F-4D97-AF65-F5344CB8AC3E}">
        <p14:creationId xmlns:p14="http://schemas.microsoft.com/office/powerpoint/2010/main" val="251879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15</a:t>
            </a:fld>
            <a:endParaRPr lang="nl-BE" dirty="0"/>
          </a:p>
        </p:txBody>
      </p:sp>
    </p:spTree>
    <p:extLst>
      <p:ext uri="{BB962C8B-B14F-4D97-AF65-F5344CB8AC3E}">
        <p14:creationId xmlns:p14="http://schemas.microsoft.com/office/powerpoint/2010/main" val="3070536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16</a:t>
            </a:fld>
            <a:endParaRPr lang="nl-NL"/>
          </a:p>
        </p:txBody>
      </p:sp>
    </p:spTree>
    <p:extLst>
      <p:ext uri="{BB962C8B-B14F-4D97-AF65-F5344CB8AC3E}">
        <p14:creationId xmlns:p14="http://schemas.microsoft.com/office/powerpoint/2010/main" val="169704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17</a:t>
            </a:fld>
            <a:endParaRPr lang="nl-BE" dirty="0"/>
          </a:p>
        </p:txBody>
      </p:sp>
    </p:spTree>
    <p:extLst>
      <p:ext uri="{BB962C8B-B14F-4D97-AF65-F5344CB8AC3E}">
        <p14:creationId xmlns:p14="http://schemas.microsoft.com/office/powerpoint/2010/main" val="147789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18</a:t>
            </a:fld>
            <a:endParaRPr lang="nl-BE" dirty="0"/>
          </a:p>
        </p:txBody>
      </p:sp>
    </p:spTree>
    <p:extLst>
      <p:ext uri="{BB962C8B-B14F-4D97-AF65-F5344CB8AC3E}">
        <p14:creationId xmlns:p14="http://schemas.microsoft.com/office/powerpoint/2010/main" val="173285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19</a:t>
            </a:fld>
            <a:endParaRPr lang="nl-BE" dirty="0"/>
          </a:p>
        </p:txBody>
      </p:sp>
    </p:spTree>
    <p:extLst>
      <p:ext uri="{BB962C8B-B14F-4D97-AF65-F5344CB8AC3E}">
        <p14:creationId xmlns:p14="http://schemas.microsoft.com/office/powerpoint/2010/main" val="2639655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a:t>
            </a:fld>
            <a:endParaRPr lang="nl-NL" dirty="0"/>
          </a:p>
        </p:txBody>
      </p:sp>
    </p:spTree>
    <p:extLst>
      <p:ext uri="{BB962C8B-B14F-4D97-AF65-F5344CB8AC3E}">
        <p14:creationId xmlns:p14="http://schemas.microsoft.com/office/powerpoint/2010/main" val="301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defRPr/>
            </a:pPr>
            <a:r>
              <a:rPr lang="nl-BE" dirty="0"/>
              <a:t>Centraal bij de</a:t>
            </a:r>
            <a:r>
              <a:rPr lang="nl-BE" baseline="0" dirty="0"/>
              <a:t> aanwerving staat het uitwisselen van informatie. De wg heeft gegevens nodig van de sollicitant en de sollicitant heeft ook nood aan informatie om een beslissing te kunnen nemen. Er komen dus een aantal belangen tegenover elkaar te staan. De wg die zoveel mogelijk informatie wil krijgen, zal al snel op het domein komen van het privéleven van de sollicitant. </a:t>
            </a:r>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20</a:t>
            </a:fld>
            <a:endParaRPr lang="nl-NL" dirty="0"/>
          </a:p>
        </p:txBody>
      </p:sp>
    </p:spTree>
    <p:extLst>
      <p:ext uri="{BB962C8B-B14F-4D97-AF65-F5344CB8AC3E}">
        <p14:creationId xmlns:p14="http://schemas.microsoft.com/office/powerpoint/2010/main" val="251820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300" dirty="0"/>
              <a:t>Inzake privacy bij het sluiten van de arbeidsovereenkomst, staat </a:t>
            </a:r>
            <a:r>
              <a:rPr lang="nl-BE" sz="1300" b="1" dirty="0"/>
              <a:t>cao nr. 38 </a:t>
            </a:r>
            <a:r>
              <a:rPr lang="nl-BE" sz="1300" dirty="0"/>
              <a:t>van 6/12/1983 betreffende de werving en selectie van wns centraal.</a:t>
            </a:r>
          </a:p>
          <a:p>
            <a:endParaRPr lang="nl-BE" sz="1300" dirty="0"/>
          </a:p>
          <a:p>
            <a:r>
              <a:rPr lang="nl-BE" sz="1300" dirty="0"/>
              <a:t>De wg heeft informatie nodig van de sollicitant ter beoordeling van diens geschiktheid voor de openstaande betrekking, terwijl ook de sollicitant behoefte heeft aan informatie om te kunnen beoordelen of de functie inhoudt wat hij verwacht. </a:t>
            </a:r>
          </a:p>
          <a:p>
            <a:r>
              <a:rPr lang="nl-BE" sz="1300" dirty="0"/>
              <a:t>Anderzijds wil de werkgever ook informatie over de geschiktheid van de sollicitant. </a:t>
            </a:r>
          </a:p>
          <a:p>
            <a:endParaRPr lang="nl-BE" sz="1300" dirty="0"/>
          </a:p>
          <a:p>
            <a:pPr>
              <a:buFont typeface="Arial" panose="020B0604020202020204" pitchFamily="34" charset="0"/>
              <a:buNone/>
            </a:pPr>
            <a:r>
              <a:rPr lang="nl-BE" sz="1300" dirty="0"/>
              <a:t>In het arbeidsrecht wordt het </a:t>
            </a:r>
            <a:r>
              <a:rPr lang="nl-BE" sz="1300" b="1" dirty="0"/>
              <a:t>relevantieprincipe</a:t>
            </a:r>
            <a:r>
              <a:rPr lang="nl-BE" sz="1300" dirty="0"/>
              <a:t> gehanteerd om het recht op informatie en het recht op privacy te verzoenen. Dit principe ligt vervat in (art. 11 van) cao nr. 38. </a:t>
            </a:r>
            <a:r>
              <a:rPr lang="nl-BE" sz="1300" i="1" dirty="0"/>
              <a:t>De persoonlijke levenssfeer van de sollicitant zal bij de selectieprocedure worden geëerbiedigd. Zulks impliceert dat </a:t>
            </a:r>
            <a:r>
              <a:rPr lang="nl-BE" sz="1300" i="1" u="sng" dirty="0"/>
              <a:t>vragen over het privéleven slechts verantwoord zijn indien zij relevant zijn wegens de aard en de uitoefeningsvoorwaarden van de functie</a:t>
            </a:r>
            <a:endParaRPr lang="nl-BE" sz="1300" i="1" dirty="0"/>
          </a:p>
          <a:p>
            <a:pPr lvl="2">
              <a:buFont typeface="Symbol" panose="05050102010706020507" pitchFamily="18" charset="2"/>
              <a:buChar char="Þ"/>
            </a:pPr>
            <a:r>
              <a:rPr lang="nl-BE" sz="1300" dirty="0"/>
              <a:t> dit geldt ook voor de personen, die namens de wg aan de selectiewerkzaamheden deelnemen, zoals psychologen en selectiekantoren</a:t>
            </a:r>
          </a:p>
          <a:p>
            <a:endParaRPr lang="nl-BE" sz="1300" dirty="0"/>
          </a:p>
          <a:p>
            <a:pPr marL="185715" indent="-185715">
              <a:buFont typeface="Symbol" panose="05050102010706020507" pitchFamily="18" charset="2"/>
              <a:buChar char="Þ"/>
            </a:pPr>
            <a:r>
              <a:rPr lang="nl-BE" sz="1300" dirty="0"/>
              <a:t>Er bestaat slechts een recht op informatie of een vraagrecht van de wg indien hij informeert naar gegevens over het privéleven van de sollicitant die relevant zijn voor de werksituatie. </a:t>
            </a:r>
            <a:r>
              <a:rPr lang="nl-BE" sz="1300" b="1" dirty="0"/>
              <a:t>(=evenredigheidsprincipe)</a:t>
            </a:r>
          </a:p>
          <a:p>
            <a:pPr marL="185715" indent="-185715">
              <a:buFont typeface="Symbol" panose="05050102010706020507" pitchFamily="18" charset="2"/>
              <a:buChar char="Þ"/>
            </a:pPr>
            <a:r>
              <a:rPr lang="nl-BE" sz="1300" dirty="0"/>
              <a:t>Daarnaast hebben we natuurlijk ook nog de Privacywet zelf die stelt dat persoonsgegevens toereikend, terzake dienend en niet overmatig mogen zijn, uitgaande van de doeleinden waarvoor zij verkregen worden of waarvoor zij verder worden verwerkt (art. 4 §1, 3°). Ook dit artikel bepaalt dus dat de wg niet meer persoonsgegevens mag verzamelen dan hij nodig heeft om zijn doel te bereiken. De vragen mogen alleen betrekking hebben op de aard en de uitoefeningsvoorwaarden van de functie waarvoor de sollicitant solliciteert. </a:t>
            </a:r>
          </a:p>
          <a:p>
            <a:endParaRPr lang="nl-BE" sz="1300" dirty="0"/>
          </a:p>
          <a:p>
            <a:r>
              <a:rPr lang="nl-BE" sz="1300" dirty="0"/>
              <a:t>Wat betreft de sollicitant, stelt cao nr. 38 dat deze </a:t>
            </a:r>
            <a:r>
              <a:rPr lang="nl-BE" sz="1300" b="1" dirty="0"/>
              <a:t>ertoe gehouden is om te goeder trouw aan de selectieprocedure mee te werken </a:t>
            </a:r>
            <a:r>
              <a:rPr lang="nl-BE" sz="1300" dirty="0"/>
              <a:t>en alle noodzakelijke gegevens over beroeps-en studieverleden moet verschaffen wanneer deze betrekking hebben op de aard en de uitoefeningsvoorwaarden vd functie (art. 13).</a:t>
            </a:r>
          </a:p>
          <a:p>
            <a:endParaRPr lang="nl-BE" sz="1300" dirty="0"/>
          </a:p>
          <a:p>
            <a:pPr defTabSz="990478">
              <a:defRPr/>
            </a:pPr>
            <a:r>
              <a:rPr lang="nl-BE" sz="1300" dirty="0"/>
              <a:t>(Niet alle bepalingen van de cao zijn op dezelfde wijze afdwingbaar. Het eerste deel zijn plichten van we werkgever ivm de werving en selectie van wns. Het gaat om juridisch afdwingbare verplichtingen. Het tweede deel bevat ‘slechts’ aanbevelingen. Toch zijn deze gedragsregels met eventueel juridische gevolgen. Men aanvaardt immers dat deze aanbevelingen kunnen worden afgedwongen op grond ve algemene zorgvuldigheidsnorm.)</a:t>
            </a:r>
          </a:p>
          <a:p>
            <a:endParaRPr lang="nl-BE" sz="1300" dirty="0"/>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21</a:t>
            </a:fld>
            <a:endParaRPr lang="nl-NL" dirty="0"/>
          </a:p>
        </p:txBody>
      </p:sp>
    </p:spTree>
    <p:extLst>
      <p:ext uri="{BB962C8B-B14F-4D97-AF65-F5344CB8AC3E}">
        <p14:creationId xmlns:p14="http://schemas.microsoft.com/office/powerpoint/2010/main" val="2424493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Het relevantieprincipe en het principe dat een sollicitant te goeder trouw moet deelnemen aan het aanwervingsproces kunnen verder worden uitgewerkt in functie van het vraagrecht van de wg enerzijds en de spreekplicht, zwijgplicht en het liegrecht van de sollicitant anderzijds. </a:t>
            </a:r>
          </a:p>
          <a:p>
            <a:endParaRPr lang="nl-BE" baseline="0" dirty="0"/>
          </a:p>
          <a:p>
            <a:r>
              <a:rPr lang="nl-BE" baseline="0" dirty="0"/>
              <a:t>Wgs moeten zich de vraag stellen welke informatie hij mag verzamelen zonder dat hij een ongeoorloofde inbreuk op de privacy van de kandidaat-wn pleegt. </a:t>
            </a:r>
          </a:p>
          <a:p>
            <a:r>
              <a:rPr lang="nl-BE" baseline="0" dirty="0"/>
              <a:t>De sollicitant moet zich afvragen welke informatie uit zijn privéleven hij moet prijsgeven. Mag hij zwijgen? Mag hij zelfs liegen? Of heeft hij een spreekplicht?</a:t>
            </a:r>
          </a:p>
          <a:p>
            <a:endParaRPr lang="nl-BE" baseline="0" dirty="0"/>
          </a:p>
          <a:p>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22</a:t>
            </a:fld>
            <a:endParaRPr lang="nl-NL" dirty="0"/>
          </a:p>
        </p:txBody>
      </p:sp>
    </p:spTree>
    <p:extLst>
      <p:ext uri="{BB962C8B-B14F-4D97-AF65-F5344CB8AC3E}">
        <p14:creationId xmlns:p14="http://schemas.microsoft.com/office/powerpoint/2010/main" val="387305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a:defRPr/>
            </a:pPr>
            <a:r>
              <a:rPr lang="nl-BE" dirty="0"/>
              <a:t>Hoe</a:t>
            </a:r>
            <a:r>
              <a:rPr lang="nl-BE" baseline="0" dirty="0"/>
              <a:t> ver kan een onderneming gaan in het afvuren van vragen op sollicitanten? Wanneer wordt de privacy van een sollicitant geschonden?</a:t>
            </a:r>
          </a:p>
          <a:p>
            <a:pPr defTabSz="990478">
              <a:defRPr/>
            </a:pPr>
            <a:r>
              <a:rPr lang="nl-BE" baseline="0" dirty="0"/>
              <a:t>Voor het antwoord op deze vraag zijn de principes van finaliteit en proportionaliteit bepalend.</a:t>
            </a:r>
          </a:p>
          <a:p>
            <a:pPr defTabSz="990478">
              <a:defRPr/>
            </a:pPr>
            <a:endParaRPr lang="nl-BE" baseline="0" dirty="0"/>
          </a:p>
          <a:p>
            <a:r>
              <a:rPr lang="nl-BE" baseline="0" dirty="0"/>
              <a:t>Zoals daarnet aangehaald, zijn vragen over het privéleven maar verantwoord indien ze relevant zijn wegens de aard en de uitoefeningsvoorwaarden van de functie. Het is dus perfect mogelijk om vragen te stellen die eerder in de privésfeer horen, op voorwaarde dat zij van belang zijn voor de vacante job.</a:t>
            </a:r>
          </a:p>
          <a:p>
            <a:endParaRPr lang="nl-BE" baseline="0" dirty="0"/>
          </a:p>
          <a:p>
            <a:r>
              <a:rPr lang="nl-BE" baseline="0" dirty="0"/>
              <a:t>Wgs kunnen </a:t>
            </a:r>
            <a:r>
              <a:rPr lang="nl-BE" b="1" baseline="0" dirty="0"/>
              <a:t>géén vragen stellen die niets te maken hebben met de job (=evenredigheid/proportionaliteit).</a:t>
            </a:r>
          </a:p>
          <a:p>
            <a:endParaRPr lang="nl-BE" baseline="0" dirty="0"/>
          </a:p>
          <a:p>
            <a:r>
              <a:rPr lang="nl-BE" baseline="0" dirty="0"/>
              <a:t>Om te beoordelen of de informatie relevant is (dwz evenredig), is het noodzakelijk te weten </a:t>
            </a:r>
            <a:r>
              <a:rPr lang="nl-BE" b="1" baseline="0" dirty="0"/>
              <a:t>met welk doeleinde de werkgever de informatie vraagt</a:t>
            </a:r>
            <a:r>
              <a:rPr lang="nl-BE" baseline="0" dirty="0"/>
              <a:t>.</a:t>
            </a:r>
          </a:p>
          <a:p>
            <a:r>
              <a:rPr lang="nl-BE" baseline="0" dirty="0"/>
              <a:t>Cao nr. 38 heeft het finaliteitsprincipe niet expliciet opgenomen. Maar het is duidelijk dat het informatierecht vd wg maar één doeleinde kan hebben, nl. beoordeling van de geschiktheid vd sollicitant. De (on)rechtmatigheid van het doeleinde is afhankelijk van de functievereisten. Het gaat dus om een beoordeling in concreto. </a:t>
            </a:r>
          </a:p>
          <a:p>
            <a:pPr marL="185715" indent="-185715" defTabSz="990478">
              <a:buFont typeface="Symbol" panose="05050102010706020507" pitchFamily="18" charset="2"/>
              <a:buChar char="Þ"/>
              <a:defRPr/>
            </a:pPr>
            <a:r>
              <a:rPr lang="nl-BE" baseline="0" dirty="0"/>
              <a:t>Zo zal de wg die vraagt of de sollicitant </a:t>
            </a:r>
            <a:r>
              <a:rPr lang="nl-BE" b="1" baseline="0" dirty="0"/>
              <a:t>allergisch</a:t>
            </a:r>
            <a:r>
              <a:rPr lang="nl-BE" baseline="0" dirty="0"/>
              <a:t> is voor een bepaalde chemische stof een rechtmatig doeleinde nastreven indien men voor de betrokken functie wordt blootgesteld aan die stof.</a:t>
            </a:r>
          </a:p>
          <a:p>
            <a:pPr marL="185715" indent="-185715" defTabSz="990478">
              <a:buFont typeface="Symbol" panose="05050102010706020507" pitchFamily="18" charset="2"/>
              <a:buChar char="Þ"/>
              <a:defRPr/>
            </a:pPr>
            <a:r>
              <a:rPr lang="nl-BE" baseline="0" dirty="0"/>
              <a:t>De vraag naar de </a:t>
            </a:r>
            <a:r>
              <a:rPr lang="nl-BE" b="1" baseline="0" dirty="0"/>
              <a:t>handicap</a:t>
            </a:r>
            <a:r>
              <a:rPr lang="nl-BE" baseline="0" dirty="0"/>
              <a:t> van een wn zal bijna altijd ongeoorloofd zijn. Maar indien de wg deze vraag stelt om te achterhalen of hij voor de kandidaat, in het kader van tewerkstellingsbevorderende maatregelen voor mindervaliden, </a:t>
            </a:r>
            <a:r>
              <a:rPr lang="nl-BE" b="1" baseline="0" dirty="0"/>
              <a:t>subsidies</a:t>
            </a:r>
            <a:r>
              <a:rPr lang="nl-BE" baseline="0" dirty="0"/>
              <a:t> kan ontvangen, streeft hij een </a:t>
            </a:r>
            <a:r>
              <a:rPr lang="nl-BE" b="1" baseline="0" dirty="0"/>
              <a:t>rechtmatig doeleinde </a:t>
            </a:r>
            <a:r>
              <a:rPr lang="nl-BE" baseline="0" dirty="0"/>
              <a:t>na.</a:t>
            </a:r>
          </a:p>
          <a:p>
            <a:endParaRPr lang="nl-BE" baseline="0" dirty="0"/>
          </a:p>
          <a:p>
            <a:r>
              <a:rPr lang="nl-BE" baseline="0" dirty="0"/>
              <a:t>In principe </a:t>
            </a:r>
            <a:r>
              <a:rPr lang="nl-BE" b="1" baseline="0" dirty="0"/>
              <a:t>verbiedt de privacywet verwerking van gevoelige gegevens als politieke voorkeur en godsdienstige overtuigingen. </a:t>
            </a:r>
          </a:p>
          <a:p>
            <a:r>
              <a:rPr lang="nl-BE" baseline="0" dirty="0"/>
              <a:t>De privacywet maakt wel een uitzondering. Het verbod is niet van toepassing wanneer de verwerking wordt verricht bij een aanwervingsprocedure gevoerd door een </a:t>
            </a:r>
            <a:r>
              <a:rPr lang="nl-BE" b="1" baseline="0" dirty="0"/>
              <a:t>vereniging die werkzaam is binnen de politiek, vakbond of ziekenfonds, of als het gaat om een religieuze of levensbeschouwelijke instelling</a:t>
            </a:r>
            <a:r>
              <a:rPr lang="nl-BE" baseline="0" dirty="0"/>
              <a:t>. In die situaties heeft de vraag naar een politieke opvatting of een religieuze overtuiging wél te maken met de aard en de uitoefeningsvoorwaarden van de functie. </a:t>
            </a:r>
          </a:p>
          <a:p>
            <a:pPr marL="185715" indent="-185715">
              <a:buFont typeface="Symbol" panose="05050102010706020507" pitchFamily="18" charset="2"/>
              <a:buChar char="Þ"/>
            </a:pPr>
            <a:r>
              <a:rPr lang="nl-BE" baseline="0" dirty="0"/>
              <a:t>Zo is de vraag naar politieke overtuigingen van de sollicitant voor de job als redacteur bij een krant met een zeer uitgesproken levensbeschouwelijke visie wel aanvaardbaar, terwijl diezelfde vraag als irrelevant en dus als ongeoorloofd voorkomt wanneer ze aan een kandidaat-kassierster van een supermarkt wordt gevraagd.</a:t>
            </a:r>
          </a:p>
          <a:p>
            <a:pPr marL="185715" indent="-185715">
              <a:buFont typeface="Symbol" panose="05050102010706020507" pitchFamily="18" charset="2"/>
              <a:buChar char="Þ"/>
            </a:pPr>
            <a:r>
              <a:rPr lang="nl-BE" baseline="0" dirty="0"/>
              <a:t>Het is bv. ook logisch dat aan een kandidaat-leerkracht katholieke godsdienst bij een katholieke school mag worden gevraagd of hij een katholiek geloof aanhangt.</a:t>
            </a:r>
          </a:p>
          <a:p>
            <a:pPr marL="185715" indent="-185715">
              <a:buFont typeface="Symbol" panose="05050102010706020507" pitchFamily="18" charset="2"/>
              <a:buChar char="Þ"/>
            </a:pPr>
            <a:endParaRPr lang="nl-BE" baseline="0" dirty="0"/>
          </a:p>
          <a:p>
            <a:r>
              <a:rPr lang="nl-BE" baseline="0" dirty="0"/>
              <a:t>Vragen naar de gezondheidstoestand van de sollicitant is niet toegelaten tenzij dit omwille van de specifieke kenmerken van de job toch nodig is om de geschiktheid van de sollicitant te beoordelen.</a:t>
            </a:r>
          </a:p>
          <a:p>
            <a:pPr marL="185715" indent="-185715">
              <a:buFont typeface="Symbol" panose="05050102010706020507" pitchFamily="18" charset="2"/>
              <a:buChar char="Þ"/>
            </a:pPr>
            <a:r>
              <a:rPr lang="nl-BE" baseline="0" dirty="0"/>
              <a:t>Dit kan het geval zijn als een </a:t>
            </a:r>
            <a:r>
              <a:rPr lang="nl-BE" b="1" baseline="0" dirty="0"/>
              <a:t>medische aandoening de veiligheid van de wn</a:t>
            </a:r>
            <a:r>
              <a:rPr lang="nl-BE" baseline="0" dirty="0"/>
              <a:t>, zijn of haar collega’s of andere personen in gevaar kan brengen (bv. piloot lijdt best niet aan epilepsie).</a:t>
            </a:r>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23</a:t>
            </a:fld>
            <a:endParaRPr lang="nl-NL" dirty="0"/>
          </a:p>
        </p:txBody>
      </p:sp>
    </p:spTree>
    <p:extLst>
      <p:ext uri="{BB962C8B-B14F-4D97-AF65-F5344CB8AC3E}">
        <p14:creationId xmlns:p14="http://schemas.microsoft.com/office/powerpoint/2010/main" val="3639495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Spreekplicht?</a:t>
            </a:r>
          </a:p>
          <a:p>
            <a:r>
              <a:rPr lang="nl-BE" dirty="0"/>
              <a:t>cao nr. 38 </a:t>
            </a:r>
            <a:r>
              <a:rPr lang="nl-BE" baseline="0" dirty="0"/>
              <a:t>bepaalt dat de sollicitant te goeder trouw moet meewerken aan de selectieprocedure en alle noodzakelijke gegevens over het beroeps- en studieverleden moet verschaffen wanneer deze betrekking hebben op de aard en de uitoefeningsvoorwaarden van de job.</a:t>
            </a:r>
          </a:p>
          <a:p>
            <a:endParaRPr lang="nl-BE" baseline="0" dirty="0"/>
          </a:p>
          <a:p>
            <a:r>
              <a:rPr lang="nl-BE" baseline="0" dirty="0"/>
              <a:t>Het recht op informatie van de wg brengt bijgevolg een zekere spreekplicht mee voor de sollicitant.</a:t>
            </a:r>
          </a:p>
          <a:p>
            <a:endParaRPr lang="nl-BE" baseline="0" dirty="0"/>
          </a:p>
          <a:p>
            <a:pPr defTabSz="990478">
              <a:defRPr/>
            </a:pPr>
            <a:r>
              <a:rPr lang="nl-BE" baseline="0" dirty="0"/>
              <a:t>Een eerste aspect van de spreekplicht is de</a:t>
            </a:r>
            <a:r>
              <a:rPr lang="nl-BE" b="1" baseline="0" dirty="0"/>
              <a:t> antwoordplicht </a:t>
            </a:r>
            <a:r>
              <a:rPr lang="nl-BE" baseline="0" dirty="0"/>
              <a:t>van de sollicitant.</a:t>
            </a:r>
          </a:p>
          <a:p>
            <a:r>
              <a:rPr lang="nl-BE" baseline="0" dirty="0"/>
              <a:t> De sollicitant is maar gehouden informatie mee te delen aan de wg die relevant is gelet op de aard en de uitoefeningsvoorwaarden van de functie.</a:t>
            </a:r>
          </a:p>
          <a:p>
            <a:pPr marL="185715" indent="-185715">
              <a:buFont typeface="Symbol" panose="05050102010706020507" pitchFamily="18" charset="2"/>
              <a:buChar char="Þ"/>
            </a:pPr>
            <a:r>
              <a:rPr lang="nl-BE" baseline="0" dirty="0"/>
              <a:t>De sollicitant mag niet weigeren een geoorloofde vraag (gelet op de aard en de uitoefeningsvoorwaarden van de functie) waarheidsgetrouw te beantwoorden. </a:t>
            </a:r>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24</a:t>
            </a:fld>
            <a:endParaRPr lang="nl-NL" dirty="0"/>
          </a:p>
        </p:txBody>
      </p:sp>
    </p:spTree>
    <p:extLst>
      <p:ext uri="{BB962C8B-B14F-4D97-AF65-F5344CB8AC3E}">
        <p14:creationId xmlns:p14="http://schemas.microsoft.com/office/powerpoint/2010/main" val="3534609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Een tweede aspect van de spreekplicht is de spontane mededelingsplicht. </a:t>
            </a:r>
            <a:r>
              <a:rPr lang="nl-BE" dirty="0"/>
              <a:t>Moet een sollicitant</a:t>
            </a:r>
            <a:r>
              <a:rPr lang="nl-BE" baseline="0" dirty="0"/>
              <a:t> uit eigen beweging een aantal gegevens meedelen aan de werkgever?</a:t>
            </a:r>
            <a:endParaRPr lang="nl-BE" b="1" baseline="0" dirty="0"/>
          </a:p>
          <a:p>
            <a:endParaRPr lang="nl-BE" b="1" baseline="0" dirty="0"/>
          </a:p>
          <a:p>
            <a:r>
              <a:rPr lang="nl-BE" baseline="0" dirty="0"/>
              <a:t>De klassieker van de vragen hieromtrent is of een sollicitante de verplichting heeft op spontaan mee te delen dat ze zwanger is.</a:t>
            </a:r>
          </a:p>
          <a:p>
            <a:endParaRPr lang="nl-BE" baseline="0" dirty="0"/>
          </a:p>
          <a:p>
            <a:r>
              <a:rPr lang="nl-BE" baseline="0" dirty="0"/>
              <a:t>Tussen partijen die met elkaar onderhandelen, bestaat er een vertrouwensrelatie. Het algemene rechtsprincipe van de goede trouw vereist dat men elkaar binnen bepaalde grenzen zelfs ongevraagd moet inlichten.</a:t>
            </a:r>
          </a:p>
          <a:p>
            <a:pPr marL="185715" indent="-185715">
              <a:buFont typeface="Symbol" panose="05050102010706020507" pitchFamily="18" charset="2"/>
              <a:buChar char="Þ"/>
            </a:pPr>
            <a:r>
              <a:rPr lang="nl-BE" baseline="0" dirty="0"/>
              <a:t>Wat zijn die grenzen?</a:t>
            </a:r>
          </a:p>
          <a:p>
            <a:r>
              <a:rPr lang="nl-BE" baseline="0" dirty="0"/>
              <a:t>	- De sollicitant moet weten of behoort te weten dat het bedrijf belang hecht aan de betrokken inlichting;</a:t>
            </a:r>
          </a:p>
          <a:p>
            <a:r>
              <a:rPr lang="nl-BE" baseline="0" dirty="0"/>
              <a:t>	- Er bestaat geen informatieverplichting over gegevens waarvan de andere partij op de hoogte is of kan zijn;</a:t>
            </a:r>
          </a:p>
          <a:p>
            <a:r>
              <a:rPr lang="nl-BE" baseline="0" dirty="0"/>
              <a:t>	- De sollicitant moet zelf op de hoogte zijn van de bewuste informatie;</a:t>
            </a:r>
          </a:p>
          <a:p>
            <a:r>
              <a:rPr lang="nl-BE" baseline="0" dirty="0"/>
              <a:t>	- De te verstrekken informatie moet relevant zijn voor de functie (weer het relevantieprincipe);</a:t>
            </a:r>
          </a:p>
          <a:p>
            <a:r>
              <a:rPr lang="nl-BE" baseline="0" dirty="0"/>
              <a:t>	- De inlichtingen mogen niet tot gevolg hebben dat zij tot de niet-aanwerving zouden leiden in strijd met de wet.</a:t>
            </a:r>
          </a:p>
          <a:p>
            <a:pPr marL="185715" indent="-185715">
              <a:buFont typeface="Symbol" panose="05050102010706020507" pitchFamily="18" charset="2"/>
              <a:buChar char="Þ"/>
            </a:pPr>
            <a:endParaRPr lang="nl-BE" baseline="0" dirty="0"/>
          </a:p>
          <a:p>
            <a:pPr marL="185715" indent="-185715">
              <a:buFont typeface="Symbol" panose="05050102010706020507" pitchFamily="18" charset="2"/>
              <a:buChar char="Þ"/>
            </a:pPr>
            <a:r>
              <a:rPr lang="nl-BE" baseline="0" dirty="0"/>
              <a:t>Hieruit blijkt dat de spontane meldingsplicht van een zwangerschap slechts in een zeer beperkt aantal gevallen van toepassing zal zijn, bv. bij een sollicitatie voor een job waarbij men in aanraking komt met gevaarlijke stoffen.</a:t>
            </a:r>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25</a:t>
            </a:fld>
            <a:endParaRPr lang="nl-NL" dirty="0"/>
          </a:p>
        </p:txBody>
      </p:sp>
    </p:spTree>
    <p:extLst>
      <p:ext uri="{BB962C8B-B14F-4D97-AF65-F5344CB8AC3E}">
        <p14:creationId xmlns:p14="http://schemas.microsoft.com/office/powerpoint/2010/main" val="1724951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Zwijgrecht?</a:t>
            </a:r>
          </a:p>
          <a:p>
            <a:r>
              <a:rPr lang="nl-BE" dirty="0"/>
              <a:t>Uit voorgaande volgt dat een sollicitant</a:t>
            </a:r>
            <a:r>
              <a:rPr lang="nl-BE" baseline="0" dirty="0"/>
              <a:t> verplicht is waarheidsgetrouw te antwoorden op vragen van de potentiële wg die geoorloofd zijn, en dus relevant voor de aangeboden functie.</a:t>
            </a:r>
          </a:p>
          <a:p>
            <a:endParaRPr lang="nl-BE" baseline="0" dirty="0"/>
          </a:p>
          <a:p>
            <a:r>
              <a:rPr lang="nl-BE" baseline="0" dirty="0"/>
              <a:t>Er bestaat wel een zwijgrecht als reactie op ongeoorloofde vragen, </a:t>
            </a:r>
            <a:r>
              <a:rPr lang="nl-BE" b="1" baseline="0" dirty="0"/>
              <a:t>vragen die dus in de privésfeer liggen en geen verband houden met de vacante functie. </a:t>
            </a:r>
          </a:p>
          <a:p>
            <a:endParaRPr lang="nl-BE" baseline="0" dirty="0"/>
          </a:p>
          <a:p>
            <a:r>
              <a:rPr lang="nl-BE" b="1" dirty="0"/>
              <a:t>Liegrecht?</a:t>
            </a:r>
          </a:p>
          <a:p>
            <a:pPr defTabSz="990478">
              <a:defRPr/>
            </a:pPr>
            <a:r>
              <a:rPr lang="nl-BE" sz="1300" dirty="0"/>
              <a:t>Een sollicitant moet niet antwoorden op vragen die ongeoorloofd zijn. Maar het zwijgrecht is in de praktijk niet altijd vol te houden (relatie wn – wg: niet antwoorden betekent misschien niet worden aangenomen).</a:t>
            </a:r>
          </a:p>
          <a:p>
            <a:pPr defTabSz="990478">
              <a:defRPr/>
            </a:pPr>
            <a:endParaRPr lang="nl-BE" sz="1300" dirty="0"/>
          </a:p>
          <a:p>
            <a:pPr defTabSz="990478">
              <a:defRPr/>
            </a:pPr>
            <a:r>
              <a:rPr lang="nl-BE" sz="1300" dirty="0"/>
              <a:t>Bijgevolg is het volgens sommige auteurs (Frank Hendrickx bv. in zijn handboek ‘Privacy en het arbeidsrecht) verdedigbaar om te stellen dat de sollicitant mag liegen bij niet-toelaatbare vragen. (“Het liegrecht is een schild, geen zwaard, en mag enkel gebruikt worden om een schending van de privacy af te wenden, en als andere middelen niet volstaan. (‘Privacy en arbeidsrecht, Die Keure, 1999)).</a:t>
            </a:r>
          </a:p>
          <a:p>
            <a:pPr marL="185715" indent="-185715" defTabSz="990478">
              <a:buFont typeface="Symbol" panose="05050102010706020507" pitchFamily="18" charset="2"/>
              <a:buChar char="Þ"/>
              <a:defRPr/>
            </a:pPr>
            <a:r>
              <a:rPr lang="nl-BE" sz="1300" dirty="0"/>
              <a:t>Het gaat dus enkel om een situatie waarbij de wg volkomen ontoelaatbare vragen stelt, en de sollicitant dus met leugens mag repliceren om zich te beschermen.</a:t>
            </a:r>
          </a:p>
          <a:p>
            <a:pPr defTabSz="990478">
              <a:defRPr/>
            </a:pPr>
            <a:endParaRPr lang="nl-BE" sz="1300" b="1" dirty="0"/>
          </a:p>
          <a:p>
            <a:pPr defTabSz="990478">
              <a:defRPr/>
            </a:pPr>
            <a:r>
              <a:rPr lang="nl-BE" sz="1300" b="1" dirty="0"/>
              <a:t>Opgelet! </a:t>
            </a:r>
            <a:r>
              <a:rPr lang="nl-BE" sz="1300" dirty="0"/>
              <a:t>Indien de vragen die de toekomstige wg stelt, wel degelijk relevent waren voor de functie en de sollicitant toch liegt, kan dit aanleiding geven tot:</a:t>
            </a:r>
          </a:p>
          <a:p>
            <a:pPr marL="185715" indent="-185715" defTabSz="990478">
              <a:buFontTx/>
              <a:buChar char="-"/>
              <a:defRPr/>
            </a:pPr>
            <a:r>
              <a:rPr lang="nl-BE" sz="1300" u="sng" dirty="0"/>
              <a:t>Ontslag om dringende reden </a:t>
            </a:r>
            <a:r>
              <a:rPr lang="nl-BE" sz="1300" dirty="0"/>
              <a:t>(zonder betaling van enige verbrekingsvergoeding op het ogenblik dat later tijdens de duur van de arbeidsovereenkomst de waarheid naar boven komt). (De wg moet dan wel kunnen aantonen dat de wn effectief gelogen heeft én hij moet aannemelijk maken dat de leugenachtige informatie een determinerende factor is geweest in de beslissing om aan te werven. Werd o.m. al aanvaard als dringende reden: de bewering van een kandidaat dat hij ontslagen was bij de vorige wg in het kader van een reorganisatie terwijl hij in werkelijkheid ontslagen was om een dringende reden;)</a:t>
            </a:r>
          </a:p>
          <a:p>
            <a:pPr marL="185715" indent="-185715" defTabSz="990478">
              <a:buFontTx/>
              <a:buChar char="-"/>
              <a:defRPr/>
            </a:pPr>
            <a:r>
              <a:rPr lang="nl-BE" sz="1300" dirty="0"/>
              <a:t>De </a:t>
            </a:r>
            <a:r>
              <a:rPr lang="nl-BE" sz="1300" u="sng" dirty="0"/>
              <a:t>ontbinding van de arbeidsovereenkomst wegens bedrog </a:t>
            </a:r>
            <a:r>
              <a:rPr lang="nl-BE" sz="1300" dirty="0"/>
              <a:t>(zonder betaling van enige verbrekingsvergoeding). (De wg moet kunnen aantonen dat hij de kandidaat niet zou hebben aangenomen indien hij niet gelogen had. Dan is er sprake van een wilsgebrek bij het aangaan van de arbeidsovereenkomst. De nietigverklaring moet echter uitgesproken worden door de arbeidsrechtbank en in afwachting van de uitspraak moet de arbeidsovereenkomst wel verder uitgevoerd worden.)</a:t>
            </a:r>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26</a:t>
            </a:fld>
            <a:endParaRPr lang="nl-NL" dirty="0"/>
          </a:p>
        </p:txBody>
      </p:sp>
    </p:spTree>
    <p:extLst>
      <p:ext uri="{BB962C8B-B14F-4D97-AF65-F5344CB8AC3E}">
        <p14:creationId xmlns:p14="http://schemas.microsoft.com/office/powerpoint/2010/main" val="3868261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Steeds</a:t>
            </a:r>
            <a:r>
              <a:rPr lang="nl-BE" baseline="0" dirty="0"/>
              <a:t> meer wgs willen een </a:t>
            </a:r>
            <a:r>
              <a:rPr lang="nl-BE" b="1" baseline="0" dirty="0"/>
              <a:t>background check </a:t>
            </a:r>
            <a:r>
              <a:rPr lang="nl-BE" baseline="0" dirty="0"/>
              <a:t>uitvoeren bij sollicitanten. </a:t>
            </a:r>
          </a:p>
          <a:p>
            <a:r>
              <a:rPr lang="nl-BE" baseline="0" dirty="0"/>
              <a:t>Men moet hier zeer voorzichtig mee omgaan. Het komt er op aan of de verkregen informatie beschouwd kan worden als een disproportionele aantasting van de privé van de sollicitant of niet. Uit een algemene background check zal immers wellicht ook veel irrelevante informatie voor de functie naar boven komen. </a:t>
            </a:r>
          </a:p>
          <a:p>
            <a:r>
              <a:rPr lang="nl-BE" baseline="0" dirty="0"/>
              <a:t>Het </a:t>
            </a:r>
            <a:r>
              <a:rPr lang="nl-BE" u="sng" baseline="0" dirty="0"/>
              <a:t>uitdrukkelijk akkoord </a:t>
            </a:r>
            <a:r>
              <a:rPr lang="nl-BE" baseline="0" dirty="0"/>
              <a:t>van de sollicitant is hier essentieel. </a:t>
            </a:r>
          </a:p>
          <a:p>
            <a:endParaRPr lang="nl-BE" baseline="0" dirty="0"/>
          </a:p>
          <a:p>
            <a:r>
              <a:rPr lang="nl-BE" baseline="0" dirty="0"/>
              <a:t>Wat met het contacteren van </a:t>
            </a:r>
            <a:r>
              <a:rPr lang="nl-BE" b="1" baseline="0" dirty="0"/>
              <a:t>referenties</a:t>
            </a:r>
            <a:r>
              <a:rPr lang="nl-BE" baseline="0" dirty="0"/>
              <a:t>? In principe moeten persoonsgegevens verkregen worden bij de sollicitant zelf.</a:t>
            </a:r>
          </a:p>
          <a:p>
            <a:r>
              <a:rPr lang="nl-BE" baseline="0" dirty="0"/>
              <a:t>Wanneer de wg toch bij andere personen informatie over de sollicitant wil verkrijgen, dan mag hij dit enkel als deze manier van informatieverzameling voor hem noodzakelijk is tijdens de selectieprocedure (d.w.z. dat hij zonder die info geen selectiebeslissing kan nemen en dat hij deze info niet op een andere manier kan verkrijgen dan het bevragen van andere personen dan de sollicitant) én als hij hiervoor de </a:t>
            </a:r>
            <a:r>
              <a:rPr lang="nl-BE" u="sng" baseline="0" dirty="0"/>
              <a:t>toestemming</a:t>
            </a:r>
            <a:r>
              <a:rPr lang="nl-BE" baseline="0" dirty="0"/>
              <a:t> heeft van de sollicitant. </a:t>
            </a:r>
          </a:p>
          <a:p>
            <a:r>
              <a:rPr lang="nl-BE" baseline="0" dirty="0"/>
              <a:t>De informatie die de potentiële wg wil inwinnen mag alleen direct verband houden met de functie en mag geen onevenredige inbreuk maken op het privéleven van de sollicitant. </a:t>
            </a:r>
          </a:p>
          <a:p>
            <a:endParaRPr lang="nl-BE" baseline="0" dirty="0"/>
          </a:p>
          <a:p>
            <a:pPr marL="185715" indent="-185715">
              <a:buFont typeface="Symbol" panose="05050102010706020507" pitchFamily="18" charset="2"/>
              <a:buChar char="Þ"/>
            </a:pPr>
            <a:r>
              <a:rPr lang="nl-BE" b="1" baseline="0" dirty="0">
                <a:solidFill>
                  <a:srgbClr val="FF0000"/>
                </a:solidFill>
              </a:rPr>
              <a:t>Opgelet! Toestemming wordt strikter door de Privacyverordening! </a:t>
            </a:r>
          </a:p>
          <a:p>
            <a:endParaRPr lang="nl-BE" baseline="0" dirty="0"/>
          </a:p>
          <a:p>
            <a:r>
              <a:rPr lang="nl-BE" baseline="0" dirty="0"/>
              <a:t>Wanneer de sollicitant spontaan referenties geeft, dan mag de wg ervan uitgaan dat hij die referenties mag nagaan.</a:t>
            </a:r>
          </a:p>
          <a:p>
            <a:r>
              <a:rPr lang="nl-BE" baseline="0" dirty="0"/>
              <a:t>Bv. referentie in CV.</a:t>
            </a:r>
          </a:p>
          <a:p>
            <a:endParaRPr lang="nl-BE" baseline="0" dirty="0"/>
          </a:p>
          <a:p>
            <a:r>
              <a:rPr lang="nl-BE" baseline="0" dirty="0"/>
              <a:t>Vb: stel dat een CV duidelijke leemtes bevat, dat moet de wg eerst de sollicitant zelf bevragen over die opvallende lacunes in zijn opleidings- of professioneel parcours. Pas nadien, indien de uitleg van de kandidaat hierover niet zou volstaan, kan de wg overwegen gegevens in te winnen bij andere personen of organisaties, als de sollicitant hierover vooraf werd geïnformeerd en zijn toestemming daarvoor heeft gegeven. </a:t>
            </a:r>
          </a:p>
          <a:p>
            <a:endParaRPr lang="nl-BE" baseline="0" dirty="0"/>
          </a:p>
          <a:p>
            <a:endParaRPr lang="nl-BE" baseline="0" dirty="0"/>
          </a:p>
          <a:p>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27</a:t>
            </a:fld>
            <a:endParaRPr lang="nl-NL" dirty="0"/>
          </a:p>
        </p:txBody>
      </p:sp>
    </p:spTree>
    <p:extLst>
      <p:ext uri="{BB962C8B-B14F-4D97-AF65-F5344CB8AC3E}">
        <p14:creationId xmlns:p14="http://schemas.microsoft.com/office/powerpoint/2010/main" val="2035806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a:t>
            </a:r>
            <a:r>
              <a:rPr lang="nl-BE" baseline="0" dirty="0"/>
              <a:t> </a:t>
            </a:r>
            <a:r>
              <a:rPr lang="nl-BE" dirty="0"/>
              <a:t>Heeft een wg recht</a:t>
            </a:r>
            <a:r>
              <a:rPr lang="nl-BE" baseline="0" dirty="0"/>
              <a:t> om naar het </a:t>
            </a:r>
            <a:r>
              <a:rPr lang="nl-BE" b="1" baseline="0" dirty="0"/>
              <a:t>vorig loonbriefje </a:t>
            </a:r>
            <a:r>
              <a:rPr lang="nl-BE" baseline="0" dirty="0"/>
              <a:t>van de sollicitant te vragen?</a:t>
            </a:r>
            <a:endParaRPr lang="nl-BE" dirty="0"/>
          </a:p>
          <a:p>
            <a:r>
              <a:rPr lang="nl-BE" dirty="0"/>
              <a:t>De wg mag tijdens een sollicitatie vragen naar de loonbrief</a:t>
            </a:r>
            <a:r>
              <a:rPr lang="nl-BE" baseline="0" dirty="0"/>
              <a:t> van een sollicitant bij de vorige wg maar de sollicitant is niet verplicht om op deze vraag in te gaan. De sollicitant kan immers argumenteren dat dit niet relevant is voor de aard en de uitvoeringsvoorwaarden van de functie.</a:t>
            </a:r>
          </a:p>
          <a:p>
            <a:endParaRPr lang="nl-BE" dirty="0"/>
          </a:p>
          <a:p>
            <a:r>
              <a:rPr lang="nl-BE" dirty="0"/>
              <a:t>2. Bij</a:t>
            </a:r>
            <a:r>
              <a:rPr lang="nl-BE" baseline="0" dirty="0"/>
              <a:t> de sollicitatie vraagt de wg vaak om een </a:t>
            </a:r>
            <a:r>
              <a:rPr lang="nl-BE" b="1" baseline="0" dirty="0"/>
              <a:t>uittreksel uit het strafregister/bewijs goed gedrag en zeden </a:t>
            </a:r>
            <a:r>
              <a:rPr lang="nl-BE" baseline="0" dirty="0"/>
              <a:t>voor te leggen. Mag dit? </a:t>
            </a:r>
          </a:p>
          <a:p>
            <a:r>
              <a:rPr lang="nl-BE" baseline="0" dirty="0"/>
              <a:t>Een uittreksel uit het strafregister is een gerechtelijk gegeven en het is verboden op basis van artikel 8 van de Privacywet van 8/12/1992) om dit te verwerken (bv. om dit bij te houden in een dossier).</a:t>
            </a:r>
          </a:p>
          <a:p>
            <a:endParaRPr lang="nl-BE" baseline="0" dirty="0"/>
          </a:p>
          <a:p>
            <a:r>
              <a:rPr lang="nl-BE" baseline="0" dirty="0"/>
              <a:t>Op dit principe bestaan 2 uitzonderingen (art. 8 §2 Privacywet):</a:t>
            </a:r>
          </a:p>
          <a:p>
            <a:r>
              <a:rPr lang="nl-BE" baseline="0" dirty="0"/>
              <a:t>- Wanneer het werk een activiteit is waarvan de toegangs- of uitoefeningsvoorwaarden werden bepaald door de wet (bv. bewakingsagent, advocaat, politieagent) (art. 596, 1</a:t>
            </a:r>
            <a:r>
              <a:rPr lang="nl-BE" baseline="30000" dirty="0"/>
              <a:t>e</a:t>
            </a:r>
            <a:r>
              <a:rPr lang="nl-BE" baseline="0" dirty="0"/>
              <a:t> lid WSV).</a:t>
            </a:r>
          </a:p>
          <a:p>
            <a:pPr marL="171450" indent="-171450">
              <a:buFontTx/>
              <a:buChar char="-"/>
            </a:pPr>
            <a:r>
              <a:rPr lang="nl-BE" baseline="0" dirty="0"/>
              <a:t>Wanneer het werk een activiteit is die onder opvoeding, psycho-medisch-sociale begeleiding, hulpverlening aan de jeugd, kinderbescherming, animatie of begeleiding van minderjarigen valt (art. 596,2</a:t>
            </a:r>
            <a:r>
              <a:rPr lang="nl-BE" baseline="30000" dirty="0"/>
              <a:t>de</a:t>
            </a:r>
            <a:r>
              <a:rPr lang="nl-BE" baseline="0" dirty="0"/>
              <a:t> lid WSV)</a:t>
            </a:r>
          </a:p>
          <a:p>
            <a:pPr marL="171450" indent="-171450">
              <a:buFontTx/>
              <a:buChar char="-"/>
            </a:pPr>
            <a:endParaRPr lang="nl-BE" baseline="0" dirty="0"/>
          </a:p>
          <a:p>
            <a:pPr marL="0" indent="0">
              <a:buFontTx/>
              <a:buNone/>
            </a:pPr>
            <a:r>
              <a:rPr lang="nl-BE" b="1" baseline="0" dirty="0"/>
              <a:t>Buiten deze twee gevallen van artikel 596 WSV</a:t>
            </a:r>
          </a:p>
          <a:p>
            <a:pPr marL="0" indent="0">
              <a:buFontTx/>
              <a:buNone/>
            </a:pPr>
            <a:endParaRPr lang="nl-BE" b="1" baseline="0" dirty="0"/>
          </a:p>
          <a:p>
            <a:pPr marL="0" indent="0">
              <a:buFontTx/>
              <a:buNone/>
            </a:pPr>
            <a:r>
              <a:rPr lang="nl-BE" b="0" baseline="0" dirty="0"/>
              <a:t>Als de (toekomstige) werkgever zich niet kan beroepen op een van beide wettelijke gevallen, dan moet het principieel verbod zonder meer worden toegepast.</a:t>
            </a:r>
          </a:p>
          <a:p>
            <a:pPr marL="0" indent="0">
              <a:buFontTx/>
              <a:buNone/>
            </a:pPr>
            <a:endParaRPr lang="nl-BE" b="0" baseline="0" dirty="0"/>
          </a:p>
          <a:p>
            <a:pPr marL="0" indent="0">
              <a:buFontTx/>
              <a:buNone/>
            </a:pPr>
            <a:r>
              <a:rPr lang="nl-BE" b="0" baseline="0" dirty="0"/>
              <a:t>De Privacycommissie heeft in haar advies nr. 08/2002 van 11/2/2002 gesteld dat “de lezing van een document in principe niet valt onder het toepassingsgebied van de wet”.</a:t>
            </a:r>
          </a:p>
          <a:p>
            <a:pPr marL="171450" indent="-171450">
              <a:buFont typeface="Symbol" panose="05050102010706020507" pitchFamily="18" charset="2"/>
              <a:buChar char="Þ"/>
            </a:pPr>
            <a:r>
              <a:rPr lang="nl-BE" b="0" baseline="0" dirty="0"/>
              <a:t>Het louter tonen en lezen van een uittreksel uit het strafregister is geen verwerking van persoonsgegevens als bedoeld in de Privacywet.</a:t>
            </a:r>
          </a:p>
          <a:p>
            <a:pPr marL="171450" indent="-171450">
              <a:buFont typeface="Symbol" panose="05050102010706020507" pitchFamily="18" charset="2"/>
              <a:buChar char="Þ"/>
            </a:pPr>
            <a:r>
              <a:rPr lang="nl-BE" b="0" baseline="0" dirty="0"/>
              <a:t>Daarentegen kunnen een vermelding in een interne nota of aanwervingsdossier, een mededeling van informatie aan het management van de onderneming,… een verwerking zijn van zogenaamde ‘gerechtelijke gegevens’.</a:t>
            </a:r>
          </a:p>
          <a:p>
            <a:pPr marL="0" indent="0">
              <a:buFont typeface="Symbol" panose="05050102010706020507" pitchFamily="18" charset="2"/>
              <a:buNone/>
            </a:pPr>
            <a:r>
              <a:rPr lang="nl-BE" b="0" baseline="0" dirty="0"/>
              <a:t>     Een dergelijke gegevensverwerking zou een inbreuk uitmaken op de Privacywet.</a:t>
            </a: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28</a:t>
            </a:fld>
            <a:endParaRPr lang="nl-NL" dirty="0"/>
          </a:p>
        </p:txBody>
      </p:sp>
    </p:spTree>
    <p:extLst>
      <p:ext uri="{BB962C8B-B14F-4D97-AF65-F5344CB8AC3E}">
        <p14:creationId xmlns:p14="http://schemas.microsoft.com/office/powerpoint/2010/main" val="2500224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a:t>
            </a:r>
            <a:r>
              <a:rPr lang="nl-BE" baseline="0" dirty="0"/>
              <a:t> </a:t>
            </a:r>
            <a:r>
              <a:rPr lang="nl-BE" dirty="0"/>
              <a:t>Heeft een wg recht</a:t>
            </a:r>
            <a:r>
              <a:rPr lang="nl-BE" baseline="0" dirty="0"/>
              <a:t> om naar het </a:t>
            </a:r>
            <a:r>
              <a:rPr lang="nl-BE" b="1" baseline="0" dirty="0"/>
              <a:t>vorig loonbriefje </a:t>
            </a:r>
            <a:r>
              <a:rPr lang="nl-BE" baseline="0" dirty="0"/>
              <a:t>van de sollicitant te vragen?</a:t>
            </a:r>
            <a:endParaRPr lang="nl-BE" dirty="0"/>
          </a:p>
          <a:p>
            <a:r>
              <a:rPr lang="nl-BE" dirty="0"/>
              <a:t>De wg mag tijdens een sollicitatie vragen naar de loonbrief</a:t>
            </a:r>
            <a:r>
              <a:rPr lang="nl-BE" baseline="0" dirty="0"/>
              <a:t> van een sollicitant bij de vorige wg maar de sollicitant is niet verplicht om op deze vraag in te gaan. De sollicitant kan immers argumenteren dat dit niet relevant is voor de aard en de uitvoeringsvoorwaarden van de functie.</a:t>
            </a:r>
          </a:p>
          <a:p>
            <a:endParaRPr lang="nl-BE" dirty="0"/>
          </a:p>
          <a:p>
            <a:r>
              <a:rPr lang="nl-BE" dirty="0"/>
              <a:t>2. Bij</a:t>
            </a:r>
            <a:r>
              <a:rPr lang="nl-BE" baseline="0" dirty="0"/>
              <a:t> de sollicitatie vraagt de wg vaak om een </a:t>
            </a:r>
            <a:r>
              <a:rPr lang="nl-BE" b="1" baseline="0" dirty="0"/>
              <a:t>uittreksel uit het strafregister/bewijs goed gedrag en zeden </a:t>
            </a:r>
            <a:r>
              <a:rPr lang="nl-BE" baseline="0" dirty="0"/>
              <a:t>voor te leggen. Mag dit? </a:t>
            </a:r>
          </a:p>
          <a:p>
            <a:r>
              <a:rPr lang="nl-BE" baseline="0" dirty="0"/>
              <a:t>Een uittreksel uit het strafregister is een gerechtelijk gegeven en het is verboden op basis van artikel 8 van de Privacywet van 8/12/1992) om dit te verwerken (bv. om dit bij te houden in een dossier).</a:t>
            </a:r>
          </a:p>
          <a:p>
            <a:endParaRPr lang="nl-BE" baseline="0" dirty="0"/>
          </a:p>
          <a:p>
            <a:r>
              <a:rPr lang="nl-BE" baseline="0" dirty="0"/>
              <a:t>Op dit principe bestaan 2 uitzonderingen (art. 8 §2 Privacywet):</a:t>
            </a:r>
          </a:p>
          <a:p>
            <a:r>
              <a:rPr lang="nl-BE" baseline="0" dirty="0"/>
              <a:t>- Wanneer het werk een activiteit is waarvan de toegangs- of uitoefeningsvoorwaarden werden bepaald door de wet (bv. bewakingsagent, advocaat, politieagent) (art. 596, 1</a:t>
            </a:r>
            <a:r>
              <a:rPr lang="nl-BE" baseline="30000" dirty="0"/>
              <a:t>e</a:t>
            </a:r>
            <a:r>
              <a:rPr lang="nl-BE" baseline="0" dirty="0"/>
              <a:t> lid WSV).</a:t>
            </a:r>
          </a:p>
          <a:p>
            <a:pPr marL="171450" indent="-171450">
              <a:buFontTx/>
              <a:buChar char="-"/>
            </a:pPr>
            <a:r>
              <a:rPr lang="nl-BE" baseline="0" dirty="0"/>
              <a:t>Wanneer het werk een activiteit is die onder opvoeding, psycho-medisch-sociale begeleiding, hulpverlening aan de jeugd, kinderbescherming, animatie of begeleiding van minderjarigen valt (art. 596,2</a:t>
            </a:r>
            <a:r>
              <a:rPr lang="nl-BE" baseline="30000" dirty="0"/>
              <a:t>de</a:t>
            </a:r>
            <a:r>
              <a:rPr lang="nl-BE" baseline="0" dirty="0"/>
              <a:t> lid WSV)</a:t>
            </a:r>
          </a:p>
          <a:p>
            <a:pPr marL="171450" indent="-171450">
              <a:buFontTx/>
              <a:buChar char="-"/>
            </a:pPr>
            <a:endParaRPr lang="nl-BE" baseline="0" dirty="0"/>
          </a:p>
          <a:p>
            <a:pPr marL="0" indent="0">
              <a:buFontTx/>
              <a:buNone/>
            </a:pPr>
            <a:r>
              <a:rPr lang="nl-BE" b="1" baseline="0" dirty="0"/>
              <a:t>Buiten deze twee gevallen van artikel 596 WSV</a:t>
            </a:r>
          </a:p>
          <a:p>
            <a:pPr marL="0" indent="0">
              <a:buFontTx/>
              <a:buNone/>
            </a:pPr>
            <a:endParaRPr lang="nl-BE" b="1" baseline="0" dirty="0"/>
          </a:p>
          <a:p>
            <a:pPr marL="0" indent="0">
              <a:buFontTx/>
              <a:buNone/>
            </a:pPr>
            <a:r>
              <a:rPr lang="nl-BE" b="0" baseline="0" dirty="0"/>
              <a:t>Als de (toekomstige) werkgever zich niet kan beroepen op een van beide wettelijke gevallen, dan moet het principieel verbod zonder meer worden toegepast.</a:t>
            </a:r>
          </a:p>
          <a:p>
            <a:pPr marL="0" indent="0">
              <a:buFontTx/>
              <a:buNone/>
            </a:pPr>
            <a:endParaRPr lang="nl-BE" b="0" baseline="0" dirty="0"/>
          </a:p>
          <a:p>
            <a:pPr marL="0" indent="0">
              <a:buFontTx/>
              <a:buNone/>
            </a:pPr>
            <a:r>
              <a:rPr lang="nl-BE" b="0" baseline="0" dirty="0"/>
              <a:t>De Privacycommissie heeft in haar advies nr. 08/2002 van 11/2/2002 gesteld dat “de lezing van een document in principe niet valt onder het toepassingsgebied van de wet”.</a:t>
            </a:r>
          </a:p>
          <a:p>
            <a:pPr marL="171450" indent="-171450">
              <a:buFont typeface="Symbol" panose="05050102010706020507" pitchFamily="18" charset="2"/>
              <a:buChar char="Þ"/>
            </a:pPr>
            <a:r>
              <a:rPr lang="nl-BE" b="0" baseline="0" dirty="0"/>
              <a:t>Het louter tonen en lezen van een uittreksel uit het strafregister is geen verwerking van persoonsgegevens als bedoeld in de Privacywet.</a:t>
            </a:r>
          </a:p>
          <a:p>
            <a:pPr marL="171450" indent="-171450">
              <a:buFont typeface="Symbol" panose="05050102010706020507" pitchFamily="18" charset="2"/>
              <a:buChar char="Þ"/>
            </a:pPr>
            <a:r>
              <a:rPr lang="nl-BE" b="0" baseline="0" dirty="0"/>
              <a:t>Daarentegen kunnen een vermelding in een interne nota of aanwervingsdossier, een mededeling van informatie aan het management van de onderneming,… een verwerking zijn van zogenaamde ‘gerechtelijke gegevens’.</a:t>
            </a:r>
          </a:p>
          <a:p>
            <a:pPr marL="0" indent="0">
              <a:buFont typeface="Symbol" panose="05050102010706020507" pitchFamily="18" charset="2"/>
              <a:buNone/>
            </a:pPr>
            <a:r>
              <a:rPr lang="nl-BE" b="0" baseline="0" dirty="0"/>
              <a:t>     Een dergelijke gegevensverwerking zou een inbreuk uitmaken op de Privacywet.</a:t>
            </a: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29</a:t>
            </a:fld>
            <a:endParaRPr lang="nl-NL" dirty="0"/>
          </a:p>
        </p:txBody>
      </p:sp>
    </p:spTree>
    <p:extLst>
      <p:ext uri="{BB962C8B-B14F-4D97-AF65-F5344CB8AC3E}">
        <p14:creationId xmlns:p14="http://schemas.microsoft.com/office/powerpoint/2010/main" val="309847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3</a:t>
            </a:fld>
            <a:endParaRPr lang="nl-BE" dirty="0"/>
          </a:p>
        </p:txBody>
      </p:sp>
    </p:spTree>
    <p:extLst>
      <p:ext uri="{BB962C8B-B14F-4D97-AF65-F5344CB8AC3E}">
        <p14:creationId xmlns:p14="http://schemas.microsoft.com/office/powerpoint/2010/main" val="2105672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71429" indent="-371429">
              <a:buFont typeface="+mj-lt"/>
              <a:buAutoNum type="arabicPeriod"/>
            </a:pPr>
            <a:r>
              <a:rPr lang="nl-BE" dirty="0"/>
              <a:t>Wg stelt vereisten voor de functie vast</a:t>
            </a:r>
          </a:p>
          <a:p>
            <a:pPr marL="371429" indent="-371429">
              <a:buFont typeface="+mj-lt"/>
              <a:buAutoNum type="arabicPeriod"/>
            </a:pPr>
            <a:r>
              <a:rPr lang="nl-BE" dirty="0"/>
              <a:t>Wg beslist of hij sollicitatieprocedure alleen of met selectiebureau uitvoert</a:t>
            </a:r>
          </a:p>
          <a:p>
            <a:pPr marL="680954" lvl="1" indent="-185715">
              <a:buFont typeface="Symbol" panose="05050102010706020507" pitchFamily="18" charset="2"/>
              <a:buChar char="Þ"/>
            </a:pPr>
            <a:r>
              <a:rPr lang="nl-BE" dirty="0"/>
              <a:t>Wg</a:t>
            </a:r>
            <a:r>
              <a:rPr lang="nl-BE" baseline="0" dirty="0"/>
              <a:t> die beroep doet op selectiebureau legt </a:t>
            </a:r>
            <a:r>
              <a:rPr lang="nl-BE" b="1" baseline="0" dirty="0"/>
              <a:t>contractueel vast dat privacy sollicitanten moet worden gerespecteerd</a:t>
            </a:r>
            <a:endParaRPr lang="nl-BE" b="1" dirty="0"/>
          </a:p>
          <a:p>
            <a:pPr marL="371429" indent="-371429">
              <a:buFont typeface="+mj-lt"/>
              <a:buAutoNum type="arabicPeriod"/>
            </a:pPr>
            <a:r>
              <a:rPr lang="nl-BE" dirty="0"/>
              <a:t>Wg plaatst jobaanbieding en vermeldt daarin aard functie, eisen die aan functie worden gesteld, plaats waar de functie uitgevoerd moet worden, de wijze van solliciteren en desgevallend bedoeling om wervingsreserve aan te leggen</a:t>
            </a:r>
          </a:p>
          <a:p>
            <a:pPr marL="371429" indent="-371429">
              <a:buFont typeface="+mj-lt"/>
              <a:buAutoNum type="arabicPeriod"/>
            </a:pPr>
            <a:r>
              <a:rPr lang="nl-BE" dirty="0"/>
              <a:t>Wg beslist welke informatie hij nodig heeft, of deze informatie noodzakelijk is en hoe hij die kan bekomen</a:t>
            </a:r>
          </a:p>
          <a:p>
            <a:pPr marL="680954" lvl="1" indent="-185715">
              <a:buFont typeface="Symbol" panose="05050102010706020507" pitchFamily="18" charset="2"/>
              <a:buChar char="Þ"/>
            </a:pPr>
            <a:r>
              <a:rPr lang="nl-BE" dirty="0"/>
              <a:t>Is er medische informatie, zijn medische onderzoeken/biologische</a:t>
            </a:r>
            <a:r>
              <a:rPr lang="nl-BE" baseline="0" dirty="0"/>
              <a:t> testen nodig? Is het medisch onderzoek verplicht? Heeft hij informatie uit privéleven nodig?,…</a:t>
            </a:r>
          </a:p>
          <a:p>
            <a:pPr marL="680954" lvl="1" indent="-185715">
              <a:buFont typeface="Symbol" panose="05050102010706020507" pitchFamily="18" charset="2"/>
              <a:buChar char="Þ"/>
            </a:pPr>
            <a:r>
              <a:rPr lang="nl-BE" baseline="0" dirty="0"/>
              <a:t>Hij waakt erover dat medische informatiegaring, de medische onderzoeken/biologische testen betrekking hebben op de huidige geschiktheid van de sollicitant</a:t>
            </a:r>
          </a:p>
          <a:p>
            <a:pPr marL="680954" lvl="1" indent="-185715">
              <a:buFont typeface="Symbol" panose="05050102010706020507" pitchFamily="18" charset="2"/>
              <a:buChar char="Þ"/>
            </a:pPr>
            <a:r>
              <a:rPr lang="nl-BE" baseline="0" dirty="0"/>
              <a:t>Wg stelt alleen vragen mbt privéleven voor zover deze noodzakelijk zijn om de geschiktheid van de sollicitant te beoordelen</a:t>
            </a:r>
            <a:endParaRPr lang="nl-BE" dirty="0"/>
          </a:p>
          <a:p>
            <a:pPr marL="371429" indent="-371429">
              <a:buFont typeface="+mj-lt"/>
              <a:buAutoNum type="arabicPeriod"/>
            </a:pPr>
            <a:r>
              <a:rPr lang="nl-BE" dirty="0"/>
              <a:t>Preventieadviseur-arbeidsgeneeskunde laat sollicitant op voorhand weten welke medische onderzoeken/testen zullen worden gevoerd + deelt wg en sollicitant nadien uitslag mee</a:t>
            </a:r>
          </a:p>
          <a:p>
            <a:pPr marL="371429" indent="-371429">
              <a:buFont typeface="+mj-lt"/>
              <a:buAutoNum type="arabicPeriod"/>
            </a:pPr>
            <a:r>
              <a:rPr lang="nl-BE" dirty="0"/>
              <a:t>Wg verwerkt sollicitatiegegevens en deelt sollicitant mee dat hij recht heeft op mededeling persoonsgegevens</a:t>
            </a:r>
          </a:p>
          <a:p>
            <a:pPr marL="680954" lvl="1" indent="-185715">
              <a:buFont typeface="Symbol" panose="05050102010706020507" pitchFamily="18" charset="2"/>
              <a:buChar char="Þ"/>
            </a:pPr>
            <a:r>
              <a:rPr lang="nl-BE" dirty="0"/>
              <a:t>Wg</a:t>
            </a:r>
            <a:r>
              <a:rPr lang="nl-BE" baseline="0" dirty="0"/>
              <a:t> vraagt toestemming sollicitant voor verwerking van gezondheidsgegevens</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30</a:t>
            </a:fld>
            <a:endParaRPr lang="nl-NL" dirty="0"/>
          </a:p>
        </p:txBody>
      </p:sp>
    </p:spTree>
    <p:extLst>
      <p:ext uri="{BB962C8B-B14F-4D97-AF65-F5344CB8AC3E}">
        <p14:creationId xmlns:p14="http://schemas.microsoft.com/office/powerpoint/2010/main" val="57644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Burgers krijgen een heel aantal </a:t>
            </a:r>
            <a:r>
              <a:rPr lang="nl-BE" altLang="nl-BE" sz="1300" b="1" dirty="0">
                <a:solidFill>
                  <a:srgbClr val="000000"/>
                </a:solidFill>
                <a:latin typeface="Tahoma" panose="020B0604030504040204" pitchFamily="34" charset="0"/>
              </a:rPr>
              <a:t>nieuwe rechten </a:t>
            </a:r>
            <a:r>
              <a:rPr lang="nl-BE" altLang="nl-BE" sz="1300" dirty="0">
                <a:solidFill>
                  <a:srgbClr val="000000"/>
                </a:solidFill>
                <a:latin typeface="Tahoma" panose="020B0604030504040204" pitchFamily="34" charset="0"/>
              </a:rPr>
              <a:t>met betrekking tot hun persoonsgegevens. Ze krijgen meer controle over het gebruik van hun persoonlijke gegevens. Zo krijgen ze het recht:</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inzage (bv. als er testen zijn gebeurd op een computer, kan sollicitant deze opvragen)</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correctie</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om vergeten te worden (stel sollicitant wordt niet aangenomen en wil nu dat al zijn persoonsgegevens gewist worden. Dit is een recht, hij kan dit vragen en wg moet hierop ingaan. Wg kan bv. vragen of ze de gegevens mogen bijhouden om hem later eventueel bij nieuwe vacature opnieuw uit te nodigen)</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beperking van de verwerking</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overdraagbaarheid van gegevens</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van bezwaar tegen geautomatiseerde besluitvorming en profilering.</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 </a:t>
            </a:r>
          </a:p>
          <a:p>
            <a:pPr defTabSz="990478" eaLnBrk="0" fontAlgn="base" hangingPunct="0">
              <a:spcBef>
                <a:spcPct val="30000"/>
              </a:spcBef>
              <a:spcAft>
                <a:spcPct val="0"/>
              </a:spcAft>
              <a:defRPr/>
            </a:pPr>
            <a:r>
              <a:rPr lang="nl-BE" altLang="nl-BE" sz="1300" b="1" dirty="0">
                <a:solidFill>
                  <a:srgbClr val="000000"/>
                </a:solidFill>
                <a:latin typeface="Tahoma" panose="020B0604030504040204" pitchFamily="34" charset="0"/>
              </a:rPr>
              <a:t>Striktere toestemming</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Een verwerking van persoonsgegevens is o.a. rechtmatig wanneer de betrokkene toestemming heeft gegeven voor de verwerking ervan. </a:t>
            </a:r>
          </a:p>
          <a:p>
            <a:r>
              <a:rPr lang="nl-BE" sz="1300" dirty="0"/>
              <a:t>Wanneer de verwerking berust op toestemming, moet de verwerkingsverantwoordelijke er rekening mee houden dat de eisen die aan de toestemming worden gesteld, strikter zijn geworden. In de Privacywet van ‘82 werden ook wel al bepaalde eisen gesteld, maar de nieuwe verordening wordt nog strenger en geeft een uitgebreide omschrijving aan wat die toestemming allemaal moet voldoen. </a:t>
            </a:r>
          </a:p>
          <a:p>
            <a:endParaRPr lang="nl-BE" sz="1300" dirty="0"/>
          </a:p>
          <a:p>
            <a:pPr defTabSz="990478">
              <a:defRPr/>
            </a:pPr>
            <a:r>
              <a:rPr lang="nl-BE" sz="1300" dirty="0"/>
              <a:t>Wanneer de verwerking berust op toestemming, moet de verwerkingsverantwoordelijke eerst en vooral </a:t>
            </a:r>
            <a:r>
              <a:rPr lang="nl-BE" sz="1300" b="1" dirty="0"/>
              <a:t>kunnen aantonen </a:t>
            </a:r>
            <a:r>
              <a:rPr lang="nl-BE" sz="1300" dirty="0"/>
              <a:t>dat de betrokkene toestemming heeft gegeven voor de verwerking van zijn persoonsgegevens. Enkel een uitdrukkelijke toestemming zal daarom nog nuttig zijn. Dit kan bv. door een schriftelijke verklaring of door het klikken op een vakje bij het bezoeken van een website. De huidige systemen die toestemming registreren, moeten dus geëvalueerd worden zodat een audit trail (controlespoor) verzekerd wordt. </a:t>
            </a:r>
          </a:p>
          <a:p>
            <a:endParaRPr lang="nl-BE" sz="1300" dirty="0"/>
          </a:p>
          <a:p>
            <a:r>
              <a:rPr lang="nl-BE" sz="1300" dirty="0"/>
              <a:t>Daarnaast moet het </a:t>
            </a:r>
            <a:r>
              <a:rPr lang="nl-BE" sz="1300" b="1" dirty="0"/>
              <a:t>verzoek om toestemming </a:t>
            </a:r>
            <a:r>
              <a:rPr lang="nl-BE" sz="1300" dirty="0"/>
              <a:t>in een begrijpelijke en gemakkelijk toegankelijke vorm en in duidelijke en eenvoudige taal zodanig zijn gepresenteerd dat een duidelijk onderscheid gemaakt kan worden met andere aangelegenheden. </a:t>
            </a:r>
          </a:p>
          <a:p>
            <a:r>
              <a:rPr lang="nl-BE" sz="1300" dirty="0"/>
              <a:t> </a:t>
            </a:r>
          </a:p>
          <a:p>
            <a:r>
              <a:rPr lang="nl-BE" sz="1300" dirty="0"/>
              <a:t>De toestemming moet door een </a:t>
            </a:r>
            <a:r>
              <a:rPr lang="nl-BE" sz="1300" b="1" dirty="0"/>
              <a:t>duidelijke actieve handeling </a:t>
            </a:r>
            <a:r>
              <a:rPr lang="nl-BE" sz="1300" dirty="0"/>
              <a:t>worden gegeven. Daaruit moet blijken dat de betrokkene vrijelijk, specifiek, geïnformeerd en ondubbelzinnig met de verwerking van zijn persoonsgegevens instemt (deze vereisten van vrijelijk, geïnformeerd,…) legde de Privacywet ook al op). Maar de verordening haalt nu uitdrukkelijk aan dat het moet gaan om een duidelijk actieve handeling. Dit kan bv. door het klikken op een vakje op een internetwebsite. Stilzwijgen, het gebruik van reeds aangekruiste vakjes of inactiviteit vormen geen toestemming!</a:t>
            </a:r>
          </a:p>
          <a:p>
            <a:endParaRPr lang="nl-BE" sz="1300" dirty="0"/>
          </a:p>
          <a:p>
            <a:r>
              <a:rPr lang="nl-BE" sz="1300" dirty="0"/>
              <a:t>Indien de verwerking </a:t>
            </a:r>
            <a:r>
              <a:rPr lang="nl-BE" sz="1300" b="1" dirty="0"/>
              <a:t>meerdere doeleinden </a:t>
            </a:r>
            <a:r>
              <a:rPr lang="nl-BE" sz="1300" dirty="0"/>
              <a:t>heeft, moet toestemming voor elk daarvan worden verleend. </a:t>
            </a:r>
          </a:p>
          <a:p>
            <a:r>
              <a:rPr lang="nl-BE" sz="1300" dirty="0"/>
              <a:t> </a:t>
            </a:r>
          </a:p>
          <a:p>
            <a:r>
              <a:rPr lang="nl-BE" sz="1300" dirty="0"/>
              <a:t>De betrokkene kan bovendien zijn toestemming ten allen tijden </a:t>
            </a:r>
            <a:r>
              <a:rPr lang="nl-BE" sz="1300" b="1" dirty="0"/>
              <a:t>intrekken</a:t>
            </a:r>
            <a:r>
              <a:rPr lang="nl-BE" sz="1300" dirty="0"/>
              <a:t>. De intrekking moet even eenvoudig zijn als het geven ervan. </a:t>
            </a: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r>
              <a:rPr lang="nl-BE" altLang="nl-BE" sz="1300" b="1" i="1" dirty="0"/>
              <a:t>Dataregister</a:t>
            </a:r>
            <a:r>
              <a:rPr lang="nl-BE" altLang="nl-BE" sz="1300" b="1" dirty="0"/>
              <a:t>:</a:t>
            </a:r>
            <a:r>
              <a:rPr lang="nl-BE" altLang="nl-BE" sz="1300" dirty="0"/>
              <a:t> </a:t>
            </a:r>
            <a:r>
              <a:rPr lang="nl-BE" sz="1300" dirty="0"/>
              <a:t>Breng in kaart welke persoonsgegevens je bijhoudt, waar deze vandaan komen en met wie je deze hebt gedeeld. </a:t>
            </a:r>
          </a:p>
          <a:p>
            <a:pPr marL="185715" indent="-185715">
              <a:buFont typeface="Symbol" panose="05050102010706020507" pitchFamily="18" charset="2"/>
              <a:buChar char="Þ"/>
            </a:pPr>
            <a:r>
              <a:rPr lang="nl-BE" altLang="nl-BE" sz="1300" dirty="0"/>
              <a:t>Je houdt bv CV nog bij, testen op de pc,… Hoe lang ga je ze bewaren? Geen specifieke max termijn voorzien. De gegevens mogen niet langer dan noodzakelijk voor de doeleinden verwerking bewaard worden. Je moet zien dat je bepaalde procedure inbouwt om dit te kunnen opvolgen. Bv. na een jaar moeten ze gewist worden. </a:t>
            </a:r>
          </a:p>
          <a:p>
            <a:endParaRPr lang="nl-BE" altLang="nl-BE" sz="1300" dirty="0">
              <a:solidFill>
                <a:srgbClr val="000000"/>
              </a:solidFill>
              <a:latin typeface="Tahoma" panose="020B0604030504040204" pitchFamily="34" charset="0"/>
            </a:endParaRPr>
          </a:p>
          <a:p>
            <a:pPr>
              <a:buClr>
                <a:srgbClr val="7A2653"/>
              </a:buClr>
            </a:pPr>
            <a:r>
              <a:rPr lang="nl-BE" altLang="nl-BE" sz="1200" b="1" dirty="0">
                <a:solidFill>
                  <a:srgbClr val="515B6E"/>
                </a:solidFill>
              </a:rPr>
              <a:t>Communicatie</a:t>
            </a:r>
            <a:r>
              <a:rPr lang="nl-BE" altLang="nl-BE" kern="1200" dirty="0">
                <a:solidFill>
                  <a:srgbClr val="515B6E"/>
                </a:solidFill>
              </a:rPr>
              <a:t> – Wanneer een bedrijf nu reeds persoonsgegevens verwerkt, moet het aan de betrokkene bepaalde informatie verschaffen,</a:t>
            </a:r>
            <a:r>
              <a:rPr lang="nl-BE" altLang="nl-BE" kern="1200" baseline="0" dirty="0">
                <a:solidFill>
                  <a:srgbClr val="515B6E"/>
                </a:solidFill>
              </a:rPr>
              <a:t> zoals bv. wijze waarop men gegevens zal aanwenden. Doorgaans staat deze informatie in een privacyverklaring. De AVG vereist dat deze privacyverklaring aangevuld wordt. Zo zal je voortaan ook moeten meedelen: </a:t>
            </a:r>
          </a:p>
          <a:p>
            <a:pPr marL="371429" indent="-371429">
              <a:buClr>
                <a:srgbClr val="7A2653"/>
              </a:buClr>
              <a:buFontTx/>
              <a:buChar char="-"/>
            </a:pPr>
            <a:r>
              <a:rPr lang="nl-BE" altLang="nl-BE" sz="1300" dirty="0">
                <a:solidFill>
                  <a:srgbClr val="515B6E"/>
                </a:solidFill>
              </a:rPr>
              <a:t>de wettelijke grondslag voor de gegevensverwerking (*)</a:t>
            </a:r>
          </a:p>
          <a:p>
            <a:pPr marL="371429" indent="-371429">
              <a:buClr>
                <a:srgbClr val="7A2653"/>
              </a:buClr>
              <a:buFontTx/>
              <a:buChar char="-"/>
            </a:pPr>
            <a:r>
              <a:rPr lang="nl-BE" altLang="nl-BE" sz="1300" dirty="0">
                <a:solidFill>
                  <a:srgbClr val="515B6E"/>
                </a:solidFill>
              </a:rPr>
              <a:t>de termijnen gedurende dewelke je de informatie zal bijhouden (</a:t>
            </a:r>
            <a:r>
              <a:rPr lang="nl-BE" altLang="nl-BE" sz="1300" dirty="0"/>
              <a:t>Het is niet verplicht om de betrokkene een specifiek aantal dagen, maanden of jaren mee te delen. U kunt bv simpelweg zeggen dat de gegevens worden bewaard "gedurende de uitvoeringstermijn van de overeenkomst" of de "tijd die nodig is om het doeleinde te bereiken".)</a:t>
            </a:r>
            <a:endParaRPr lang="nl-BE" altLang="nl-BE" sz="1300" dirty="0">
              <a:solidFill>
                <a:srgbClr val="515B6E"/>
              </a:solidFill>
            </a:endParaRPr>
          </a:p>
          <a:p>
            <a:pPr marL="371429" indent="-371429">
              <a:buClr>
                <a:srgbClr val="7A2653"/>
              </a:buClr>
              <a:buFontTx/>
              <a:buChar char="-"/>
            </a:pPr>
            <a:r>
              <a:rPr lang="nl-BE" altLang="nl-BE" sz="1300" dirty="0">
                <a:solidFill>
                  <a:srgbClr val="515B6E"/>
                </a:solidFill>
              </a:rPr>
              <a:t>of je de gegevens uitwisselt buiten de Europese Unie en</a:t>
            </a:r>
          </a:p>
          <a:p>
            <a:pPr marL="371429" indent="-371429">
              <a:buClr>
                <a:srgbClr val="7A2653"/>
              </a:buClr>
              <a:buFontTx/>
              <a:buChar char="-"/>
            </a:pPr>
            <a:r>
              <a:rPr lang="nl-BE" altLang="nl-BE" sz="1300" dirty="0">
                <a:solidFill>
                  <a:srgbClr val="515B6E"/>
                </a:solidFill>
              </a:rPr>
              <a:t>de mogelijkheid voor de betrokkene om een klacht in te dienen bij de Privacycommissie indien deze meent dat zijn persoonsgegevens foutief worden verwerkt.</a:t>
            </a: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31</a:t>
            </a:fld>
            <a:endParaRPr lang="nl-NL" dirty="0"/>
          </a:p>
        </p:txBody>
      </p:sp>
    </p:spTree>
    <p:extLst>
      <p:ext uri="{BB962C8B-B14F-4D97-AF65-F5344CB8AC3E}">
        <p14:creationId xmlns:p14="http://schemas.microsoft.com/office/powerpoint/2010/main" val="208016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71429" indent="-371429">
              <a:buFont typeface="+mj-lt"/>
              <a:buAutoNum type="arabicPeriod"/>
            </a:pPr>
            <a:r>
              <a:rPr lang="nl-BE" dirty="0"/>
              <a:t>Wg stelt vereisten voor de functie vast</a:t>
            </a:r>
          </a:p>
          <a:p>
            <a:pPr marL="371429" indent="-371429">
              <a:buFont typeface="+mj-lt"/>
              <a:buAutoNum type="arabicPeriod"/>
            </a:pPr>
            <a:r>
              <a:rPr lang="nl-BE" dirty="0"/>
              <a:t>Wg beslist of hij sollicitatieprocedure alleen of met selectiebureau uitvoert</a:t>
            </a:r>
          </a:p>
          <a:p>
            <a:pPr marL="680954" lvl="1" indent="-185715">
              <a:buFont typeface="Symbol" panose="05050102010706020507" pitchFamily="18" charset="2"/>
              <a:buChar char="Þ"/>
            </a:pPr>
            <a:r>
              <a:rPr lang="nl-BE" dirty="0"/>
              <a:t>Wg</a:t>
            </a:r>
            <a:r>
              <a:rPr lang="nl-BE" baseline="0" dirty="0"/>
              <a:t> die beroep doet op selectiebureau legt </a:t>
            </a:r>
            <a:r>
              <a:rPr lang="nl-BE" b="1" baseline="0" dirty="0"/>
              <a:t>contractueel vast dat privacy sollicitanten moet worden gerespecteerd</a:t>
            </a:r>
            <a:endParaRPr lang="nl-BE" b="1" dirty="0"/>
          </a:p>
          <a:p>
            <a:pPr marL="371429" indent="-371429">
              <a:buFont typeface="+mj-lt"/>
              <a:buAutoNum type="arabicPeriod"/>
            </a:pPr>
            <a:r>
              <a:rPr lang="nl-BE" dirty="0"/>
              <a:t>Wg plaatst jobaanbieding en vermeldt daarin aard functie, eisen die aan functie worden gesteld, plaats waar de functie uitgevoerd moet worden, de wijze van solliciteren en desgevallend bedoeling om wervingsreserve aan te leggen</a:t>
            </a:r>
          </a:p>
          <a:p>
            <a:pPr marL="371429" indent="-371429">
              <a:buFont typeface="+mj-lt"/>
              <a:buAutoNum type="arabicPeriod"/>
            </a:pPr>
            <a:r>
              <a:rPr lang="nl-BE" dirty="0"/>
              <a:t>Wg beslist welke informatie hij nodig heeft, of deze informatie noodzakelijk is en hoe hij die kan bekomen</a:t>
            </a:r>
          </a:p>
          <a:p>
            <a:pPr marL="680954" lvl="1" indent="-185715">
              <a:buFont typeface="Symbol" panose="05050102010706020507" pitchFamily="18" charset="2"/>
              <a:buChar char="Þ"/>
            </a:pPr>
            <a:r>
              <a:rPr lang="nl-BE" dirty="0"/>
              <a:t>Is er medische informatie, zijn medische onderzoeken/biologische</a:t>
            </a:r>
            <a:r>
              <a:rPr lang="nl-BE" baseline="0" dirty="0"/>
              <a:t> testen nodig? Is het medisch onderzoek verplicht? Heeft hij informatie uit privéleven nodig?,…</a:t>
            </a:r>
          </a:p>
          <a:p>
            <a:pPr marL="680954" lvl="1" indent="-185715">
              <a:buFont typeface="Symbol" panose="05050102010706020507" pitchFamily="18" charset="2"/>
              <a:buChar char="Þ"/>
            </a:pPr>
            <a:r>
              <a:rPr lang="nl-BE" baseline="0" dirty="0"/>
              <a:t>Hij waakt erover dat medische informatiegaring, de medische onderzoeken/biologische testen betrekking hebben op de huidige geschiktheid van de sollicitant</a:t>
            </a:r>
          </a:p>
          <a:p>
            <a:pPr marL="680954" lvl="1" indent="-185715">
              <a:buFont typeface="Symbol" panose="05050102010706020507" pitchFamily="18" charset="2"/>
              <a:buChar char="Þ"/>
            </a:pPr>
            <a:r>
              <a:rPr lang="nl-BE" baseline="0" dirty="0"/>
              <a:t>Wg stelt alleen vragen mbt privéleven voor zover deze noodzakelijk zijn om de geschiktheid van de sollicitant te beoordelen</a:t>
            </a:r>
            <a:endParaRPr lang="nl-BE" dirty="0"/>
          </a:p>
          <a:p>
            <a:pPr marL="371429" indent="-371429">
              <a:buFont typeface="+mj-lt"/>
              <a:buAutoNum type="arabicPeriod"/>
            </a:pPr>
            <a:r>
              <a:rPr lang="nl-BE" dirty="0"/>
              <a:t>Preventieadviseur-arbeidsgeneeskunde laat sollicitant op voorhand weten welke medische onderzoeken/testen zullen worden gevoerd + deelt wg en sollicitant nadien uitslag mee</a:t>
            </a:r>
          </a:p>
          <a:p>
            <a:pPr marL="371429" indent="-371429">
              <a:buFont typeface="+mj-lt"/>
              <a:buAutoNum type="arabicPeriod"/>
            </a:pPr>
            <a:r>
              <a:rPr lang="nl-BE" dirty="0"/>
              <a:t>Wg verwerkt sollicitatiegegevens en deelt sollicitant mee dat hij recht heeft op mededeling persoonsgegevens</a:t>
            </a:r>
          </a:p>
          <a:p>
            <a:pPr marL="680954" lvl="1" indent="-185715">
              <a:buFont typeface="Symbol" panose="05050102010706020507" pitchFamily="18" charset="2"/>
              <a:buChar char="Þ"/>
            </a:pPr>
            <a:r>
              <a:rPr lang="nl-BE" dirty="0"/>
              <a:t>Wg</a:t>
            </a:r>
            <a:r>
              <a:rPr lang="nl-BE" baseline="0" dirty="0"/>
              <a:t> vraagt toestemming sollicitant voor verwerking van gezondheidsgegevens</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32</a:t>
            </a:fld>
            <a:endParaRPr lang="nl-NL" dirty="0"/>
          </a:p>
        </p:txBody>
      </p:sp>
    </p:spTree>
    <p:extLst>
      <p:ext uri="{BB962C8B-B14F-4D97-AF65-F5344CB8AC3E}">
        <p14:creationId xmlns:p14="http://schemas.microsoft.com/office/powerpoint/2010/main" val="1583870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Wanneer de uitvoering van</a:t>
            </a:r>
            <a:r>
              <a:rPr lang="nl-BE" baseline="0" dirty="0"/>
              <a:t> het werk niet gebeurt op de werkvloer van de werkgever zelf, maar daarbuiten, is het niet onlogisch dat de werkgever wil weten wat zijn mobiele werknemers uitvoeren. Werkgevers kunnen hiervoor soms gebruik maken van elektronisch toezicht.</a:t>
            </a:r>
          </a:p>
          <a:p>
            <a:r>
              <a:rPr lang="nl-BE" baseline="0" dirty="0"/>
              <a:t>Bv. via de installatie van een systeem van geolokalisatie in de voertuigen van hun werknemers.</a:t>
            </a:r>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33</a:t>
            </a:fld>
            <a:endParaRPr lang="nl-NL" dirty="0"/>
          </a:p>
        </p:txBody>
      </p:sp>
    </p:spTree>
    <p:extLst>
      <p:ext uri="{BB962C8B-B14F-4D97-AF65-F5344CB8AC3E}">
        <p14:creationId xmlns:p14="http://schemas.microsoft.com/office/powerpoint/2010/main" val="3424293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Lokalisatiediensten bieden voor wgs belangrijke informatie over een wn: ze maken het mogelijk wns of hun voertuigen te traceren in ruimte en tijd. </a:t>
            </a:r>
          </a:p>
          <a:p>
            <a:endParaRPr lang="nl-BE" baseline="0" dirty="0"/>
          </a:p>
          <a:p>
            <a:r>
              <a:rPr lang="nl-BE" baseline="0" dirty="0"/>
              <a:t>Er is geen specifieke wetgeving voorzien mbt geolokalisatie. In de NAR werd nog geen cao gesloten over het gebruik van geolokalisatiesystemen.</a:t>
            </a:r>
          </a:p>
          <a:p>
            <a:endParaRPr lang="nl-BE" baseline="0" dirty="0"/>
          </a:p>
          <a:p>
            <a:r>
              <a:rPr lang="nl-BE" baseline="0" dirty="0"/>
              <a:t>Aangezien de lokalisatiegegevens naar de identificatie van een natuurlijk persoon op een bepaalde plek op een bepaald tijdstip verwijzen, is dat tav die betrokken wn een verwerking van zijn persoonsgegevens als bedoeld in de Privacywet en zijn lokalisatiegegevens als bedoeld in de wet van 13/6/2005 betreffende de elektronische communicatie. </a:t>
            </a:r>
          </a:p>
          <a:p>
            <a:endParaRPr lang="nl-BE" baseline="0" dirty="0"/>
          </a:p>
          <a:p>
            <a:r>
              <a:rPr lang="nl-BE" baseline="0" dirty="0"/>
              <a:t>De naleving van de algemene principes van de privacyregelgeving zijn essentiële waarborgen voor de bescherming van de persoonlijke levenssfeer van wns: de finaliteits-, proportionaliteits-, transparantie- en toelaatbaarheidsbeginselen.</a:t>
            </a:r>
          </a:p>
          <a:p>
            <a:endParaRPr lang="nl-BE" baseline="0" dirty="0"/>
          </a:p>
          <a:p>
            <a:r>
              <a:rPr lang="nl-BE" baseline="0" dirty="0"/>
              <a:t>De Privacycommissie heeft een Advies (nr. 12/2005 van 7/9/2005) uitgebracht en dit advies neemt een hele reeks van de principes van de Privacywet over die men moet naleven als men een geolokalisatiesysteem wil installeren. Deze licht ik nu verder toe.</a:t>
            </a:r>
          </a:p>
          <a:p>
            <a:endParaRPr lang="nl-BE" baseline="0" dirty="0"/>
          </a:p>
          <a:p>
            <a:r>
              <a:rPr lang="nl-BE" dirty="0"/>
              <a:t>Wat is geolokalisatie?</a:t>
            </a:r>
          </a:p>
          <a:p>
            <a:r>
              <a:rPr lang="nl-BE" dirty="0"/>
              <a:t>Het</a:t>
            </a:r>
            <a:r>
              <a:rPr lang="nl-BE" baseline="0" dirty="0"/>
              <a:t> is een systeem dat toelaat personen te lokaliseren door gebruik te maken van een combinatie van de GPS- en gsm-technologie.</a:t>
            </a:r>
          </a:p>
          <a:p>
            <a:endParaRPr lang="nl-BE" baseline="0" dirty="0"/>
          </a:p>
          <a:p>
            <a:r>
              <a:rPr lang="nl-BE" baseline="0" dirty="0"/>
              <a:t>Bedoeling is de positie en de plaats te bepalen van een voertuig in tijd en ruimte. </a:t>
            </a:r>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34</a:t>
            </a:fld>
            <a:endParaRPr lang="nl-NL" dirty="0"/>
          </a:p>
        </p:txBody>
      </p:sp>
    </p:spTree>
    <p:extLst>
      <p:ext uri="{BB962C8B-B14F-4D97-AF65-F5344CB8AC3E}">
        <p14:creationId xmlns:p14="http://schemas.microsoft.com/office/powerpoint/2010/main" val="5360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a:t>De</a:t>
            </a:r>
            <a:r>
              <a:rPr lang="nl-BE" b="0" baseline="0" dirty="0"/>
              <a:t> toelaatbaarheidscriteria voor het invoeren van een geolokalisatiesysteem vinden we terug in de Privacywet. De werkgeverscontrole is toegestaan met inachtneming van de principes van finaliteit, proportionaliteit en transparantie.</a:t>
            </a:r>
            <a:endParaRPr lang="nl-BE" b="0" dirty="0"/>
          </a:p>
          <a:p>
            <a:endParaRPr lang="nl-BE" b="1" dirty="0"/>
          </a:p>
          <a:p>
            <a:r>
              <a:rPr lang="nl-BE" b="1" dirty="0"/>
              <a:t>Finaliteit</a:t>
            </a:r>
          </a:p>
          <a:p>
            <a:r>
              <a:rPr lang="nl-BE" sz="1300" dirty="0"/>
              <a:t>Een systeem dat het mogelijk maakt om personeelsleden precies te lokaliseren, moet beantwoorden aan </a:t>
            </a:r>
            <a:r>
              <a:rPr lang="nl-BE" sz="1300" b="1" dirty="0"/>
              <a:t>welbepaalde, uitdrukkelijk omschreven en gerechtvaardigde doeleinden </a:t>
            </a:r>
            <a:r>
              <a:rPr lang="nl-BE" sz="1300" dirty="0"/>
              <a:t>die de installatie en het gebruik ervan rechtvaardigen. </a:t>
            </a:r>
          </a:p>
          <a:p>
            <a:endParaRPr lang="nl-BE" sz="1300" dirty="0"/>
          </a:p>
          <a:p>
            <a:r>
              <a:rPr lang="nl-BE" sz="1300" dirty="0"/>
              <a:t>Het gaat bv. om:</a:t>
            </a:r>
          </a:p>
          <a:p>
            <a:pPr marL="185715" indent="-185715">
              <a:buFontTx/>
              <a:buChar char="-"/>
            </a:pPr>
            <a:r>
              <a:rPr lang="nl-BE" sz="1300" dirty="0"/>
              <a:t>de veiligheid van de werknemer, bv. bewakingsagenten die omwille van hun eigen veiligheid, bij de uitvoering van hun taken, in verbinding moeten staan met een oproepcentrale van een bewakingsonderneming of van de interne bewakingsdienst van de plaats waar ze werkzaam zijn. Verder kan bv. ook aan taxi- en buschauffeurs worden gedacht;</a:t>
            </a:r>
          </a:p>
          <a:p>
            <a:pPr marL="185715" indent="-185715">
              <a:buFontTx/>
              <a:buChar char="-"/>
            </a:pPr>
            <a:r>
              <a:rPr lang="nl-BE" sz="1300" dirty="0"/>
              <a:t>de bescherming van de dienstwagen, bv. het verstrekken van informatie aan de politie- en hulpdiensten bij diefstal van het voertuig;</a:t>
            </a:r>
          </a:p>
          <a:p>
            <a:pPr marL="185715" indent="-185715">
              <a:buFontTx/>
              <a:buChar char="-"/>
            </a:pPr>
            <a:r>
              <a:rPr lang="nl-BE" sz="1300" dirty="0"/>
              <a:t>professionele behoeften aangaande transport en logistiek, bv. wagenparkmanagement bij transportbedrijven (zie arrest Arbeidshof Brussel 18/11/2004: het gebruik van een gps door een taximaatschappij teneinde haar voertuigen te lokaliseren en zodoende de taxi’s te leiden naar een klant op basis van de nabijheid, tast de persoonlijke levenssfeer van de wn niet aan). Ook pechverhelpingsdiensten en technisch ondersteunende diensten kunnen hun wns via het systeem hun meest nabije wn naar de klant leiden;</a:t>
            </a:r>
          </a:p>
          <a:p>
            <a:pPr marL="185715" indent="-185715">
              <a:buFontTx/>
              <a:buChar char="-"/>
            </a:pPr>
            <a:r>
              <a:rPr lang="nl-BE" sz="1300" dirty="0"/>
              <a:t>het uitoefenen van controle op de arbeid van de wn (controle van het professioneel gebruik van het dienstvoertuig en de behoorlijke uitvoering van het arbeidsregime) </a:t>
            </a:r>
            <a:r>
              <a:rPr lang="nl-BE" sz="1300" dirty="0">
                <a:sym typeface="Wingdings" panose="05000000000000000000" pitchFamily="2" charset="2"/>
              </a:rPr>
              <a:t> dit mag alleen als het niet mogelijk is om deze prestaties op een andere manier te controleren  indien de wg misbruik vermoedt, kan hij bv. eerst een gedetailleerde verslagen vragen aan de wn/klanten vragen of de wn al dan niet in hun onderneming langsgekomen is. </a:t>
            </a:r>
            <a:endParaRPr lang="nl-BE" b="0" dirty="0"/>
          </a:p>
          <a:p>
            <a:endParaRPr lang="nl-BE" b="1" dirty="0"/>
          </a:p>
          <a:p>
            <a:r>
              <a:rPr lang="nl-BE" b="1" dirty="0"/>
              <a:t>Proportionaliteit </a:t>
            </a:r>
          </a:p>
          <a:p>
            <a:r>
              <a:rPr lang="nl-BE" b="0" dirty="0"/>
              <a:t>Uitgaande van de doelstellingen moeten de verwerking </a:t>
            </a:r>
            <a:r>
              <a:rPr lang="nl-BE" b="0" baseline="0" dirty="0"/>
              <a:t>en </a:t>
            </a:r>
            <a:r>
              <a:rPr lang="nl-BE" b="0" dirty="0"/>
              <a:t>de verwerkte gegevens,</a:t>
            </a:r>
            <a:r>
              <a:rPr lang="nl-BE" b="0" baseline="0" dirty="0"/>
              <a:t> </a:t>
            </a:r>
            <a:r>
              <a:rPr lang="nl-BE" b="1" dirty="0"/>
              <a:t>toereikend, ter zake dienend en niet overmatig </a:t>
            </a:r>
            <a:r>
              <a:rPr lang="nl-BE" b="0" dirty="0"/>
              <a:t>zijn.</a:t>
            </a:r>
          </a:p>
          <a:p>
            <a:pPr marL="185715" indent="-185715">
              <a:buFont typeface="Symbol" panose="05050102010706020507" pitchFamily="18" charset="2"/>
              <a:buChar char="Þ"/>
            </a:pPr>
            <a:r>
              <a:rPr lang="nl-BE" b="0" baseline="0" dirty="0"/>
              <a:t>Dit betekent in de praktijk dat de gegevens over snelheid, afgelegde kilometers, de stoptijden, naam van de wn slechts mogen worden verwerkt indien zij van bijzonder nut zijn voor de geolokalisatie zelf en voor de nagestreefde doeleinden. </a:t>
            </a:r>
          </a:p>
          <a:p>
            <a:pPr marL="185715" indent="-185715">
              <a:buFont typeface="Symbol" panose="05050102010706020507" pitchFamily="18" charset="2"/>
              <a:buChar char="Þ"/>
            </a:pPr>
            <a:r>
              <a:rPr lang="nl-BE" b="0" baseline="0" dirty="0"/>
              <a:t>Zo is voor de meeste geolokalisatiesystemen de verzameling van de snelheid van de voertuigen niet gerechtvaardigd. (Wanneer dit wel het geval moest zijn, dan moet de gemiddelde snelheid van het voertuig volstaan en niet de maximumsnelheid. De wg mag zich niet in de plaats stellen van de politie die inbreuken op de wegcode vaststelt)</a:t>
            </a:r>
            <a:endParaRPr lang="nl-BE" b="0" dirty="0"/>
          </a:p>
          <a:p>
            <a:endParaRPr lang="nl-BE" b="0" dirty="0"/>
          </a:p>
          <a:p>
            <a:r>
              <a:rPr lang="nl-BE" b="0" dirty="0"/>
              <a:t>Indien het systeem geïnstalleerd is met het oog op de </a:t>
            </a:r>
            <a:r>
              <a:rPr lang="nl-BE" b="1" dirty="0"/>
              <a:t>controle van de uitvoering van de taken</a:t>
            </a:r>
            <a:r>
              <a:rPr lang="nl-BE" b="0" dirty="0"/>
              <a:t> van de wns, moet dit een gerichte controle zijn en </a:t>
            </a:r>
            <a:r>
              <a:rPr lang="nl-BE" b="0" u="sng" dirty="0"/>
              <a:t>gerechtvaardigd door</a:t>
            </a:r>
            <a:r>
              <a:rPr lang="nl-BE" b="0" u="sng" baseline="0" dirty="0"/>
              <a:t> </a:t>
            </a:r>
            <a:r>
              <a:rPr lang="nl-BE" b="0" u="sng" dirty="0"/>
              <a:t>aanwijzingen die een overtreding of misbruik</a:t>
            </a:r>
            <a:r>
              <a:rPr lang="nl-BE" b="0" dirty="0"/>
              <a:t> door bepaalde wns doen vermoeden. </a:t>
            </a:r>
          </a:p>
          <a:p>
            <a:endParaRPr lang="nl-BE" b="0" dirty="0"/>
          </a:p>
          <a:p>
            <a:r>
              <a:rPr lang="nl-BE" b="0" dirty="0"/>
              <a:t>De verwerking van geolokalisatiegegevens moet zich beperken tot de bestuurders van dienstvoertuigen</a:t>
            </a:r>
            <a:r>
              <a:rPr lang="nl-BE" b="0" baseline="0" dirty="0"/>
              <a:t> </a:t>
            </a:r>
            <a:r>
              <a:rPr lang="nl-BE" b="0" dirty="0"/>
              <a:t>en de verplaatsingen hiermee </a:t>
            </a:r>
            <a:r>
              <a:rPr lang="nl-BE" b="1" dirty="0"/>
              <a:t>tijdens de arbeidsduur</a:t>
            </a:r>
            <a:r>
              <a:rPr lang="nl-BE" b="0" dirty="0"/>
              <a:t> of de prestaties zelf.</a:t>
            </a:r>
          </a:p>
          <a:p>
            <a:endParaRPr lang="nl-BE" b="0" dirty="0"/>
          </a:p>
          <a:p>
            <a:r>
              <a:rPr lang="nl-BE" b="0" dirty="0"/>
              <a:t>Een </a:t>
            </a:r>
            <a:r>
              <a:rPr lang="nl-BE" b="1" dirty="0"/>
              <a:t>permanente controle </a:t>
            </a:r>
            <a:r>
              <a:rPr lang="nl-BE" b="0" dirty="0"/>
              <a:t>moet in principe als overmatig worden beschouwd</a:t>
            </a:r>
            <a:r>
              <a:rPr lang="nl-BE" b="0" baseline="0" dirty="0"/>
              <a:t> </a:t>
            </a:r>
            <a:r>
              <a:rPr lang="nl-BE" b="0" baseline="0" dirty="0">
                <a:sym typeface="Wingdings" panose="05000000000000000000" pitchFamily="2" charset="2"/>
              </a:rPr>
              <a:t> uit</a:t>
            </a:r>
            <a:r>
              <a:rPr lang="nl-BE" b="0" baseline="0" dirty="0"/>
              <a:t> </a:t>
            </a:r>
            <a:r>
              <a:rPr lang="nl-BE" b="0" dirty="0"/>
              <a:t>veiligheidsoverwegingen zou dit</a:t>
            </a:r>
            <a:r>
              <a:rPr lang="nl-BE" b="0" baseline="0" dirty="0"/>
              <a:t> toch kunnen overwogen worden in een specifieke context </a:t>
            </a:r>
            <a:r>
              <a:rPr lang="nl-BE" b="0" dirty="0"/>
              <a:t>zoals bv. een</a:t>
            </a:r>
            <a:r>
              <a:rPr lang="nl-BE" b="0" baseline="0" dirty="0"/>
              <a:t> </a:t>
            </a:r>
            <a:r>
              <a:rPr lang="nl-BE" b="0" dirty="0"/>
              <a:t>nucleair transport of een geldtransport.</a:t>
            </a:r>
          </a:p>
          <a:p>
            <a:endParaRPr lang="nl-BE" b="0" dirty="0"/>
          </a:p>
          <a:p>
            <a:r>
              <a:rPr lang="nl-BE" b="0" dirty="0"/>
              <a:t>Er zijn enkele</a:t>
            </a:r>
            <a:r>
              <a:rPr lang="nl-BE" b="0" baseline="0" dirty="0"/>
              <a:t> hypotheses waarbij een </a:t>
            </a:r>
            <a:r>
              <a:rPr lang="nl-BE" b="1" baseline="0" dirty="0"/>
              <a:t>regelmatiger controle </a:t>
            </a:r>
            <a:r>
              <a:rPr lang="nl-BE" b="0" baseline="0" dirty="0"/>
              <a:t>gerechtvaardigd zou kunnen zijn indien deze rechtstreeks verband houdt met de aard van de te vervullen taken door de werknemer, en meer bepaald om het beheer van de verplaatsingen van de professionele voertuigen te optimaliseren. Maar zelfs in dat geval mogen de voertuigen niet continu gevolgd worden.</a:t>
            </a:r>
          </a:p>
          <a:p>
            <a:endParaRPr lang="nl-BE" b="0" baseline="0" dirty="0"/>
          </a:p>
          <a:p>
            <a:r>
              <a:rPr lang="nl-BE" b="0" baseline="0" dirty="0"/>
              <a:t>Het systeem moet in ieder geval </a:t>
            </a:r>
            <a:r>
              <a:rPr lang="nl-BE" b="1" baseline="0" dirty="0"/>
              <a:t>gedeactiveerd</a:t>
            </a:r>
            <a:r>
              <a:rPr lang="nl-BE" b="0" baseline="0" dirty="0"/>
              <a:t> kunnen worden wanneer het door betrokkene buiten de werkuren wordt gebruikt, bv. tijdens middagpauze, in het weekend.</a:t>
            </a:r>
          </a:p>
          <a:p>
            <a:endParaRPr lang="nl-BE" b="0" baseline="0" dirty="0"/>
          </a:p>
          <a:p>
            <a:endParaRPr lang="nl-BE" b="0" baseline="0" dirty="0"/>
          </a:p>
          <a:p>
            <a:endParaRPr lang="nl-BE" b="0"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35</a:t>
            </a:fld>
            <a:endParaRPr lang="nl-NL" dirty="0"/>
          </a:p>
        </p:txBody>
      </p:sp>
    </p:spTree>
    <p:extLst>
      <p:ext uri="{BB962C8B-B14F-4D97-AF65-F5344CB8AC3E}">
        <p14:creationId xmlns:p14="http://schemas.microsoft.com/office/powerpoint/2010/main" val="36845650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Transparantie</a:t>
            </a:r>
          </a:p>
          <a:p>
            <a:r>
              <a:rPr lang="nl-BE" sz="1300" dirty="0"/>
              <a:t>De wns hebben het recht op gedetailleerde informatie over het systeem dat werd geïnstalleerd (bv. via een “geo-policy”). </a:t>
            </a:r>
          </a:p>
          <a:p>
            <a:r>
              <a:rPr lang="nl-BE" sz="1300" dirty="0"/>
              <a:t>Die informatie moet met name deze elementen bevatten (art. 9 Privacywet):</a:t>
            </a:r>
          </a:p>
          <a:p>
            <a:pPr marL="185715" indent="-185715">
              <a:buFontTx/>
              <a:buChar char="-"/>
            </a:pPr>
            <a:r>
              <a:rPr lang="nl-BE" sz="1300" dirty="0"/>
              <a:t>Het (de) doeleinde(n) van de geolokalisatie</a:t>
            </a:r>
          </a:p>
          <a:p>
            <a:pPr marL="185715" indent="-185715">
              <a:buFontTx/>
              <a:buChar char="-"/>
            </a:pPr>
            <a:r>
              <a:rPr lang="nl-BE" sz="1300" dirty="0"/>
              <a:t>Op welke personen van de onderneming de geolokalisatie wordt toegepast</a:t>
            </a:r>
          </a:p>
          <a:p>
            <a:pPr marL="185715" indent="-185715">
              <a:buFontTx/>
              <a:buChar char="-"/>
            </a:pPr>
            <a:r>
              <a:rPr lang="nl-BE" sz="1300" dirty="0"/>
              <a:t>De categorieën gegevens die worden verzameld en verwerkt</a:t>
            </a:r>
          </a:p>
          <a:p>
            <a:pPr marL="185715" indent="-185715">
              <a:buFontTx/>
              <a:buChar char="-"/>
            </a:pPr>
            <a:r>
              <a:rPr lang="nl-BE" sz="1300" dirty="0"/>
              <a:t>De bestemming van de gegevens: wie heeft toegang tot de gegevens (welke personen binnen de onderneming en welke personen buiten de onderneming,…)</a:t>
            </a:r>
          </a:p>
          <a:p>
            <a:pPr marL="185715" indent="-185715">
              <a:buFontTx/>
              <a:buChar char="-"/>
            </a:pPr>
            <a:r>
              <a:rPr lang="nl-BE" sz="1300" dirty="0"/>
              <a:t>Het bestaan van een recht op toegang, verbetering en verzet voor de werknemers betreffende hun gegevens</a:t>
            </a:r>
          </a:p>
          <a:p>
            <a:pPr marL="185715" indent="-185715">
              <a:buFontTx/>
              <a:buChar char="-"/>
            </a:pPr>
            <a:r>
              <a:rPr lang="nl-BE" sz="1300" dirty="0"/>
              <a:t>De bewaartermijn van de gegevens. </a:t>
            </a:r>
          </a:p>
          <a:p>
            <a:endParaRPr lang="nl-BE" sz="1300" dirty="0"/>
          </a:p>
          <a:p>
            <a:r>
              <a:rPr lang="nl-BE" sz="1300" dirty="0"/>
              <a:t>Idealiter is de geo-policy een bijlage van het arbeidsreglement </a:t>
            </a:r>
            <a:r>
              <a:rPr lang="nl-BE" sz="1300" dirty="0">
                <a:sym typeface="Wingdings" panose="05000000000000000000" pitchFamily="2" charset="2"/>
              </a:rPr>
              <a:t> </a:t>
            </a:r>
            <a:r>
              <a:rPr lang="nl-BE" sz="1300" dirty="0"/>
              <a:t>de eventuele controlemodaliteiten worden hierin nader omschreven (de frequentie, de procedure die moet worden gevolgd bij misbruik of overtreding van het arbeidsreglement), het geolocatiebeleid, de straffen die van toepassing zijn bij inbreuken op dit beleid, de personen die verantwoordelijk zijn voor de controle op dit laatste.</a:t>
            </a:r>
          </a:p>
          <a:p>
            <a:r>
              <a:rPr lang="nl-BE" sz="1300" dirty="0"/>
              <a:t>(de bepalingen kunnen worden opgenomen in de individuele arbeidsovereenkomst of in een bijlage eraan. Naargelang het doel waarvoor het systeem wordt ingevoerd, moet ook het arbeidsreglement worden aangepast. Indien het systeem wordt ingevoerd met het oog op de controle van de wn/organisatie vh werk, dan moet hiervan zeker melding worden gemaakt.)</a:t>
            </a:r>
          </a:p>
          <a:p>
            <a:endParaRPr lang="nl-BE" dirty="0"/>
          </a:p>
          <a:p>
            <a:r>
              <a:rPr lang="nl-BE" dirty="0"/>
              <a:t>Voorafgaandelijk en bij het opstarten moet de werkgever ook de OR (of CPBW of vakbondsafvaardiging)</a:t>
            </a:r>
            <a:r>
              <a:rPr lang="nl-BE" baseline="0" dirty="0"/>
              <a:t> </a:t>
            </a:r>
            <a:r>
              <a:rPr lang="nl-BE" dirty="0"/>
              <a:t>over alle aspecten de geolokalisatie informatie verschaffen. </a:t>
            </a:r>
          </a:p>
          <a:p>
            <a:endParaRPr lang="nl-BE" b="0" baseline="0" dirty="0"/>
          </a:p>
          <a:p>
            <a:pPr marL="185715" indent="-185715">
              <a:buFont typeface="Symbol" panose="05050102010706020507" pitchFamily="18" charset="2"/>
              <a:buChar char="Þ"/>
            </a:pPr>
            <a:r>
              <a:rPr lang="nl-BE" b="0" baseline="0" dirty="0"/>
              <a:t>Door de Privacyverordening nog strengere eisen aan het transparantiebeginsel! </a:t>
            </a:r>
            <a:r>
              <a:rPr lang="nl-BE" b="0" baseline="0" dirty="0">
                <a:sym typeface="Wingdings" panose="05000000000000000000" pitchFamily="2" charset="2"/>
              </a:rPr>
              <a:t> ingezet op meer transparantie</a:t>
            </a:r>
            <a:endParaRPr lang="nl-BE" b="0" baseline="0"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36</a:t>
            </a:fld>
            <a:endParaRPr lang="nl-NL" dirty="0"/>
          </a:p>
        </p:txBody>
      </p:sp>
    </p:spTree>
    <p:extLst>
      <p:ext uri="{BB962C8B-B14F-4D97-AF65-F5344CB8AC3E}">
        <p14:creationId xmlns:p14="http://schemas.microsoft.com/office/powerpoint/2010/main" val="1760017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Toestemming</a:t>
            </a:r>
          </a:p>
          <a:p>
            <a:r>
              <a:rPr lang="nl-BE" dirty="0"/>
              <a:t>Persoonsgegevens</a:t>
            </a:r>
            <a:r>
              <a:rPr lang="nl-BE" baseline="0" dirty="0"/>
              <a:t> mogen alleen verwerkt worden in een aantal limitatief bepaalde gevallen, waaronder o.a. de toestemming van de wn. </a:t>
            </a:r>
          </a:p>
          <a:p>
            <a:r>
              <a:rPr lang="nl-BE" dirty="0"/>
              <a:t>De Privacycommissie is van oordeel dat in het kader van een arbeidsrelatie het niet zonder</a:t>
            </a:r>
            <a:r>
              <a:rPr lang="nl-BE" baseline="0" dirty="0"/>
              <a:t> gevaar is als de toestemming van de verwerking de basis vormt voor de verwerking (probleem met het ‘vrij’ zijn). De Privacycommissie is van mening dat de verwerking van de gegevens wel toegelaten is krachtens artikel 5, f) Privacywet </a:t>
            </a:r>
            <a:r>
              <a:rPr lang="nl-BE" baseline="0" dirty="0">
                <a:sym typeface="Wingdings" panose="05000000000000000000" pitchFamily="2" charset="2"/>
              </a:rPr>
              <a:t> gerechtvaardigd belang.</a:t>
            </a:r>
          </a:p>
          <a:p>
            <a:endParaRPr lang="nl-BE" baseline="0" dirty="0">
              <a:sym typeface="Wingdings" panose="05000000000000000000" pitchFamily="2" charset="2"/>
            </a:endParaRPr>
          </a:p>
          <a:p>
            <a:r>
              <a:rPr lang="nl-BE" baseline="0" dirty="0">
                <a:sym typeface="Wingdings" panose="05000000000000000000" pitchFamily="2" charset="2"/>
              </a:rPr>
              <a:t>Indien men toch beroep moet doen op toestemming van de wn moet deze toestemming ondubbelzinnig, vrij, specifiek, op informatie berustend en persoonlijk zijn,…</a:t>
            </a:r>
            <a:endParaRPr lang="nl-BE" baseline="0"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37</a:t>
            </a:fld>
            <a:endParaRPr lang="nl-NL" dirty="0"/>
          </a:p>
        </p:txBody>
      </p:sp>
    </p:spTree>
    <p:extLst>
      <p:ext uri="{BB962C8B-B14F-4D97-AF65-F5344CB8AC3E}">
        <p14:creationId xmlns:p14="http://schemas.microsoft.com/office/powerpoint/2010/main" val="1293252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sym typeface="Wingdings" panose="05000000000000000000" pitchFamily="2" charset="2"/>
              </a:rPr>
              <a:t>Hoe lang mogen de gegevens worden </a:t>
            </a:r>
            <a:r>
              <a:rPr lang="nl-BE" b="1" baseline="0" dirty="0">
                <a:sym typeface="Wingdings" panose="05000000000000000000" pitchFamily="2" charset="2"/>
              </a:rPr>
              <a:t>bewaard</a:t>
            </a:r>
            <a:r>
              <a:rPr lang="nl-BE" baseline="0" dirty="0">
                <a:sym typeface="Wingdings" panose="05000000000000000000" pitchFamily="2" charset="2"/>
              </a:rPr>
              <a:t>?</a:t>
            </a:r>
          </a:p>
          <a:p>
            <a:r>
              <a:rPr lang="nl-BE" baseline="0" dirty="0">
                <a:sym typeface="Wingdings" panose="05000000000000000000" pitchFamily="2" charset="2"/>
              </a:rPr>
              <a:t>In principe dienen de geolokalisatiegegevens om de voertuigen op te sporen in real time en dus moeten ze niet bewaard worden. </a:t>
            </a:r>
          </a:p>
          <a:p>
            <a:r>
              <a:rPr lang="nl-BE" baseline="0" dirty="0">
                <a:sym typeface="Wingdings" panose="05000000000000000000" pitchFamily="2" charset="2"/>
              </a:rPr>
              <a:t>In het geval waarin het geolokalisatietoestel werd geïnstalleerd om de arbeidsprestaties van werknemers te controleren, is het volgens de Privacycommissie aangewezen om de bewaartermijn </a:t>
            </a:r>
            <a:r>
              <a:rPr lang="nl-BE" u="sng" baseline="0" dirty="0">
                <a:sym typeface="Wingdings" panose="05000000000000000000" pitchFamily="2" charset="2"/>
              </a:rPr>
              <a:t>niet langer dan twee maanden </a:t>
            </a:r>
            <a:r>
              <a:rPr lang="nl-BE" baseline="0" dirty="0">
                <a:sym typeface="Wingdings" panose="05000000000000000000" pitchFamily="2" charset="2"/>
              </a:rPr>
              <a:t>te laten duren. Met deze termijn kan de werkgever in principe bepalen of de wn al dan niet misbruik heeft gemaakt.</a:t>
            </a:r>
          </a:p>
          <a:p>
            <a:endParaRPr lang="nl-BE" baseline="0" dirty="0">
              <a:sym typeface="Wingdings" panose="05000000000000000000" pitchFamily="2" charset="2"/>
            </a:endParaRPr>
          </a:p>
          <a:p>
            <a:r>
              <a:rPr lang="nl-BE" baseline="0" dirty="0">
                <a:sym typeface="Wingdings" panose="05000000000000000000" pitchFamily="2" charset="2"/>
              </a:rPr>
              <a:t>Indien de werkgever de gegevens </a:t>
            </a:r>
            <a:r>
              <a:rPr lang="nl-BE" b="1" baseline="0" dirty="0">
                <a:sym typeface="Wingdings" panose="05000000000000000000" pitchFamily="2" charset="2"/>
              </a:rPr>
              <a:t>anoniem</a:t>
            </a:r>
            <a:r>
              <a:rPr lang="nl-BE" baseline="0" dirty="0">
                <a:sym typeface="Wingdings" panose="05000000000000000000" pitchFamily="2" charset="2"/>
              </a:rPr>
              <a:t> maakt, zijn ze niet langer onderworpen aan de Privacywet. Hij kan ze dan onbeperkt bewaren, bv. om statistieken op te stellen. </a:t>
            </a:r>
          </a:p>
          <a:p>
            <a:endParaRPr lang="nl-BE" dirty="0"/>
          </a:p>
          <a:p>
            <a:r>
              <a:rPr lang="nl-BE" dirty="0"/>
              <a:t>De werkgever die overgaat tot installatie</a:t>
            </a:r>
            <a:r>
              <a:rPr lang="nl-BE" baseline="0" dirty="0"/>
              <a:t> van een dergelijk toezichtssysteem moet daarnaast ook oog hebben voor een </a:t>
            </a:r>
            <a:r>
              <a:rPr lang="nl-BE" b="1" baseline="0" dirty="0"/>
              <a:t>hele reeks andere maatregelen die voortvloeien uit de Privacywet </a:t>
            </a:r>
            <a:r>
              <a:rPr lang="nl-BE" baseline="0" dirty="0"/>
              <a:t>(8/12/1992) en in het bijzonder:</a:t>
            </a:r>
          </a:p>
          <a:p>
            <a:pPr marL="185715" indent="-185715">
              <a:buFontTx/>
              <a:buChar char="-"/>
            </a:pPr>
            <a:r>
              <a:rPr lang="nl-BE" baseline="0" dirty="0"/>
              <a:t>De aangifte van de verwerking verrichten </a:t>
            </a:r>
            <a:r>
              <a:rPr lang="nl-BE" baseline="0" dirty="0">
                <a:sym typeface="Wingdings" panose="05000000000000000000" pitchFamily="2" charset="2"/>
              </a:rPr>
              <a:t> valt weg vanaf 25/5/2018 – IWT nieuwe Privacyverordening</a:t>
            </a:r>
            <a:endParaRPr lang="nl-BE" baseline="0" dirty="0"/>
          </a:p>
          <a:p>
            <a:pPr marL="185715" indent="-185715">
              <a:buFontTx/>
              <a:buChar char="-"/>
            </a:pPr>
            <a:r>
              <a:rPr lang="nl-BE" baseline="0" dirty="0"/>
              <a:t>De veiligheid en de vertrouwelijkheid van de verwerking waarborgen</a:t>
            </a:r>
          </a:p>
          <a:p>
            <a:pPr marL="185715" indent="-185715">
              <a:buFontTx/>
              <a:buChar char="-"/>
            </a:pPr>
            <a:r>
              <a:rPr lang="nl-BE" baseline="0" dirty="0"/>
              <a:t>De rechten van betrokkenen respecteren inzake toegang, verbetering en verzet persoonsgegevens </a:t>
            </a:r>
            <a:r>
              <a:rPr lang="nl-BE" baseline="0" dirty="0">
                <a:sym typeface="Wingdings" panose="05000000000000000000" pitchFamily="2" charset="2"/>
              </a:rPr>
              <a:t> wg moet hen over die rechten inlichten</a:t>
            </a:r>
          </a:p>
          <a:p>
            <a:endParaRPr lang="nl-BE" baseline="0" dirty="0">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38</a:t>
            </a:fld>
            <a:endParaRPr lang="nl-NL" dirty="0"/>
          </a:p>
        </p:txBody>
      </p:sp>
    </p:spTree>
    <p:extLst>
      <p:ext uri="{BB962C8B-B14F-4D97-AF65-F5344CB8AC3E}">
        <p14:creationId xmlns:p14="http://schemas.microsoft.com/office/powerpoint/2010/main" val="3017046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Burgers krijgen een heel aantal </a:t>
            </a:r>
            <a:r>
              <a:rPr lang="nl-BE" altLang="nl-BE" sz="1300" b="1" dirty="0">
                <a:solidFill>
                  <a:srgbClr val="000000"/>
                </a:solidFill>
                <a:latin typeface="Tahoma" panose="020B0604030504040204" pitchFamily="34" charset="0"/>
              </a:rPr>
              <a:t>nieuwe rechten </a:t>
            </a:r>
            <a:r>
              <a:rPr lang="nl-BE" altLang="nl-BE" sz="1300" dirty="0">
                <a:solidFill>
                  <a:srgbClr val="000000"/>
                </a:solidFill>
                <a:latin typeface="Tahoma" panose="020B0604030504040204" pitchFamily="34" charset="0"/>
              </a:rPr>
              <a:t>met betrekking tot hun persoonsgegevens. Ze krijgen meer controle over het gebruik van hun persoonlijke gegevens. Zo krijgen ze het recht:</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inzage</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correctie</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om vergeten te worden (het recht om gegevenswissing te verkrijgen is niet van toepassing als de verwerking noodzakelijk is voor vaststelling, de uitoefening of de verdediging van een wettelijke verplichting)</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beperking van de verwerking,</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overdraagbaarheid van gegevens</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van bezwaar tegen geautomatiseerde besluitvorming en profilering.</a:t>
            </a:r>
          </a:p>
          <a:p>
            <a:pPr defTabSz="990478" eaLnBrk="0" fontAlgn="base" hangingPunct="0">
              <a:spcBef>
                <a:spcPct val="30000"/>
              </a:spcBef>
              <a:spcAft>
                <a:spcPct val="0"/>
              </a:spcAft>
              <a:defRPr/>
            </a:pPr>
            <a:endParaRPr lang="nl-BE" altLang="nl-BE" sz="1300" dirty="0">
              <a:solidFill>
                <a:srgbClr val="000000"/>
              </a:solidFill>
              <a:latin typeface="Arial" panose="020B0604020202020204" pitchFamily="34" charset="0"/>
            </a:endParaRP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Volgens de nieuwe privacyverordening kunnen de rechten van de betrokkene variëren naargelang de </a:t>
            </a:r>
            <a:r>
              <a:rPr lang="nl-BE" altLang="nl-BE" sz="1300" b="1" dirty="0">
                <a:solidFill>
                  <a:srgbClr val="000000"/>
                </a:solidFill>
                <a:latin typeface="Tahoma" panose="020B0604030504040204" pitchFamily="34" charset="0"/>
              </a:rPr>
              <a:t>wettelijke basis van de gegevensverwerking</a:t>
            </a:r>
            <a:r>
              <a:rPr lang="nl-BE" altLang="nl-BE" sz="1300" dirty="0">
                <a:solidFill>
                  <a:srgbClr val="000000"/>
                </a:solidFill>
                <a:latin typeface="Tahoma" panose="020B0604030504040204" pitchFamily="34" charset="0"/>
              </a:rPr>
              <a:t>. Daarom zal het voortaan belangrijk zijn om van de verscheidene types van gegevensverwerkingen de wettelijke grondslag te bepalen.</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 </a:t>
            </a:r>
          </a:p>
          <a:p>
            <a:pPr defTabSz="990478" eaLnBrk="0" fontAlgn="base" hangingPunct="0">
              <a:spcBef>
                <a:spcPct val="30000"/>
              </a:spcBef>
              <a:spcAft>
                <a:spcPct val="0"/>
              </a:spcAft>
              <a:defRPr/>
            </a:pPr>
            <a:r>
              <a:rPr lang="nl-BE" altLang="nl-BE" sz="1300" i="1" dirty="0">
                <a:solidFill>
                  <a:srgbClr val="000000"/>
                </a:solidFill>
                <a:latin typeface="Tahoma" panose="020B0604030504040204" pitchFamily="34" charset="0"/>
              </a:rPr>
              <a:t>Vb:</a:t>
            </a:r>
            <a:r>
              <a:rPr lang="nl-BE" altLang="nl-BE" sz="1300" dirty="0">
                <a:solidFill>
                  <a:srgbClr val="000000"/>
                </a:solidFill>
                <a:latin typeface="Tahoma" panose="020B0604030504040204" pitchFamily="34" charset="0"/>
              </a:rPr>
              <a:t> de betrokkene heeft een sterker recht om de verwijdering van zijn gegevens te vragen indien zijn toestemming aan de grondslag lag voor de verwerking.</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 </a:t>
            </a:r>
          </a:p>
          <a:p>
            <a:pPr defTabSz="990478" eaLnBrk="0" fontAlgn="base" hangingPunct="0">
              <a:spcBef>
                <a:spcPct val="30000"/>
              </a:spcBef>
              <a:spcAft>
                <a:spcPct val="0"/>
              </a:spcAft>
              <a:defRPr/>
            </a:pPr>
            <a:r>
              <a:rPr lang="nl-BE" altLang="nl-BE" sz="1300" b="1" dirty="0">
                <a:solidFill>
                  <a:srgbClr val="000000"/>
                </a:solidFill>
                <a:latin typeface="Tahoma" panose="020B0604030504040204" pitchFamily="34" charset="0"/>
              </a:rPr>
              <a:t>Striktere toestemming</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Een verwerking van persoonsgegevens is o.a. rechtmatig wanneer de betrokkene toestemming heeft gegeven voor de verwerking ervan. </a:t>
            </a:r>
          </a:p>
          <a:p>
            <a:r>
              <a:rPr lang="nl-BE" sz="1300" dirty="0"/>
              <a:t>Wanneer de verwerking berust op toestemming, moet de verwerkingsverantwoordelijke er rekening mee houden dat de eisen die aan de toestemming worden gesteld, strikter zijn geworden. In de Privacywet van ‘82 werden ook wel al bepaalde eisen gesteld, maar de nieuwe verordening wordt nog strenger en geeft een uitgebreide omschrijving aan wat die toestemming allemaal moet voldoen. </a:t>
            </a:r>
          </a:p>
          <a:p>
            <a:endParaRPr lang="nl-BE" sz="1300" dirty="0"/>
          </a:p>
          <a:p>
            <a:pPr defTabSz="990478">
              <a:defRPr/>
            </a:pPr>
            <a:r>
              <a:rPr lang="nl-BE" sz="1300" dirty="0"/>
              <a:t>Wanneer de verwerking berust op toestemming, moet de verwerkingsverantwoordelijke eerst en vooral </a:t>
            </a:r>
            <a:r>
              <a:rPr lang="nl-BE" sz="1300" b="1" dirty="0"/>
              <a:t>kunnen aantonen </a:t>
            </a:r>
            <a:r>
              <a:rPr lang="nl-BE" sz="1300" dirty="0"/>
              <a:t>dat de betrokkene toestemming heeft gegeven voor de verwerking van zijn persoonsgegevens. De huidige systemen die toestemming registreren, moeten dus geëvalueerd worden zodat een audit trail (controlespoor) verzekerd wordt. </a:t>
            </a:r>
          </a:p>
          <a:p>
            <a:endParaRPr lang="nl-BE" sz="1300" dirty="0"/>
          </a:p>
          <a:p>
            <a:r>
              <a:rPr lang="nl-BE" sz="1300" dirty="0"/>
              <a:t>Daarnaast moet het </a:t>
            </a:r>
            <a:r>
              <a:rPr lang="nl-BE" sz="1300" b="1" dirty="0"/>
              <a:t>verzoek om toestemming </a:t>
            </a:r>
            <a:r>
              <a:rPr lang="nl-BE" sz="1300" dirty="0"/>
              <a:t>in een begrijpelijke en gemakkelijk toegankelijke vorm en in duidelijke en eenvoudige taal zodanig zijn gepresenteerd dat een duidelijk onderscheid gemaakt kan worden met andere aangelegenheden. </a:t>
            </a:r>
          </a:p>
          <a:p>
            <a:r>
              <a:rPr lang="nl-BE" sz="1300" dirty="0"/>
              <a:t> </a:t>
            </a:r>
          </a:p>
          <a:p>
            <a:r>
              <a:rPr lang="nl-BE" sz="1300" dirty="0"/>
              <a:t>De toestemming moet door een </a:t>
            </a:r>
            <a:r>
              <a:rPr lang="nl-BE" sz="1300" b="1" dirty="0"/>
              <a:t>duidelijke actieve handeling </a:t>
            </a:r>
            <a:r>
              <a:rPr lang="nl-BE" sz="1300" dirty="0"/>
              <a:t>worden gegeven. Daaruit moet blijken dat de betrokkene vrijelijk, specifiek, geïnformeerd en ondubbelzinnig met de verwerking van zijn persoonsgegevens instemt (deze vereisten van vrijelijk, geïnformeerd,…) legde de Privacywet ook al op). Maar de verordening haalt nu uitdrukkelijk aan dat het moet gaan om een duidelijk actieve handeling. Dit kan bv. door het klikken op een vakje op een internetwebsite. Stilzwijgen, het gebruik van reeds aangekruiste vakjes of inactiviteit vormen geen toestemming!</a:t>
            </a:r>
          </a:p>
          <a:p>
            <a:endParaRPr lang="nl-BE" sz="1300" dirty="0"/>
          </a:p>
          <a:p>
            <a:r>
              <a:rPr lang="nl-BE" sz="1300" dirty="0"/>
              <a:t>Indien de verwerking </a:t>
            </a:r>
            <a:r>
              <a:rPr lang="nl-BE" sz="1300" b="1" dirty="0"/>
              <a:t>meerdere doeleinden </a:t>
            </a:r>
            <a:r>
              <a:rPr lang="nl-BE" sz="1300" dirty="0"/>
              <a:t>heeft, moet toestemming voor elk daarvan worden verleend. </a:t>
            </a:r>
          </a:p>
          <a:p>
            <a:r>
              <a:rPr lang="nl-BE" sz="1300" dirty="0"/>
              <a:t> </a:t>
            </a:r>
          </a:p>
          <a:p>
            <a:r>
              <a:rPr lang="nl-BE" sz="1300" dirty="0"/>
              <a:t>De betrokkene kan bovendien zijn toestemming ten allen tijden </a:t>
            </a:r>
            <a:r>
              <a:rPr lang="nl-BE" sz="1300" b="1" dirty="0"/>
              <a:t>intrekken</a:t>
            </a:r>
            <a:r>
              <a:rPr lang="nl-BE" sz="1300" dirty="0"/>
              <a:t>. De intrekking moet even eenvoudig zijn als het geven ervan. </a:t>
            </a:r>
          </a:p>
          <a:p>
            <a:pPr>
              <a:buClr>
                <a:srgbClr val="7A2653"/>
              </a:buClr>
              <a:buFont typeface="Arial" panose="020B0604020202020204" pitchFamily="34" charset="0"/>
              <a:buChar char="•"/>
            </a:pPr>
            <a:endParaRPr lang="nl-BE" altLang="nl-BE" sz="1300" b="1" i="1" dirty="0">
              <a:solidFill>
                <a:srgbClr val="515B6E"/>
              </a:solidFill>
            </a:endParaRPr>
          </a:p>
          <a:p>
            <a:pPr>
              <a:buClr>
                <a:srgbClr val="7A2653"/>
              </a:buClr>
            </a:pPr>
            <a:r>
              <a:rPr lang="nl-BE" altLang="nl-BE" sz="1200" b="1" dirty="0">
                <a:solidFill>
                  <a:srgbClr val="515B6E"/>
                </a:solidFill>
              </a:rPr>
              <a:t>Communicatie</a:t>
            </a:r>
            <a:r>
              <a:rPr lang="nl-BE" altLang="nl-BE" sz="1300" dirty="0">
                <a:solidFill>
                  <a:srgbClr val="515B6E"/>
                </a:solidFill>
              </a:rPr>
              <a:t> - Wanneer een bedrijf nu reeds persoonsgegevens verwerkt, het moet aan de betrokkene bepaalde informatie verschaffen, zoals bv. wijze waarop men gegevens zal aanwenden. Doorgaans staat deze informatie in een privacyverklaring. De AVG vereist dat deze privacyverklaring aangevuld wordt. Zo zal je voortaan ook moeten meedelen: </a:t>
            </a:r>
          </a:p>
          <a:p>
            <a:pPr marL="479763" lvl="1" indent="-166800" fontAlgn="base">
              <a:buClr>
                <a:srgbClr val="969696"/>
              </a:buClr>
              <a:defRPr/>
            </a:pPr>
            <a:r>
              <a:rPr lang="nl-BE" altLang="nl-BE" sz="1300" dirty="0">
                <a:solidFill>
                  <a:srgbClr val="515B6E"/>
                </a:solidFill>
              </a:rPr>
              <a:t>de wettelijke grondslag voor de gegevensverwerking (*)</a:t>
            </a:r>
          </a:p>
          <a:p>
            <a:pPr marL="479763" lvl="1" indent="-166800" fontAlgn="base">
              <a:buClr>
                <a:srgbClr val="969696"/>
              </a:buClr>
              <a:defRPr/>
            </a:pPr>
            <a:r>
              <a:rPr lang="nl-BE" altLang="nl-BE" sz="1300" dirty="0">
                <a:solidFill>
                  <a:srgbClr val="515B6E"/>
                </a:solidFill>
              </a:rPr>
              <a:t>de termijnen gedurende dewelke je de informatie zal bijhouden</a:t>
            </a:r>
          </a:p>
          <a:p>
            <a:pPr marL="479763" lvl="1" indent="-166800" fontAlgn="base">
              <a:buClr>
                <a:srgbClr val="969696"/>
              </a:buClr>
              <a:defRPr/>
            </a:pPr>
            <a:r>
              <a:rPr lang="nl-BE" altLang="nl-BE" sz="1300" dirty="0">
                <a:solidFill>
                  <a:srgbClr val="515B6E"/>
                </a:solidFill>
              </a:rPr>
              <a:t>of je de gegevens uitwisselt buiten de Europese Unie en </a:t>
            </a:r>
          </a:p>
          <a:p>
            <a:pPr marL="479763" lvl="1" indent="-166800" fontAlgn="base">
              <a:buClr>
                <a:srgbClr val="969696"/>
              </a:buClr>
              <a:defRPr/>
            </a:pPr>
            <a:r>
              <a:rPr lang="nl-BE" altLang="nl-BE" sz="1300" dirty="0">
                <a:solidFill>
                  <a:srgbClr val="515B6E"/>
                </a:solidFill>
              </a:rPr>
              <a:t>de mogelijkheid voor de betrokkene om een klacht in te dienen bij de Privacycommissie indien deze meent dat zijn persoonsgegevens foutief worden verwerkt.</a:t>
            </a: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r>
              <a:rPr lang="nl-BE" altLang="nl-BE" sz="1300" b="1" dirty="0">
                <a:solidFill>
                  <a:srgbClr val="000000"/>
                </a:solidFill>
                <a:latin typeface="Tahoma" panose="020B0604030504040204" pitchFamily="34" charset="0"/>
              </a:rPr>
              <a:t>Register verwerkingsactiviteiten</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De verplichting om aangifte te doen bij de Privacycommissie verdwijnt.</a:t>
            </a: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In de plaats daarvan moet een register van verwerkingsactiviteiten bijgehouden worden. Ten allen tijde moet dus een courante inventaris van verwerkingen kunnen voorgelegd worden.</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Er moeten zorgvuldig een aantal gegevens in kaart worden gebracht: welke persoonsgegevens je bijhoudt, waar die vandaan komen, met wie je ze gedeeld hebt,…</a:t>
            </a: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Deze verplichting geldt niet voor ondernemingen die minder dan 250 personen in dienst hebben (tenzij het risico op schending privacy reëel is, de verwerking regelmatig is of de verwerking bijzondere categorieën van gegevens betreft). </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39</a:t>
            </a:fld>
            <a:endParaRPr lang="nl-NL" sz="1900" kern="0" dirty="0">
              <a:solidFill>
                <a:sysClr val="windowText" lastClr="000000"/>
              </a:solidFill>
            </a:endParaRPr>
          </a:p>
        </p:txBody>
      </p:sp>
    </p:spTree>
    <p:extLst>
      <p:ext uri="{BB962C8B-B14F-4D97-AF65-F5344CB8AC3E}">
        <p14:creationId xmlns:p14="http://schemas.microsoft.com/office/powerpoint/2010/main" val="2303621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990478">
              <a:defRPr/>
            </a:pPr>
            <a:fld id="{09594795-B13D-49F9-87BA-667798749A07}" type="slidenum">
              <a:rPr lang="nl-BE" sz="1900" kern="0">
                <a:solidFill>
                  <a:sysClr val="windowText" lastClr="000000"/>
                </a:solidFill>
              </a:rPr>
              <a:pPr defTabSz="990478">
                <a:defRPr/>
              </a:pPr>
              <a:t>4</a:t>
            </a:fld>
            <a:endParaRPr lang="nl-BE" sz="1900" kern="0" dirty="0">
              <a:solidFill>
                <a:sysClr val="windowText" lastClr="000000"/>
              </a:solidFill>
            </a:endParaRPr>
          </a:p>
        </p:txBody>
      </p:sp>
    </p:spTree>
    <p:extLst>
      <p:ext uri="{BB962C8B-B14F-4D97-AF65-F5344CB8AC3E}">
        <p14:creationId xmlns:p14="http://schemas.microsoft.com/office/powerpoint/2010/main" val="3944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40</a:t>
            </a:fld>
            <a:endParaRPr lang="nl-NL" dirty="0"/>
          </a:p>
        </p:txBody>
      </p:sp>
    </p:spTree>
    <p:extLst>
      <p:ext uri="{BB962C8B-B14F-4D97-AF65-F5344CB8AC3E}">
        <p14:creationId xmlns:p14="http://schemas.microsoft.com/office/powerpoint/2010/main" val="854636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CAO </a:t>
            </a:r>
            <a:r>
              <a:rPr lang="nl-BE" b="1" baseline="0" dirty="0"/>
              <a:t>nr. 68 van 16 juni 1998 </a:t>
            </a:r>
            <a:r>
              <a:rPr lang="nl-BE" baseline="0" dirty="0"/>
              <a:t>handelt over de bescherming van de persoonlijke levenssfeer van de wns tov de camerabewaking op de arbeidsplaats.</a:t>
            </a:r>
          </a:p>
          <a:p>
            <a:endParaRPr lang="nl-BE" baseline="0" dirty="0"/>
          </a:p>
          <a:p>
            <a:r>
              <a:rPr lang="nl-BE" baseline="0" dirty="0"/>
              <a:t>Het gaat om camera’s op de </a:t>
            </a:r>
            <a:r>
              <a:rPr lang="nl-BE" i="1" baseline="0" dirty="0"/>
              <a:t>arbeidsplaats</a:t>
            </a:r>
            <a:r>
              <a:rPr lang="nl-BE" i="0" baseline="0" dirty="0"/>
              <a:t>, die tot doel hebben te </a:t>
            </a:r>
            <a:r>
              <a:rPr lang="nl-BE" i="1" baseline="0" dirty="0"/>
              <a:t>bewaken</a:t>
            </a:r>
            <a:r>
              <a:rPr lang="nl-BE" i="0" baseline="0" dirty="0"/>
              <a:t>, ongeacht of de beelden al dan niet worden bewaard.</a:t>
            </a:r>
          </a:p>
          <a:p>
            <a:pPr marL="185715" indent="-185715">
              <a:buFont typeface="Symbol" panose="05050102010706020507" pitchFamily="18" charset="2"/>
              <a:buChar char="Þ"/>
            </a:pPr>
            <a:r>
              <a:rPr lang="nl-BE" baseline="0" dirty="0"/>
              <a:t>Ander doel dan bewaken, valt er dus niet onder. </a:t>
            </a:r>
            <a:r>
              <a:rPr lang="nl-BE" i="0" baseline="0" dirty="0"/>
              <a:t>Cao nr. 68 geldt dus bv niet bij cameragebruik voor </a:t>
            </a:r>
            <a:r>
              <a:rPr lang="nl-BE" b="1" i="0" baseline="0" dirty="0"/>
              <a:t>opleidingsdoeleinden</a:t>
            </a:r>
            <a:r>
              <a:rPr lang="nl-BE" i="0" baseline="0" dirty="0"/>
              <a:t>. </a:t>
            </a:r>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41</a:t>
            </a:fld>
            <a:endParaRPr lang="nl-NL" dirty="0"/>
          </a:p>
        </p:txBody>
      </p:sp>
    </p:spTree>
    <p:extLst>
      <p:ext uri="{BB962C8B-B14F-4D97-AF65-F5344CB8AC3E}">
        <p14:creationId xmlns:p14="http://schemas.microsoft.com/office/powerpoint/2010/main" val="4194350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CAO nr. 68 hanteert de algemene principes uit het privacyrecht, nl. het finaliteitsprincipe, het proportionaliteitsprincipe en het transparantieprincipe.</a:t>
            </a:r>
          </a:p>
          <a:p>
            <a:endParaRPr lang="nl-BE" b="1" baseline="0" dirty="0"/>
          </a:p>
          <a:p>
            <a:r>
              <a:rPr lang="nl-BE" b="1" baseline="0" dirty="0"/>
              <a:t>Finaliteit</a:t>
            </a:r>
          </a:p>
          <a:p>
            <a:r>
              <a:rPr lang="nl-BE" baseline="0" dirty="0"/>
              <a:t>Camerabewaking op de arbeidsplaats is enkel toegelaten voor een aantal welomlijnde (limitatief omschreven) doeleinden, opgesomd in artikel 4 van cao nr. 68. Het gaat om de volgende 4 doelstellingen:</a:t>
            </a:r>
          </a:p>
          <a:p>
            <a:pPr marL="247620" indent="-247620">
              <a:buFont typeface="Symbol" panose="05050102010706020507" pitchFamily="18" charset="2"/>
              <a:buAutoNum type="arabicPeriod"/>
            </a:pPr>
            <a:r>
              <a:rPr lang="nl-BE" baseline="0" dirty="0"/>
              <a:t>De veiligheid en de gezondheid (bv. gevaarlijke productieprocessen bewaken)</a:t>
            </a:r>
          </a:p>
          <a:p>
            <a:pPr marL="247620" indent="-247620">
              <a:buFont typeface="Symbol" panose="05050102010706020507" pitchFamily="18" charset="2"/>
              <a:buAutoNum type="arabicPeriod"/>
            </a:pPr>
            <a:r>
              <a:rPr lang="nl-BE" baseline="0" dirty="0"/>
              <a:t>De bescherming van de goederen van de onderneming (bv. beveiliging opslagplaatsen, benzinestations);</a:t>
            </a:r>
          </a:p>
          <a:p>
            <a:pPr marL="247620" indent="-247620">
              <a:buFont typeface="Symbol" panose="05050102010706020507" pitchFamily="18" charset="2"/>
              <a:buAutoNum type="arabicPeriod"/>
            </a:pPr>
            <a:r>
              <a:rPr lang="nl-BE" baseline="0" dirty="0"/>
              <a:t>De controle van het productieproces (bv. de goede werking van de machines of de werknemers met het of op een evaluatie en verbetering van de werkorganisatie);</a:t>
            </a:r>
          </a:p>
          <a:p>
            <a:pPr marL="247620" indent="-247620">
              <a:buFont typeface="Symbol" panose="05050102010706020507" pitchFamily="18" charset="2"/>
              <a:buAutoNum type="arabicPeriod"/>
            </a:pPr>
            <a:r>
              <a:rPr lang="nl-BE" baseline="0" dirty="0"/>
              <a:t>De controle van de arbeid van de werknemer </a:t>
            </a:r>
            <a:r>
              <a:rPr lang="nl-BE" baseline="0" dirty="0">
                <a:sym typeface="Wingdings" panose="05000000000000000000" pitchFamily="2" charset="2"/>
              </a:rPr>
              <a:t> </a:t>
            </a:r>
            <a:r>
              <a:rPr lang="nl-BE" baseline="0" dirty="0"/>
              <a:t>hierbij mag de wg zijn beslissing niet enkel op de door de camera geleverde gegevens baseren. Hij moet deze ook op andere elementen baseren, zoals o.m. verslagen en rapporten van het afdelingshoofd (bv. wns filmen bij het gebruik van de prikklok).</a:t>
            </a:r>
          </a:p>
          <a:p>
            <a:pPr marL="247620" indent="-247620">
              <a:buFont typeface="Symbol" panose="05050102010706020507" pitchFamily="18" charset="2"/>
              <a:buAutoNum type="arabicPeriod"/>
            </a:pPr>
            <a:endParaRPr lang="nl-BE" baseline="0" dirty="0"/>
          </a:p>
          <a:p>
            <a:r>
              <a:rPr lang="nl-BE" dirty="0"/>
              <a:t>(</a:t>
            </a:r>
            <a:r>
              <a:rPr lang="nl-BE" b="1" dirty="0"/>
              <a:t>Het</a:t>
            </a:r>
            <a:r>
              <a:rPr lang="nl-BE" b="1" baseline="0" dirty="0"/>
              <a:t> kan gebeuren dat de arbeidsplaats zowel de Camerawet als cao nr. 68 gelijktijdig worden toegepast</a:t>
            </a:r>
            <a:r>
              <a:rPr lang="nl-BE" baseline="0" dirty="0"/>
              <a:t>. De beide doelen kunnen op hetzelfde moment aanwezig zijn en vaak wordt er maar één camerasysteem gebruikt. Bv. camerabewaking in een grootwarenhuis. Deze camera’s kunnen tegelijk dienen om toezicht te houden op de personeelsleden die de kassa bedienen en om misdrijven (bv. diefstal) te voorkomen, waarbij dan ook klanten gefilmd kunnen worden. Aan de ene kant moet de verantwoordelijke voor de verwerking dus de Camerawet eerbiedigen voor de personen die onder de Camerawet vallen (derden zoals bv. klanten) en aan de andere kant de Privacywet voor camerabeelden op de arbeidsplaats (het personeel dat de kassa bedient), met een aantal bijkomende, specifieke vereisten als cao nr. 68 van toepassing is (met name in de privésector).)</a:t>
            </a:r>
            <a:endParaRPr lang="nl-BE" dirty="0"/>
          </a:p>
          <a:p>
            <a:endParaRPr lang="nl-BE" baseline="0" dirty="0"/>
          </a:p>
          <a:p>
            <a:r>
              <a:rPr lang="nl-BE" baseline="0" dirty="0"/>
              <a:t>Voor welke doeleinden camera’s ook worden geïnstalleerd, de wg moet steeds het </a:t>
            </a:r>
            <a:r>
              <a:rPr lang="nl-BE" b="1" baseline="0" dirty="0"/>
              <a:t>doeleinde van de camerabewaking duidelijk en expliciet omschrijven</a:t>
            </a:r>
            <a:r>
              <a:rPr lang="nl-BE" baseline="0" dirty="0"/>
              <a:t>. Hij mag de camerabewaking </a:t>
            </a:r>
            <a:r>
              <a:rPr lang="nl-BE" u="sng" baseline="0" dirty="0"/>
              <a:t>niet aanwenden op een wijze die onverenigbaar is met het uitdrukkelijk omschreven doel</a:t>
            </a:r>
            <a:r>
              <a:rPr lang="nl-BE" baseline="0" dirty="0"/>
              <a:t>. </a:t>
            </a:r>
          </a:p>
          <a:p>
            <a:pPr marL="185715" indent="-185715">
              <a:buFont typeface="Symbol" panose="05050102010706020507" pitchFamily="18" charset="2"/>
              <a:buChar char="Þ"/>
            </a:pPr>
            <a:r>
              <a:rPr lang="nl-BE" baseline="0" dirty="0"/>
              <a:t>Een ruime omschrijving is aanbevolen.</a:t>
            </a:r>
          </a:p>
          <a:p>
            <a:endParaRPr lang="nl-BE" baseline="0" dirty="0"/>
          </a:p>
          <a:p>
            <a:r>
              <a:rPr lang="nl-BE" baseline="0" dirty="0"/>
              <a:t>Vb: camera’s die werden geïnstalleerd om de goederen van de onderneming te beschermen, mogen niet aangewend worden om de arbeid van de werknemers te controleren, tenzij ook dit doeleinde duidelijk en expliciet werd omschreven.</a:t>
            </a:r>
          </a:p>
          <a:p>
            <a:r>
              <a:rPr lang="nl-BE" baseline="0" dirty="0"/>
              <a:t>Vb: stel dat een bedrijf een camera bij de poort plaatst om te controleren of er onbevoegden binnenkomen en om te checken dat er geen diefstal gepleegd wordt. Dan moet datzelfde bedrijf de camera afzetten als er een stakingspiket voor de deur staat. De wg moet immers bewijzen dat hij de camera niet gebruikt voor zaken die niets met het doel te maken hebben. Anders zou hij de film kunnen gebruiken om mensen die deelnamen aan de staking te identificeren.</a:t>
            </a:r>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42</a:t>
            </a:fld>
            <a:endParaRPr lang="nl-NL" dirty="0"/>
          </a:p>
        </p:txBody>
      </p:sp>
    </p:spTree>
    <p:extLst>
      <p:ext uri="{BB962C8B-B14F-4D97-AF65-F5344CB8AC3E}">
        <p14:creationId xmlns:p14="http://schemas.microsoft.com/office/powerpoint/2010/main" val="152166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dirty="0"/>
              <a:t>Proportionaliteit </a:t>
            </a:r>
          </a:p>
          <a:p>
            <a:pPr defTabSz="990478">
              <a:defRPr/>
            </a:pPr>
            <a:r>
              <a:rPr lang="nl-BE" b="0" baseline="0" dirty="0"/>
              <a:t>De camerabewaking moet in verhouding staan tot het nagestreefde doel. De camerabewaking moet, uitgaande van het doeleinde, toereikend, ter zake dienend en niet overmatig zijn. De belangen van de wg en die van de wn moeten hierbij tegen elkaar worden afgewogen.</a:t>
            </a:r>
          </a:p>
          <a:p>
            <a:pPr marL="680954" lvl="1" indent="-185715" defTabSz="990478">
              <a:buFont typeface="Symbol" panose="05050102010706020507" pitchFamily="18" charset="2"/>
              <a:buChar char="Þ"/>
              <a:defRPr/>
            </a:pPr>
            <a:r>
              <a:rPr lang="nl-BE" b="0" baseline="0" dirty="0"/>
              <a:t>Zo mag de wg geen camera’s installeren in de kleedruimten van de onderneming, ook al gebruikt hij ze ter beveiliging van de goederen van de onderneming.</a:t>
            </a:r>
          </a:p>
          <a:p>
            <a:endParaRPr lang="nl-BE" b="0" baseline="0" dirty="0"/>
          </a:p>
          <a:p>
            <a:r>
              <a:rPr lang="nl-BE" dirty="0"/>
              <a:t>In principe mag de camerabewaking geen inmenging in de persoonlijke levenssfeer van de wn tot gevolg hebben.</a:t>
            </a:r>
            <a:r>
              <a:rPr lang="nl-BE" baseline="0" dirty="0"/>
              <a:t> </a:t>
            </a:r>
            <a:r>
              <a:rPr lang="nl-BE" dirty="0"/>
              <a:t>Als de camerabewaking toch een inmenging in de persoonlijke levenssfeer van de wn tot gevolg heeft, moet de inmenging tot een minimum beperkt worden. </a:t>
            </a:r>
          </a:p>
          <a:p>
            <a:endParaRPr lang="nl-BE" baseline="0" dirty="0"/>
          </a:p>
          <a:p>
            <a:r>
              <a:rPr lang="nl-BE" baseline="0" dirty="0"/>
              <a:t>Indien het nagestreefde doel kan worden bereikt met andere middelen die minder inbreuk maken op de persoonlijke levenssfeer, dan zal het gebruik van camera’s niet evenredig zijn. Camerabewaking is daarentegen wél toegelaten indien ze onontbeerlijk is om het nagestreefde doel te bereiken. </a:t>
            </a:r>
          </a:p>
          <a:p>
            <a:r>
              <a:rPr lang="nl-BE" baseline="0" dirty="0"/>
              <a:t>Vb. De veiligheid van een lokaal kan even goed beschermd worden door minder indringende maatregelen dan een systeem van camerabewaking, zoals een versterkte vergrendeling van de deuren en een alarmsysteem.</a:t>
            </a:r>
            <a:endParaRPr lang="nl-BE" dirty="0"/>
          </a:p>
          <a:p>
            <a:endParaRPr lang="nl-BE" baseline="0" dirty="0"/>
          </a:p>
          <a:p>
            <a:r>
              <a:rPr lang="nl-BE" b="1" baseline="0" dirty="0"/>
              <a:t>Transparantie </a:t>
            </a:r>
          </a:p>
          <a:p>
            <a:r>
              <a:rPr lang="nl-BE" dirty="0"/>
              <a:t>Indien</a:t>
            </a:r>
            <a:r>
              <a:rPr lang="nl-BE" baseline="0" dirty="0"/>
              <a:t> de wg beslist camerabewaking te installeren, moet er een informatieprocedure aan vooraf gaan. Het moet voor de wns duidelijk zijn wat de wg wil bereiken en hoe hij dit gaat doen. Hier kom ik dadelijk uitgebreid op terug. </a:t>
            </a:r>
            <a:endParaRPr lang="nl-BE"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43</a:t>
            </a:fld>
            <a:endParaRPr lang="nl-NL" dirty="0"/>
          </a:p>
        </p:txBody>
      </p:sp>
    </p:spTree>
    <p:extLst>
      <p:ext uri="{BB962C8B-B14F-4D97-AF65-F5344CB8AC3E}">
        <p14:creationId xmlns:p14="http://schemas.microsoft.com/office/powerpoint/2010/main" val="3262246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wg mag in principe</a:t>
            </a:r>
            <a:r>
              <a:rPr lang="nl-BE" baseline="0" dirty="0"/>
              <a:t> zelf bepalen of hij een voortdurende of een tijdelijke camerabewaking invoert.</a:t>
            </a:r>
          </a:p>
          <a:p>
            <a:endParaRPr lang="nl-BE" baseline="0" dirty="0"/>
          </a:p>
          <a:p>
            <a:r>
              <a:rPr lang="nl-BE" baseline="0" dirty="0"/>
              <a:t>In 2 gevallen verbiedt de cao echter om een voortdurende camerabewaking in te voeren:</a:t>
            </a:r>
          </a:p>
          <a:p>
            <a:pPr marL="247620" indent="-247620">
              <a:buAutoNum type="arabicPeriod"/>
            </a:pPr>
            <a:r>
              <a:rPr lang="nl-BE" baseline="0" dirty="0"/>
              <a:t>Voor de controle op het werk van de werknemers (4</a:t>
            </a:r>
            <a:r>
              <a:rPr lang="nl-BE" baseline="30000" dirty="0"/>
              <a:t>e</a:t>
            </a:r>
            <a:r>
              <a:rPr lang="nl-BE" baseline="0" dirty="0"/>
              <a:t> doeleinde);</a:t>
            </a:r>
          </a:p>
          <a:p>
            <a:pPr marL="247620" indent="-247620">
              <a:buAutoNum type="arabicPeriod"/>
            </a:pPr>
            <a:r>
              <a:rPr lang="nl-BE" baseline="0" dirty="0"/>
              <a:t>En voor de controle op het productieproces die betrekking heeft op de wns (derde doeleinde). De controle op het productieproces die betrekking heeft op de machines mag wel voortdurend zijn.</a:t>
            </a:r>
          </a:p>
          <a:p>
            <a:endParaRPr lang="nl-BE" baseline="0" dirty="0"/>
          </a:p>
          <a:p>
            <a:r>
              <a:rPr lang="nl-BE" baseline="0" dirty="0"/>
              <a:t>Camerabewaking mag dus tijdelijk OF voortdurend zijn bij de doeleinden veiligheid en gezondheid, bescherming goederen onderneming en controle productieproces die enkel betrekking heeft op machines.</a:t>
            </a:r>
          </a:p>
          <a:p>
            <a:endParaRPr lang="nl-BE" baseline="0" dirty="0"/>
          </a:p>
          <a:p>
            <a:pPr marL="185715" indent="-185715">
              <a:buFont typeface="Symbol" panose="05050102010706020507" pitchFamily="18" charset="2"/>
              <a:buChar char="Þ"/>
            </a:pPr>
            <a:r>
              <a:rPr lang="nl-BE" baseline="0" dirty="0"/>
              <a:t>De reden hiervoor is dat de camerabewaking in principe geen inmenging in het privéleven van de wn mag uitmaken. Wanneer er toch een inmenging is, moet deze tot het minimum worden beperkt. Een voortdurende camerabewaking zou tot gevolg hebben dat werknemers geen stap meer kunnen verzetten zonder gefilmd te worden. Dit is wat de cao wil tegengaan. Maar wanneer bv. de productielijn vertraging loopt, mag de wg wel tijdelijk een camera plaatsen om de oorzaak daarvan te achterhalen. </a:t>
            </a: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44</a:t>
            </a:fld>
            <a:endParaRPr lang="nl-NL" dirty="0"/>
          </a:p>
        </p:txBody>
      </p:sp>
    </p:spTree>
    <p:extLst>
      <p:ext uri="{BB962C8B-B14F-4D97-AF65-F5344CB8AC3E}">
        <p14:creationId xmlns:p14="http://schemas.microsoft.com/office/powerpoint/2010/main" val="1335523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dirty="0"/>
              <a:t>Informatieplicht – bekendmaking </a:t>
            </a:r>
          </a:p>
          <a:p>
            <a:r>
              <a:rPr lang="nl-BE" b="0" baseline="0" dirty="0"/>
              <a:t>De cao nr. 68 voorziet een procedure van informatie en consultatie bij de invoering van camerabewaking. </a:t>
            </a:r>
          </a:p>
          <a:p>
            <a:endParaRPr lang="nl-BE" b="0" baseline="0" dirty="0"/>
          </a:p>
          <a:p>
            <a:r>
              <a:rPr lang="nl-BE" b="1" baseline="0" dirty="0"/>
              <a:t>Aan wie </a:t>
            </a:r>
            <a:r>
              <a:rPr lang="nl-BE" b="0" baseline="0" dirty="0"/>
              <a:t>moet de informatie worden verstrekt? </a:t>
            </a:r>
          </a:p>
          <a:p>
            <a:r>
              <a:rPr lang="nl-BE" b="0" baseline="0" dirty="0"/>
              <a:t>De wg moet voorafgaandelijk en bij het opstarten van de camerabewaking de ondernemingsraad informatie verschaffen over alle facetten van de camerabewaking (art. 9). Bij ontstentenis van een OR moet de informatie worden verschaft aan het CPBW of bij ontstentenis daarvan, aan de vakbondsafvaardiging of bij ontstentenis daarvan aan de werknemers zelf.</a:t>
            </a:r>
          </a:p>
          <a:p>
            <a:endParaRPr lang="nl-BE" b="0" baseline="0" dirty="0"/>
          </a:p>
          <a:p>
            <a:r>
              <a:rPr lang="nl-BE" b="0" baseline="0" dirty="0"/>
              <a:t>Daarnaast moet de wg bij het opstarten van de camerabewaking de betrokken wns (dus alleen de wns die betrokken partij zijn bij de camerabewaking) informatie verschaffen over alle vereiste aspecten van de bewaking. </a:t>
            </a:r>
          </a:p>
          <a:p>
            <a:endParaRPr lang="nl-BE" b="0" baseline="0" dirty="0"/>
          </a:p>
          <a:p>
            <a:r>
              <a:rPr lang="nl-BE" b="1" baseline="0" dirty="0"/>
              <a:t>Welke informatie </a:t>
            </a:r>
            <a:r>
              <a:rPr lang="nl-BE" b="0" baseline="0" dirty="0"/>
              <a:t>moet worden verstrekt?</a:t>
            </a:r>
          </a:p>
          <a:p>
            <a:r>
              <a:rPr lang="nl-BE" b="0" baseline="0" dirty="0"/>
              <a:t>De informatie die moet worden verschaft heeft </a:t>
            </a:r>
            <a:r>
              <a:rPr lang="nl-BE" b="0" u="sng" baseline="0" dirty="0"/>
              <a:t>minstens</a:t>
            </a:r>
            <a:r>
              <a:rPr lang="nl-BE" b="0" baseline="0" dirty="0"/>
              <a:t> betrekking op de volgende aspecten:	</a:t>
            </a:r>
          </a:p>
          <a:p>
            <a:pPr lvl="1">
              <a:buFontTx/>
              <a:buChar char="-"/>
            </a:pPr>
            <a:r>
              <a:rPr lang="nl-BE" sz="1300" dirty="0"/>
              <a:t> Het nagestreefde doeleinde</a:t>
            </a:r>
          </a:p>
          <a:p>
            <a:pPr lvl="1">
              <a:buFontTx/>
              <a:buChar char="-"/>
            </a:pPr>
            <a:r>
              <a:rPr lang="nl-BE" sz="1300" dirty="0"/>
              <a:t> Het feit of de beeldgegevens al dan niet worden bewaard</a:t>
            </a:r>
          </a:p>
          <a:p>
            <a:pPr lvl="1">
              <a:buFontTx/>
              <a:buChar char="-"/>
            </a:pPr>
            <a:r>
              <a:rPr lang="nl-BE" sz="1300" dirty="0"/>
              <a:t> Het aantal en de plaatsing van de camera(‘s)</a:t>
            </a:r>
          </a:p>
          <a:p>
            <a:pPr lvl="1">
              <a:buFontTx/>
              <a:buChar char="-"/>
            </a:pPr>
            <a:r>
              <a:rPr lang="nl-BE" sz="1300" dirty="0"/>
              <a:t> De betrokken periode of perioden gedurende dewelke de camera(‘s) functioneert (functioneren)</a:t>
            </a:r>
          </a:p>
          <a:p>
            <a:pPr marL="680954" lvl="1" indent="-185715">
              <a:buFont typeface="Symbol" panose="05050102010706020507" pitchFamily="18" charset="2"/>
              <a:buChar char="Þ"/>
            </a:pPr>
            <a:r>
              <a:rPr lang="nl-BE" b="0" baseline="0" dirty="0"/>
              <a:t>Bv. ook wel wenselijk om mee te delen hoe lang de beelden zullen worden bewaard. De camerabeelden moeten te goeder trouw worden bewaard.</a:t>
            </a:r>
          </a:p>
          <a:p>
            <a:endParaRPr lang="nl-BE" b="0" baseline="0" dirty="0"/>
          </a:p>
          <a:p>
            <a:r>
              <a:rPr lang="nl-BE" b="0" baseline="0" dirty="0"/>
              <a:t>Het naleven van de informatievereisten is van het grootste belang! Niet-naleving van de informatievereisten kan de onrechtmatigheid van het met de camerabeelden verkregen bewijs tot gevolg hebben!</a:t>
            </a:r>
          </a:p>
          <a:p>
            <a:r>
              <a:rPr lang="nl-BE" b="0" baseline="0" dirty="0"/>
              <a:t>Vb. </a:t>
            </a:r>
            <a:r>
              <a:rPr lang="nl-BE" b="0" i="1" baseline="0" dirty="0"/>
              <a:t>arbeidsrechtbank Charlerloi 4 november 2002.</a:t>
            </a:r>
          </a:p>
          <a:p>
            <a:pPr marL="185715" indent="-185715">
              <a:buFont typeface="Symbol" panose="05050102010706020507" pitchFamily="18" charset="2"/>
              <a:buChar char="Þ"/>
            </a:pPr>
            <a:r>
              <a:rPr lang="nl-BE" dirty="0"/>
              <a:t>Indien de wg niet aantoont dat hij de bepalingen van cao nr.68 heeft nageleefd, door ondermeer geen</a:t>
            </a:r>
            <a:r>
              <a:rPr lang="nl-BE" baseline="0" dirty="0"/>
              <a:t> overleg te plegen met de OR</a:t>
            </a:r>
            <a:r>
              <a:rPr lang="nl-BE" dirty="0"/>
              <a:t>, moet worden geoordeeld dat de beeldgegevens die door de wg worden overgelegd op onregelmatige wijze werden verkregen. De beelden kunnen</a:t>
            </a:r>
            <a:r>
              <a:rPr lang="nl-BE" baseline="0" dirty="0"/>
              <a:t> dan niet aanvaard worden als bewijsmateriaal, waardoor er geen bewijs is van een dringende reden in hoofde van de wn en een opzeggingsvergoeding verschuldigd zal zijn. (camerabeelden die diefstal aantoonden)</a:t>
            </a:r>
          </a:p>
          <a:p>
            <a:pPr marL="185715" indent="-185715">
              <a:buFont typeface="Symbol" panose="05050102010706020507" pitchFamily="18" charset="2"/>
              <a:buChar char="Þ"/>
            </a:pPr>
            <a:endParaRPr lang="nl-BE" baseline="0" dirty="0"/>
          </a:p>
          <a:p>
            <a:endParaRPr lang="nl-BE" sz="2200" dirty="0">
              <a:solidFill>
                <a:srgbClr val="FF0000"/>
              </a:solidFill>
              <a:uFill>
                <a:solidFill>
                  <a:srgbClr val="C00000"/>
                </a:solidFill>
              </a:uFill>
            </a:endParaRPr>
          </a:p>
          <a:p>
            <a:endParaRPr lang="nl-BE" sz="2200" dirty="0">
              <a:solidFill>
                <a:srgbClr val="FF0000"/>
              </a:solidFill>
              <a:uFill>
                <a:solidFill>
                  <a:srgbClr val="C00000"/>
                </a:solidFill>
              </a:uFill>
            </a:endParaRP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45</a:t>
            </a:fld>
            <a:endParaRPr lang="nl-NL" dirty="0"/>
          </a:p>
        </p:txBody>
      </p:sp>
    </p:spTree>
    <p:extLst>
      <p:ext uri="{BB962C8B-B14F-4D97-AF65-F5344CB8AC3E}">
        <p14:creationId xmlns:p14="http://schemas.microsoft.com/office/powerpoint/2010/main" val="295207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baseline="0" dirty="0"/>
              <a:t>Consultatie wns</a:t>
            </a:r>
          </a:p>
          <a:p>
            <a:r>
              <a:rPr lang="nl-BE" baseline="0" dirty="0"/>
              <a:t>Als nav informatieprocedure blijkt dat de camerabewaking implicaties kan hebben voor persoonlijke levenssfeer van één/meerdere wns, dan wijdt de OR of het CPBW een onderzoek aan de maatregelen die moeten genomen worden om de inmenging in de persoonlijke levenssfeer tot een minimum te beperken (art. 10).</a:t>
            </a:r>
          </a:p>
          <a:p>
            <a:endParaRPr lang="nl-BE" baseline="0" dirty="0"/>
          </a:p>
          <a:p>
            <a:r>
              <a:rPr lang="nl-BE" baseline="0" dirty="0"/>
              <a:t>Wanneer de camerabewaking ingevoerd wordt met het oog op controle productieproces die betrekking heeft op wns of met het oog op de controle van de arbeid van de wn, en bij ontstentenis van een OR of een CPBW wordt het onderzoek uitgevoerd in samenspraak tussen de wg en de vakbondsafvaardiging.</a:t>
            </a:r>
          </a:p>
          <a:p>
            <a:endParaRPr lang="nl-BE" baseline="0" dirty="0"/>
          </a:p>
          <a:p>
            <a:r>
              <a:rPr lang="nl-BE" baseline="0" dirty="0"/>
              <a:t>(Als de wg dus een bewakingssysteem wil introduceren met als doel evaluatie en verbetering van werkorganisatie of controle arbeid, dan hebben de wns een grotere inspraak. Camerabewaking met deze doeleinden heeft immers grotere rechtstreekse impact op de arbeidsvoorwaarden en op persoonlijke levenssfeer van wns.)</a:t>
            </a:r>
            <a:endParaRPr lang="nl-BE" dirty="0"/>
          </a:p>
          <a:p>
            <a:endParaRPr lang="nl-BE" b="0" baseline="0" dirty="0"/>
          </a:p>
          <a:p>
            <a:r>
              <a:rPr lang="nl-BE" b="0" baseline="0" dirty="0"/>
              <a:t>De wn heeft steeds recht op </a:t>
            </a:r>
            <a:r>
              <a:rPr lang="nl-BE" b="1" baseline="0" dirty="0"/>
              <a:t>kennisgeving, inzage en verbetering </a:t>
            </a:r>
            <a:r>
              <a:rPr lang="nl-BE" b="0" baseline="0" dirty="0"/>
              <a:t>(art. 14 cao nr. 68).</a:t>
            </a:r>
          </a:p>
          <a:p>
            <a:endParaRPr lang="nl-BE" sz="2200" b="1" u="sng" dirty="0">
              <a:solidFill>
                <a:srgbClr val="FF0000"/>
              </a:solidFill>
              <a:uFill>
                <a:solidFill>
                  <a:srgbClr val="C00000"/>
                </a:solidFill>
              </a:uFill>
            </a:endParaRPr>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46</a:t>
            </a:fld>
            <a:endParaRPr lang="nl-NL" dirty="0"/>
          </a:p>
        </p:txBody>
      </p:sp>
    </p:spTree>
    <p:extLst>
      <p:ext uri="{BB962C8B-B14F-4D97-AF65-F5344CB8AC3E}">
        <p14:creationId xmlns:p14="http://schemas.microsoft.com/office/powerpoint/2010/main" val="3198730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300" dirty="0">
                <a:solidFill>
                  <a:srgbClr val="FF0000"/>
                </a:solidFill>
                <a:uFill>
                  <a:solidFill>
                    <a:srgbClr val="C00000"/>
                  </a:solidFill>
                </a:uFill>
              </a:rPr>
              <a:t>Indien de camerabewaking als doeleinde heeft de arbeid van wns te controleren, moeten de modaliteiten van deze bewaking in het </a:t>
            </a:r>
            <a:r>
              <a:rPr lang="nl-BE" sz="1300" b="1" dirty="0">
                <a:solidFill>
                  <a:srgbClr val="FF0000"/>
                </a:solidFill>
                <a:uFill>
                  <a:solidFill>
                    <a:srgbClr val="C00000"/>
                  </a:solidFill>
                </a:uFill>
              </a:rPr>
              <a:t>arbeidsreglement</a:t>
            </a:r>
            <a:r>
              <a:rPr lang="nl-BE" sz="1300" dirty="0">
                <a:solidFill>
                  <a:srgbClr val="FF0000"/>
                </a:solidFill>
                <a:uFill>
                  <a:solidFill>
                    <a:srgbClr val="C00000"/>
                  </a:solidFill>
                </a:uFill>
              </a:rPr>
              <a:t> worden opgenomen (in de andere gevallen niet!). </a:t>
            </a:r>
          </a:p>
          <a:p>
            <a:r>
              <a:rPr lang="nl-BE" sz="1300" dirty="0">
                <a:solidFill>
                  <a:srgbClr val="FF0000"/>
                </a:solidFill>
                <a:uFill>
                  <a:solidFill>
                    <a:srgbClr val="C00000"/>
                  </a:solidFill>
                </a:uFill>
              </a:rPr>
              <a:t>De Arbeidsreglementenwet (art. 6) stelt dat het </a:t>
            </a:r>
            <a:r>
              <a:rPr lang="nl-BE" sz="1300" b="1" dirty="0">
                <a:solidFill>
                  <a:srgbClr val="FF0000"/>
                </a:solidFill>
                <a:uFill>
                  <a:solidFill>
                    <a:srgbClr val="C00000"/>
                  </a:solidFill>
                </a:uFill>
              </a:rPr>
              <a:t>arbeidsreglement verplicht moet vermelden:</a:t>
            </a:r>
          </a:p>
          <a:p>
            <a:pPr marL="371429" indent="-371429">
              <a:buFontTx/>
              <a:buChar char="-"/>
            </a:pPr>
            <a:r>
              <a:rPr lang="nl-BE" sz="1300" dirty="0">
                <a:solidFill>
                  <a:srgbClr val="FF0000"/>
                </a:solidFill>
                <a:uFill>
                  <a:solidFill>
                    <a:srgbClr val="C00000"/>
                  </a:solidFill>
                </a:uFill>
              </a:rPr>
              <a:t>De wijzen van meting en controle op de arbeid met oog op bepalen van het loon;</a:t>
            </a:r>
          </a:p>
          <a:p>
            <a:pPr marL="371429" indent="-371429">
              <a:buFontTx/>
              <a:buChar char="-"/>
            </a:pPr>
            <a:r>
              <a:rPr lang="nl-BE" sz="1300" dirty="0">
                <a:solidFill>
                  <a:srgbClr val="FF0000"/>
                </a:solidFill>
                <a:uFill>
                  <a:solidFill>
                    <a:srgbClr val="C00000"/>
                  </a:solidFill>
                </a:uFill>
              </a:rPr>
              <a:t>De rechten en verplichtingen van het toezichthoudend personeel</a:t>
            </a:r>
          </a:p>
          <a:p>
            <a:pPr marL="866668" lvl="1" indent="-371429">
              <a:buFont typeface="Symbol" panose="05050102010706020507" pitchFamily="18" charset="2"/>
              <a:buChar char="Þ"/>
            </a:pPr>
            <a:r>
              <a:rPr lang="nl-BE" sz="1300" dirty="0">
                <a:solidFill>
                  <a:srgbClr val="FF0000"/>
                </a:solidFill>
                <a:uFill>
                  <a:solidFill>
                    <a:srgbClr val="C00000"/>
                  </a:solidFill>
                </a:uFill>
              </a:rPr>
              <a:t>Camerabewaking met deze doeleinden is slechts mogelijk indien dit wordt vastgesteld in het AR. </a:t>
            </a:r>
          </a:p>
          <a:p>
            <a:pPr marL="866668" lvl="1" indent="-371429">
              <a:buFont typeface="Symbol" panose="05050102010706020507" pitchFamily="18" charset="2"/>
              <a:buChar char="Þ"/>
            </a:pPr>
            <a:r>
              <a:rPr lang="nl-BE" sz="1300" dirty="0">
                <a:solidFill>
                  <a:srgbClr val="FF0000"/>
                </a:solidFill>
                <a:uFill>
                  <a:solidFill>
                    <a:srgbClr val="C00000"/>
                  </a:solidFill>
                </a:uFill>
              </a:rPr>
              <a:t>Indien het AR nog geen bepalingen in dit verband bevat, moet het gewijzigd of aangevuld worden.</a:t>
            </a:r>
          </a:p>
          <a:p>
            <a:endParaRPr lang="nl-BE" sz="1300" dirty="0">
              <a:solidFill>
                <a:srgbClr val="FF0000"/>
              </a:solidFill>
              <a:uFill>
                <a:solidFill>
                  <a:srgbClr val="C00000"/>
                </a:solidFill>
              </a:uFill>
            </a:endParaRPr>
          </a:p>
          <a:p>
            <a:r>
              <a:rPr lang="nl-BE" sz="1300" dirty="0"/>
              <a:t>De camerabewaking waarbij er geautomatiseerde verwerking van persoonsgegevens is, moet voor de aanvang ervan </a:t>
            </a:r>
            <a:r>
              <a:rPr lang="nl-BE" sz="1300" b="1" u="sng" dirty="0">
                <a:solidFill>
                  <a:srgbClr val="FF0000"/>
                </a:solidFill>
                <a:uFill>
                  <a:solidFill>
                    <a:srgbClr val="C00000"/>
                  </a:solidFill>
                </a:uFill>
              </a:rPr>
              <a:t>aangegeven worden bij de Privacycommissie. </a:t>
            </a:r>
            <a:r>
              <a:rPr lang="nl-BE" sz="1300" dirty="0">
                <a:solidFill>
                  <a:srgbClr val="FF0000"/>
                </a:solidFill>
                <a:uFill>
                  <a:solidFill>
                    <a:srgbClr val="C00000"/>
                  </a:solidFill>
                </a:uFill>
              </a:rPr>
              <a:t>(NIET nodig wanneer het doeleinde erin bestaat om productieproces te controleren of om goederen onderneming te beschermen en de camera’s zo zijn opgesteld dat de wns niet in beeld komen </a:t>
            </a:r>
            <a:r>
              <a:rPr lang="nl-BE" sz="1300" dirty="0">
                <a:solidFill>
                  <a:srgbClr val="FF0000"/>
                </a:solidFill>
                <a:uFill>
                  <a:solidFill>
                    <a:srgbClr val="C00000"/>
                  </a:solidFill>
                </a:uFill>
                <a:sym typeface="Wingdings" panose="05000000000000000000" pitchFamily="2" charset="2"/>
              </a:rPr>
              <a:t> geen verwerking van persoonsgegevens)</a:t>
            </a:r>
            <a:endParaRPr lang="nl-BE" sz="1300" b="1" dirty="0">
              <a:solidFill>
                <a:srgbClr val="FF0000"/>
              </a:solidFill>
              <a:uFill>
                <a:solidFill>
                  <a:srgbClr val="C00000"/>
                </a:solidFill>
              </a:uFill>
            </a:endParaRPr>
          </a:p>
          <a:p>
            <a:pPr marL="619049" indent="-619049">
              <a:buFont typeface="Wingdings" panose="05000000000000000000" pitchFamily="2" charset="2"/>
              <a:buChar char="à"/>
            </a:pPr>
            <a:r>
              <a:rPr lang="nl-BE" sz="1300" b="1" u="sng" dirty="0">
                <a:solidFill>
                  <a:srgbClr val="FF0000"/>
                </a:solidFill>
                <a:uFill>
                  <a:solidFill>
                    <a:srgbClr val="C00000"/>
                  </a:solidFill>
                </a:uFill>
                <a:sym typeface="Wingdings" panose="05000000000000000000" pitchFamily="2" charset="2"/>
              </a:rPr>
              <a:t>GDPR!! </a:t>
            </a:r>
          </a:p>
          <a:p>
            <a:pPr marL="619049" indent="-619049">
              <a:buFont typeface="Wingdings" panose="05000000000000000000" pitchFamily="2" charset="2"/>
              <a:buChar char="à"/>
            </a:pPr>
            <a:r>
              <a:rPr lang="nl-BE" sz="1300" dirty="0"/>
              <a:t>De verplichting om verwerkingen van persoonsgegevens aan te melden bij de Privacy Commissie verdwijnt.</a:t>
            </a:r>
          </a:p>
          <a:p>
            <a:r>
              <a:rPr lang="nl-BE" sz="1300" dirty="0"/>
              <a:t>Men moet wel in de plaats daarvan een register van de verwerkingsactiviteiten bijhouden. De verwerkingsverantwoordelijke moet op elk moment een courante inventaris van verwerkingen hebben. Deze verplichting is niet van toepassing op ondernemingen die minder dan 250 personen in dienst hebben, tenzij:</a:t>
            </a:r>
          </a:p>
          <a:p>
            <a:r>
              <a:rPr lang="nl-BE" sz="1300" dirty="0"/>
              <a:t>	- het risico op schending van de privacy reëel is;</a:t>
            </a:r>
          </a:p>
          <a:p>
            <a:r>
              <a:rPr lang="nl-BE" sz="1300" dirty="0"/>
              <a:t>	- de verwerking regelmatig is;</a:t>
            </a:r>
          </a:p>
          <a:p>
            <a:r>
              <a:rPr lang="nl-BE" sz="1300" dirty="0"/>
              <a:t>	- of de verwerking bijzondere categorieën van gegevens, zoals bv. persoonsgegevens waaruit ras, politieke opvattingen of religieuze overtuigingen 	blijken, of persoonsgegevens in verband met strafrechtelijke veroordelingen en </a:t>
            </a:r>
            <a:r>
              <a:rPr lang="nl-BE" sz="1300" b="1" dirty="0"/>
              <a:t>strafbare feiten </a:t>
            </a:r>
            <a:r>
              <a:rPr lang="nl-BE" sz="1300" dirty="0"/>
              <a:t>betreft.</a:t>
            </a:r>
          </a:p>
          <a:p>
            <a:endParaRPr lang="nl-BE" sz="1300" dirty="0">
              <a:solidFill>
                <a:srgbClr val="FF0000"/>
              </a:solidFill>
              <a:uFill>
                <a:solidFill>
                  <a:srgbClr val="C00000"/>
                </a:solidFill>
              </a:uFill>
            </a:endParaRPr>
          </a:p>
          <a:p>
            <a:r>
              <a:rPr lang="nl-BE" sz="1300" dirty="0">
                <a:solidFill>
                  <a:srgbClr val="FF0000"/>
                </a:solidFill>
                <a:uFill>
                  <a:solidFill>
                    <a:srgbClr val="C00000"/>
                  </a:solidFill>
                </a:uFill>
              </a:rPr>
              <a:t>(In geval van </a:t>
            </a:r>
            <a:r>
              <a:rPr lang="nl-BE" sz="1300" b="1" dirty="0">
                <a:solidFill>
                  <a:srgbClr val="FF0000"/>
                </a:solidFill>
                <a:uFill>
                  <a:solidFill>
                    <a:srgbClr val="C00000"/>
                  </a:solidFill>
                </a:uFill>
              </a:rPr>
              <a:t>geheime camerabewaking </a:t>
            </a:r>
            <a:r>
              <a:rPr lang="nl-BE" sz="1300" dirty="0">
                <a:solidFill>
                  <a:srgbClr val="FF0000"/>
                </a:solidFill>
                <a:uFill>
                  <a:solidFill>
                    <a:srgbClr val="C00000"/>
                  </a:solidFill>
                </a:uFill>
              </a:rPr>
              <a:t>gelden de bepalingen van het Strafwetboek. Deze vorm van bewaking kan enkel in overeenstemming met de voorschriften van het Wetboek van Strafvordering. )</a:t>
            </a:r>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47</a:t>
            </a:fld>
            <a:endParaRPr lang="nl-NL" dirty="0"/>
          </a:p>
        </p:txBody>
      </p:sp>
    </p:spTree>
    <p:extLst>
      <p:ext uri="{BB962C8B-B14F-4D97-AF65-F5344CB8AC3E}">
        <p14:creationId xmlns:p14="http://schemas.microsoft.com/office/powerpoint/2010/main" val="3741618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Opstellen</a:t>
            </a:r>
            <a:r>
              <a:rPr lang="nl-BE" b="1" baseline="0" dirty="0"/>
              <a:t> camerareglement</a:t>
            </a:r>
          </a:p>
          <a:p>
            <a:r>
              <a:rPr lang="nl-BE" dirty="0"/>
              <a:t>De niet-naleving</a:t>
            </a:r>
            <a:r>
              <a:rPr lang="nl-BE" baseline="0" dirty="0"/>
              <a:t> van de informatieprocedure en/of het gebruik van camera’s voor doeleinden die niet zijn omschreven, leidt tot onrechtmatigheid van het verkregen bewijsmateriaal. Het is dus van het grootste belang dat de voorwaarden en procedures van cao nr. 68 worden nageleefd.</a:t>
            </a:r>
          </a:p>
          <a:p>
            <a:endParaRPr lang="nl-BE" baseline="0" dirty="0"/>
          </a:p>
          <a:p>
            <a:r>
              <a:rPr lang="nl-BE" baseline="0" dirty="0"/>
              <a:t>Daarvoor is het uitermate nuttig een camerareglement op te stellen.</a:t>
            </a:r>
          </a:p>
          <a:p>
            <a:r>
              <a:rPr lang="nl-BE" baseline="0" dirty="0"/>
              <a:t>Het moet inhoudelijk minstens volgende info bevatten:</a:t>
            </a:r>
          </a:p>
          <a:p>
            <a:pPr marL="185715" indent="-185715">
              <a:buFontTx/>
              <a:buChar char="-"/>
            </a:pPr>
            <a:r>
              <a:rPr lang="nl-BE" baseline="0" dirty="0"/>
              <a:t>Omschrijving doeleinden</a:t>
            </a:r>
          </a:p>
          <a:p>
            <a:pPr marL="185715" indent="-185715">
              <a:buFontTx/>
              <a:buChar char="-"/>
            </a:pPr>
            <a:r>
              <a:rPr lang="nl-BE" baseline="0" dirty="0"/>
              <a:t>Aantal camera’s + precieze plaatsing</a:t>
            </a:r>
          </a:p>
          <a:p>
            <a:pPr marL="185715" indent="-185715">
              <a:buFontTx/>
              <a:buChar char="-"/>
            </a:pPr>
            <a:r>
              <a:rPr lang="nl-BE" baseline="0" dirty="0"/>
              <a:t>Feit of de beelden worden bewaard en de bewaartijd</a:t>
            </a:r>
          </a:p>
          <a:p>
            <a:pPr marL="185715" indent="-185715">
              <a:buFontTx/>
              <a:buChar char="-"/>
            </a:pPr>
            <a:r>
              <a:rPr lang="nl-BE" baseline="0" dirty="0"/>
              <a:t>Periode of perioden gedurende dewelke de camera functioneert</a:t>
            </a:r>
          </a:p>
          <a:p>
            <a:pPr marL="185715" indent="-185715">
              <a:buFontTx/>
              <a:buChar char="-"/>
            </a:pPr>
            <a:r>
              <a:rPr lang="nl-BE" baseline="0" dirty="0"/>
              <a:t>Omschrijving van consultatieprocedure (indien nodig)</a:t>
            </a:r>
          </a:p>
          <a:p>
            <a:pPr marL="185715" indent="-185715">
              <a:buFontTx/>
              <a:buChar char="-"/>
            </a:pPr>
            <a:r>
              <a:rPr lang="nl-BE" baseline="0" dirty="0"/>
              <a:t>Hoorrecht wn (Privacywet: de wg heeft de verplichting om betrokken wn te horen indien hij louter op grond van de camerabeelden een beslissing neemt die de wn in belangrijke mate treft of die rechtsgevolgen voor hem heeft </a:t>
            </a:r>
            <a:r>
              <a:rPr lang="nl-BE" baseline="0" dirty="0">
                <a:sym typeface="Wingdings" panose="05000000000000000000" pitchFamily="2" charset="2"/>
              </a:rPr>
              <a:t> art. 9)</a:t>
            </a:r>
            <a:endParaRPr lang="nl-BE" baseline="0" dirty="0"/>
          </a:p>
          <a:p>
            <a:pPr marL="185715" indent="-185715">
              <a:buFontTx/>
              <a:buChar char="-"/>
            </a:pPr>
            <a:r>
              <a:rPr lang="nl-BE" baseline="0" dirty="0"/>
              <a:t>Procedure evaluatie en herziening</a:t>
            </a:r>
          </a:p>
          <a:p>
            <a:endParaRPr lang="nl-BE" baseline="0" dirty="0"/>
          </a:p>
          <a:p>
            <a:r>
              <a:rPr lang="nl-BE" baseline="0" dirty="0"/>
              <a:t>Het camerareglement moet dan worden bekendgemaakt in de onderneming en aan de personeelsleden.</a:t>
            </a:r>
          </a:p>
          <a:p>
            <a:endParaRPr lang="nl-BE" baseline="0" dirty="0"/>
          </a:p>
          <a:p>
            <a:r>
              <a:rPr lang="nl-BE" baseline="0" dirty="0"/>
              <a:t>In de twee gevallen die we daarnet aanhaalden, wanneer de bewaking de controle van de arbeidsprestaties tot doel heeft en meer bepaald de meting en de controle met het oog op het bepalen van het loon of implicaties heeft tav rechten en verplichtingen van het toezichthoudend personeel, schrijft cao nr. 68 voor dat de info moet worden opgenomen in het arbeidsreglement.</a:t>
            </a:r>
          </a:p>
          <a:p>
            <a:endParaRPr lang="nl-BE" baseline="0" dirty="0"/>
          </a:p>
          <a:p>
            <a:r>
              <a:rPr lang="nl-BE" baseline="0" dirty="0"/>
              <a:t>In de andere gevallen kan de wg kiezen:</a:t>
            </a:r>
          </a:p>
          <a:p>
            <a:pPr marL="185715" indent="-185715">
              <a:buFontTx/>
              <a:buChar char="-"/>
            </a:pPr>
            <a:r>
              <a:rPr lang="nl-BE" baseline="0" dirty="0"/>
              <a:t>In het arbeidsreglement</a:t>
            </a:r>
          </a:p>
          <a:p>
            <a:pPr marL="185715" indent="-185715">
              <a:buFontTx/>
              <a:buChar char="-"/>
            </a:pPr>
            <a:r>
              <a:rPr lang="nl-BE" baseline="0" dirty="0"/>
              <a:t>Als bijlage bij de arbeidsovereenkomst</a:t>
            </a:r>
          </a:p>
          <a:p>
            <a:pPr marL="185715" indent="-185715">
              <a:buFontTx/>
              <a:buChar char="-"/>
            </a:pPr>
            <a:r>
              <a:rPr lang="nl-BE" baseline="0" dirty="0"/>
              <a:t>Via een ondernemings-cao</a:t>
            </a:r>
          </a:p>
          <a:p>
            <a:pPr marL="185715" indent="-185715">
              <a:buFontTx/>
              <a:buChar char="-"/>
            </a:pPr>
            <a:r>
              <a:rPr lang="nl-BE" baseline="0" dirty="0"/>
              <a:t>Via reglementen, richtlijnen en instructies</a:t>
            </a:r>
          </a:p>
          <a:p>
            <a:pPr marL="185715" indent="-185715">
              <a:buFontTx/>
              <a:buChar char="-"/>
            </a:pPr>
            <a:r>
              <a:rPr lang="nl-BE" baseline="0" dirty="0"/>
              <a:t>…</a:t>
            </a: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48</a:t>
            </a:fld>
            <a:endParaRPr lang="nl-NL" dirty="0"/>
          </a:p>
        </p:txBody>
      </p:sp>
    </p:spTree>
    <p:extLst>
      <p:ext uri="{BB962C8B-B14F-4D97-AF65-F5344CB8AC3E}">
        <p14:creationId xmlns:p14="http://schemas.microsoft.com/office/powerpoint/2010/main" val="34989486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300" b="1" dirty="0">
                <a:solidFill>
                  <a:srgbClr val="FF0000"/>
                </a:solidFill>
                <a:uFill>
                  <a:solidFill>
                    <a:srgbClr val="C00000"/>
                  </a:solidFill>
                </a:uFill>
              </a:rPr>
              <a:t>Bewaren van de beelden</a:t>
            </a:r>
            <a:endParaRPr lang="nl-BE" sz="1300" dirty="0">
              <a:solidFill>
                <a:srgbClr val="FF0000"/>
              </a:solidFill>
              <a:uFill>
                <a:solidFill>
                  <a:srgbClr val="C00000"/>
                </a:solidFill>
              </a:uFill>
            </a:endParaRPr>
          </a:p>
          <a:p>
            <a:r>
              <a:rPr lang="nl-BE" sz="1300" dirty="0">
                <a:solidFill>
                  <a:srgbClr val="FF0000"/>
                </a:solidFill>
                <a:uFill>
                  <a:solidFill>
                    <a:srgbClr val="C00000"/>
                  </a:solidFill>
                </a:uFill>
              </a:rPr>
              <a:t>De cao bepaalt ook de wijze waarop de camerabeelden moeten worden verwerkt.</a:t>
            </a:r>
          </a:p>
          <a:p>
            <a:r>
              <a:rPr lang="nl-BE" sz="1300" dirty="0">
                <a:solidFill>
                  <a:srgbClr val="FF0000"/>
                </a:solidFill>
                <a:uFill>
                  <a:solidFill>
                    <a:srgbClr val="C00000"/>
                  </a:solidFill>
                </a:uFill>
              </a:rPr>
              <a:t>De wg moet de camerabeelden die bij bewaart te goeder trouw en in overeenstemming met het eraan gegeven doeleinde verwerken (art. 13).</a:t>
            </a:r>
          </a:p>
          <a:p>
            <a:r>
              <a:rPr lang="nl-BE" sz="1300" dirty="0">
                <a:solidFill>
                  <a:srgbClr val="FF0000"/>
                </a:solidFill>
                <a:uFill>
                  <a:solidFill>
                    <a:srgbClr val="C00000"/>
                  </a:solidFill>
                </a:uFill>
                <a:sym typeface="Wingdings" panose="05000000000000000000" pitchFamily="2" charset="2"/>
              </a:rPr>
              <a:t>Niet </a:t>
            </a:r>
            <a:r>
              <a:rPr lang="nl-BE" baseline="0" dirty="0">
                <a:sym typeface="Wingdings" panose="05000000000000000000" pitchFamily="2" charset="2"/>
              </a:rPr>
              <a:t>langer bewaren dan nodig voor doeleinde  z</a:t>
            </a:r>
            <a:r>
              <a:rPr lang="nl-BE" baseline="0" dirty="0"/>
              <a:t>o kort mogelijk.</a:t>
            </a:r>
          </a:p>
          <a:p>
            <a:endParaRPr lang="nl-BE" baseline="0" dirty="0"/>
          </a:p>
          <a:p>
            <a:r>
              <a:rPr lang="nl-BE" b="1" baseline="0" dirty="0"/>
              <a:t>Evaluatie</a:t>
            </a:r>
          </a:p>
          <a:p>
            <a:pPr defTabSz="990478">
              <a:defRPr/>
            </a:pPr>
            <a:r>
              <a:rPr lang="nl-BE" sz="1300" dirty="0"/>
              <a:t>Ook na de invoering van de camerabewaking moeten de overlegorganen betrokken blijven.</a:t>
            </a:r>
          </a:p>
          <a:p>
            <a:pPr defTabSz="990478">
              <a:defRPr/>
            </a:pPr>
            <a:r>
              <a:rPr lang="nl-BE" sz="1300" dirty="0"/>
              <a:t>De OR of bij ontstentenis ervan het CPBW hebben de verplichting om regelmatig de gehanteerde bewakingssystemen te evalueren en doen voorstellen met het oog op herziening van technologische ontwikkelingen (art. 11 cao)</a:t>
            </a:r>
          </a:p>
          <a:p>
            <a:r>
              <a:rPr lang="nl-BE" baseline="0" dirty="0"/>
              <a:t>Indien bv. bewaking van het productieproces eveneens mogelijk wordt door gebruik te maken van sensoren, dan moet men in het licht van het proportionaliteitsbeginsel voor die laatste optie kiezen.</a:t>
            </a:r>
          </a:p>
          <a:p>
            <a:endParaRPr lang="nl-BE" baseline="0" dirty="0"/>
          </a:p>
          <a:p>
            <a:r>
              <a:rPr lang="nl-BE" baseline="0" dirty="0"/>
              <a:t>Voor ondernemingen zonder verkozen overlegorgaan geldt er geen evaluatieplicht. Dit ontslaat hen echter niet van het principe van minimale inmenging in de persoonlijke levenssfeer. De rechtbanken zijn snel geneigd het bewijsmiddel te weren als de procedures en regels van cao nr. 68 niet werden nageleefd. De problematiek is vooral aan de orde indien camerabeelden worden gehanteerd om een dringende reden aan te tonen.</a:t>
            </a:r>
          </a:p>
          <a:p>
            <a:endParaRPr lang="nl-BE" baseline="0" dirty="0"/>
          </a:p>
          <a:p>
            <a:endParaRPr lang="nl-BE" dirty="0"/>
          </a:p>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49</a:t>
            </a:fld>
            <a:endParaRPr lang="nl-NL" dirty="0"/>
          </a:p>
        </p:txBody>
      </p:sp>
    </p:spTree>
    <p:extLst>
      <p:ext uri="{BB962C8B-B14F-4D97-AF65-F5344CB8AC3E}">
        <p14:creationId xmlns:p14="http://schemas.microsoft.com/office/powerpoint/2010/main" val="3036752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990478">
              <a:defRPr/>
            </a:pPr>
            <a:fld id="{09594795-B13D-49F9-87BA-667798749A07}" type="slidenum">
              <a:rPr lang="nl-BE" sz="1900" kern="0">
                <a:solidFill>
                  <a:sysClr val="windowText" lastClr="000000"/>
                </a:solidFill>
              </a:rPr>
              <a:pPr defTabSz="990478">
                <a:defRPr/>
              </a:pPr>
              <a:t>5</a:t>
            </a:fld>
            <a:endParaRPr lang="nl-BE" sz="1900" kern="0" dirty="0">
              <a:solidFill>
                <a:sysClr val="windowText" lastClr="000000"/>
              </a:solidFill>
            </a:endParaRPr>
          </a:p>
        </p:txBody>
      </p:sp>
    </p:spTree>
    <p:extLst>
      <p:ext uri="{BB962C8B-B14F-4D97-AF65-F5344CB8AC3E}">
        <p14:creationId xmlns:p14="http://schemas.microsoft.com/office/powerpoint/2010/main" val="3007465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Gegevens verkregen met schending van de privacy van de betrokkene kunnen geweerd worden als bewijs. Ook ieder ander bewijsmiddel, zelfs de bekentenis, verkregen op basis van de onrechtmatig verkregen camerabeelden komt in het gedrang. De problematiek is vooral aan de orde indien camerabeelden worden gehanteerd om een dringende reden aan te tonen. </a:t>
            </a:r>
          </a:p>
          <a:p>
            <a:endParaRPr lang="nl-BE" baseline="0" dirty="0"/>
          </a:p>
          <a:p>
            <a:r>
              <a:rPr lang="nl-BE" baseline="0" dirty="0"/>
              <a:t>In het verleden waren de rechtbanken snel geneigd het bewijsmiddel te weren als de procedures en de regels van cao nr. 68 niet werden nageleefd. De problematiek is vooral aan de orde indien camerabeelden worden gehanteerd om een dringende reden aan te tonen. </a:t>
            </a:r>
          </a:p>
          <a:p>
            <a:pPr marL="680954" lvl="1" indent="-185715">
              <a:buFont typeface="Symbol" panose="05050102010706020507" pitchFamily="18" charset="2"/>
              <a:buChar char="Þ"/>
            </a:pPr>
            <a:r>
              <a:rPr lang="nl-BE" baseline="0" dirty="0"/>
              <a:t>Bv. Arbeidshof Antwerpen 6/1/2003 en Arbeidshof Brussel 15/6/2006.</a:t>
            </a:r>
          </a:p>
          <a:p>
            <a:pPr defTabSz="990478">
              <a:defRPr/>
            </a:pPr>
            <a:r>
              <a:rPr lang="nl-BE" baseline="0" dirty="0"/>
              <a:t>Voor de zogenaamde </a:t>
            </a:r>
            <a:r>
              <a:rPr lang="nl-BE" b="1" baseline="0" dirty="0"/>
              <a:t>Antigoonrechtspraak van het Hof van Cassatie van 14/10/2003 </a:t>
            </a:r>
            <a:r>
              <a:rPr lang="nl-BE" baseline="0" dirty="0"/>
              <a:t>bestond het lot dat de feitenrechters aan de onrechtmatig ingezamelde bewijzen voorbehielden, zowel in straf- als in burgerrechtelijke aangelegenheden simpelweg uit de verwijdering uit de debatten.</a:t>
            </a:r>
          </a:p>
          <a:p>
            <a:endParaRPr lang="nl-BE" baseline="0" dirty="0"/>
          </a:p>
          <a:p>
            <a:r>
              <a:rPr lang="nl-BE" baseline="0" dirty="0"/>
              <a:t>Het Antigoonarrest van het Hof van Cassatie van 14/10/2003 heeft echter een nieuwe wind doen waaien. Het Hof oordeelde in dit arrest dat in strafzaken onrechtmatig verkregen bewijsmateriaal niet in alle gevallen door de rechter uit de debatten moet worden geweerd. Ze moeten het slechts uitsluiten indien:</a:t>
            </a:r>
          </a:p>
          <a:p>
            <a:r>
              <a:rPr lang="nl-BE" baseline="0" dirty="0"/>
              <a:t>1. de naleving van de geschonden vormvoorwaarden op straffe van nietigheid wordt voorgeschreven;</a:t>
            </a:r>
          </a:p>
          <a:p>
            <a:r>
              <a:rPr lang="nl-BE" baseline="0" dirty="0"/>
              <a:t>2. de begane onrechtmatigheid de betrouwbaarheid van het bewijs heeft aangetast;</a:t>
            </a:r>
          </a:p>
          <a:p>
            <a:r>
              <a:rPr lang="nl-BE" baseline="0" dirty="0"/>
              <a:t>3. het gebruik van het onrechtmatig verkregen bewijs in strijd is met het recht op een eerlijk proces.</a:t>
            </a:r>
          </a:p>
          <a:p>
            <a:endParaRPr lang="nl-BE" baseline="0" dirty="0"/>
          </a:p>
          <a:p>
            <a:r>
              <a:rPr lang="nl-BE" baseline="0" dirty="0"/>
              <a:t>Men heeft tot in 2008 moeten wachten vooraleer Antigoon ook buiten het strafrecht weerklank vond. </a:t>
            </a:r>
          </a:p>
          <a:p>
            <a:r>
              <a:rPr lang="nl-BE" dirty="0"/>
              <a:t>In navolging van </a:t>
            </a:r>
            <a:r>
              <a:rPr lang="nl-BE" b="1" dirty="0"/>
              <a:t>een cassatiearrest </a:t>
            </a:r>
            <a:r>
              <a:rPr lang="nl-BE" dirty="0"/>
              <a:t>in burgerlijke zaken (inzake sociale zekerheid) van </a:t>
            </a:r>
            <a:r>
              <a:rPr lang="nl-BE" b="1" dirty="0"/>
              <a:t>10 maart 2008</a:t>
            </a:r>
            <a:r>
              <a:rPr lang="nl-BE" dirty="0"/>
              <a:t>, hebben de arbeidsgerechten al herhaaldelijk toepassing gemaakt van dezelfde principes in het kader van zuiver arbeidsrechtelijke geschillen.</a:t>
            </a:r>
            <a:endParaRPr lang="nl-BE" baseline="0" dirty="0"/>
          </a:p>
          <a:p>
            <a:endParaRPr lang="nl-BE" baseline="0" dirty="0"/>
          </a:p>
          <a:p>
            <a:r>
              <a:rPr lang="nl-BE" b="1" baseline="0" dirty="0"/>
              <a:t>MAAR voorzichtigheid geboden</a:t>
            </a:r>
            <a:r>
              <a:rPr lang="nl-BE" baseline="0" dirty="0"/>
              <a:t>!</a:t>
            </a:r>
          </a:p>
          <a:p>
            <a:r>
              <a:rPr lang="nl-BE" baseline="0" dirty="0"/>
              <a:t>We zouden kunnen besluiten dat onregelmatig verkregen beelden in sommige gevallen toch als bewijsmiddel kunnen gebruikt worden voor een rechter. Als de plaatsing van de camera’s een inbreuk vormt op de eerbied voor het privéleven van de werknemers, zal de rechter altijd oordelen dat de onwettig gefilmde beelden uit het proces moeten verwijderd worden. </a:t>
            </a:r>
          </a:p>
          <a:p>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50</a:t>
            </a:fld>
            <a:endParaRPr lang="nl-NL" dirty="0"/>
          </a:p>
        </p:txBody>
      </p:sp>
    </p:spTree>
    <p:extLst>
      <p:ext uri="{BB962C8B-B14F-4D97-AF65-F5344CB8AC3E}">
        <p14:creationId xmlns:p14="http://schemas.microsoft.com/office/powerpoint/2010/main" val="3388434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51</a:t>
            </a:fld>
            <a:endParaRPr lang="nl-NL"/>
          </a:p>
        </p:txBody>
      </p:sp>
    </p:spTree>
    <p:extLst>
      <p:ext uri="{BB962C8B-B14F-4D97-AF65-F5344CB8AC3E}">
        <p14:creationId xmlns:p14="http://schemas.microsoft.com/office/powerpoint/2010/main" val="22247037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52</a:t>
            </a:fld>
            <a:endParaRPr lang="nl-NL"/>
          </a:p>
        </p:txBody>
      </p:sp>
    </p:spTree>
    <p:extLst>
      <p:ext uri="{BB962C8B-B14F-4D97-AF65-F5344CB8AC3E}">
        <p14:creationId xmlns:p14="http://schemas.microsoft.com/office/powerpoint/2010/main" val="19502837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53</a:t>
            </a:fld>
            <a:endParaRPr lang="nl-NL"/>
          </a:p>
        </p:txBody>
      </p:sp>
    </p:spTree>
    <p:extLst>
      <p:ext uri="{BB962C8B-B14F-4D97-AF65-F5344CB8AC3E}">
        <p14:creationId xmlns:p14="http://schemas.microsoft.com/office/powerpoint/2010/main" val="1147579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54</a:t>
            </a:fld>
            <a:endParaRPr lang="nl-NL"/>
          </a:p>
        </p:txBody>
      </p:sp>
    </p:spTree>
    <p:extLst>
      <p:ext uri="{BB962C8B-B14F-4D97-AF65-F5344CB8AC3E}">
        <p14:creationId xmlns:p14="http://schemas.microsoft.com/office/powerpoint/2010/main" val="28734295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Burgers krijgen een heel aantal </a:t>
            </a:r>
            <a:r>
              <a:rPr kumimoji="0" lang="nl-BE" altLang="nl-BE"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nieuwe rechten </a:t>
            </a: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met betrekking tot hun persoonsgegevens. Ze krijgen meer controle over het gebruik van hun persoonlijke gegevens. Zo krijgen ze het recht:</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op inzage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op correctie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om vergeten te worden (het recht om gegevenswissing te verkrijgen is niet van toepassing als de verwerking noodzakelijk is voor vaststelling, de uitoefening of de verdediging van een wettelijke verplichting)</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op beperking van de verwerking,</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op overdraagbaarheid van gegevens</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van bezwaar tegen geautomatiseerde besluitvorming en profilering.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BE" altLang="nl-B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Volgens de nieuwe privacyverordening kunnen de rechten van de betrokkene variëren naargelang de </a:t>
            </a:r>
            <a:r>
              <a:rPr kumimoji="0" lang="nl-BE" altLang="nl-BE"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wettelijke basis van de gegevensverwerking</a:t>
            </a: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Daarom zal het voortaan belangrijk zijn om van de verscheidene types van gegevensverwerkingen de wettelijke grondslag te bepalen.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1" u="none" strike="noStrike" kern="1200" cap="none" spc="0" normalizeH="0" baseline="0" noProof="0" dirty="0">
                <a:ln>
                  <a:noFill/>
                </a:ln>
                <a:solidFill>
                  <a:srgbClr val="000000"/>
                </a:solidFill>
                <a:effectLst/>
                <a:uLnTx/>
                <a:uFillTx/>
                <a:latin typeface="Tahoma" panose="020B0604030504040204" pitchFamily="34" charset="0"/>
                <a:ea typeface="+mn-ea"/>
                <a:cs typeface="+mn-cs"/>
              </a:rPr>
              <a:t>Vb:</a:t>
            </a: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de betrokkene heeft een sterker recht om de verwijdering van zijn gegevens te vragen indien zijn toestemming aan de grondslag lag voor de verwerking.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Striktere toestemming</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Een verwerking van persoonsgegevens is o.a. rechtmatig wanneer de betrokkene toestemming heeft gegeven voor de verwerking ervan. </a:t>
            </a:r>
          </a:p>
          <a:p>
            <a:r>
              <a:rPr lang="nl-BE" sz="1200" kern="1200" dirty="0">
                <a:solidFill>
                  <a:schemeClr val="tx1"/>
                </a:solidFill>
                <a:effectLst/>
                <a:latin typeface="+mn-lt"/>
                <a:ea typeface="+mn-ea"/>
                <a:cs typeface="+mn-cs"/>
              </a:rPr>
              <a:t>Wanneer de verwerking</a:t>
            </a:r>
            <a:r>
              <a:rPr lang="nl-BE" sz="1200" kern="1200" baseline="0" dirty="0">
                <a:solidFill>
                  <a:schemeClr val="tx1"/>
                </a:solidFill>
                <a:effectLst/>
                <a:latin typeface="+mn-lt"/>
                <a:ea typeface="+mn-ea"/>
                <a:cs typeface="+mn-cs"/>
              </a:rPr>
              <a:t> berust op toestemming, moet de verwerkingsverantwoordelijke er rekening mee houden dat de eisen die aan de toestemming worden gesteld, strikter zijn geworden. In de Privacywet van ‘82 werden ook wel al bepaalde eisen gesteld, maar de nieuwe verordening wordt nog strenger en geeft een uitgebreide omschrijving aan wat die toestemming allemaal moet voldoen. </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Wanneer de verwerking berust op toestemming, moet de verwerkingsverantwoordelijke</a:t>
            </a:r>
            <a:r>
              <a:rPr lang="nl-BE" sz="1200" kern="1200" baseline="0" dirty="0">
                <a:solidFill>
                  <a:schemeClr val="tx1"/>
                </a:solidFill>
                <a:effectLst/>
                <a:latin typeface="+mn-lt"/>
                <a:ea typeface="+mn-ea"/>
                <a:cs typeface="+mn-cs"/>
              </a:rPr>
              <a:t> eerst en vooral</a:t>
            </a:r>
            <a:r>
              <a:rPr lang="nl-BE" sz="1200" kern="1200" dirty="0">
                <a:solidFill>
                  <a:schemeClr val="tx1"/>
                </a:solidFill>
                <a:effectLst/>
                <a:latin typeface="+mn-lt"/>
                <a:ea typeface="+mn-ea"/>
                <a:cs typeface="+mn-cs"/>
              </a:rPr>
              <a:t> </a:t>
            </a:r>
            <a:r>
              <a:rPr lang="nl-BE" sz="1200" b="1" kern="1200" dirty="0">
                <a:solidFill>
                  <a:schemeClr val="tx1"/>
                </a:solidFill>
                <a:effectLst/>
                <a:latin typeface="+mn-lt"/>
                <a:ea typeface="+mn-ea"/>
                <a:cs typeface="+mn-cs"/>
              </a:rPr>
              <a:t>kunnen aantonen </a:t>
            </a:r>
            <a:r>
              <a:rPr lang="nl-BE" sz="1200" kern="1200" dirty="0">
                <a:solidFill>
                  <a:schemeClr val="tx1"/>
                </a:solidFill>
                <a:effectLst/>
                <a:latin typeface="+mn-lt"/>
                <a:ea typeface="+mn-ea"/>
                <a:cs typeface="+mn-cs"/>
              </a:rPr>
              <a:t>dat de betrokkene toestemming heeft gegeven voor de verwerking van zijn persoonsgegevens. De huidige systemen die toestemming registreren, moeten dus geëvalueerd</a:t>
            </a:r>
            <a:r>
              <a:rPr lang="nl-BE" sz="1200" kern="1200" baseline="0" dirty="0">
                <a:solidFill>
                  <a:schemeClr val="tx1"/>
                </a:solidFill>
                <a:effectLst/>
                <a:latin typeface="+mn-lt"/>
                <a:ea typeface="+mn-ea"/>
                <a:cs typeface="+mn-cs"/>
              </a:rPr>
              <a:t> worden </a:t>
            </a:r>
            <a:r>
              <a:rPr lang="nl-BE" sz="1200" kern="1200" dirty="0">
                <a:solidFill>
                  <a:schemeClr val="tx1"/>
                </a:solidFill>
                <a:effectLst/>
                <a:latin typeface="+mn-lt"/>
                <a:ea typeface="+mn-ea"/>
                <a:cs typeface="+mn-cs"/>
              </a:rPr>
              <a:t>zodat een audit trail (controlespoor) verzekerd</a:t>
            </a:r>
            <a:r>
              <a:rPr lang="nl-BE" sz="1200" kern="1200" baseline="0" dirty="0">
                <a:solidFill>
                  <a:schemeClr val="tx1"/>
                </a:solidFill>
                <a:effectLst/>
                <a:latin typeface="+mn-lt"/>
                <a:ea typeface="+mn-ea"/>
                <a:cs typeface="+mn-cs"/>
              </a:rPr>
              <a:t> wordt. </a:t>
            </a:r>
            <a:endParaRPr lang="nl-BE" sz="1200" kern="1200" dirty="0">
              <a:solidFill>
                <a:schemeClr val="tx1"/>
              </a:solidFill>
              <a:effectLst/>
              <a:latin typeface="+mn-lt"/>
              <a:ea typeface="+mn-ea"/>
              <a:cs typeface="+mn-cs"/>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Daarnaast moet het </a:t>
            </a:r>
            <a:r>
              <a:rPr lang="nl-BE" sz="1200" b="1" kern="1200" dirty="0">
                <a:solidFill>
                  <a:schemeClr val="tx1"/>
                </a:solidFill>
                <a:effectLst/>
                <a:latin typeface="+mn-lt"/>
                <a:ea typeface="+mn-ea"/>
                <a:cs typeface="+mn-cs"/>
              </a:rPr>
              <a:t>verzoek om toestemming </a:t>
            </a:r>
            <a:r>
              <a:rPr lang="nl-BE" sz="1200" kern="1200" dirty="0">
                <a:solidFill>
                  <a:schemeClr val="tx1"/>
                </a:solidFill>
                <a:effectLst/>
                <a:latin typeface="+mn-lt"/>
                <a:ea typeface="+mn-ea"/>
                <a:cs typeface="+mn-cs"/>
              </a:rPr>
              <a:t>in een begrijpelijke en gemakkelijk toegankelijke vorm en in duidelijke en eenvoudige taal zodanig zijn gepresenteerd dat een duidelijk onderscheid gemaakt kan worden met andere aangelegenheden.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De toestemming moet door een </a:t>
            </a:r>
            <a:r>
              <a:rPr lang="nl-BE" sz="1200" b="1" kern="1200" dirty="0">
                <a:solidFill>
                  <a:schemeClr val="tx1"/>
                </a:solidFill>
                <a:effectLst/>
                <a:latin typeface="+mn-lt"/>
                <a:ea typeface="+mn-ea"/>
                <a:cs typeface="+mn-cs"/>
              </a:rPr>
              <a:t>duidelijke actieve handeling </a:t>
            </a:r>
            <a:r>
              <a:rPr lang="nl-BE" sz="1200" kern="1200" dirty="0">
                <a:solidFill>
                  <a:schemeClr val="tx1"/>
                </a:solidFill>
                <a:effectLst/>
                <a:latin typeface="+mn-lt"/>
                <a:ea typeface="+mn-ea"/>
                <a:cs typeface="+mn-cs"/>
              </a:rPr>
              <a:t>worden gegeven. Daaruit moet blijken dat de betrokkene vrijelijk, specifiek, geïnformeerd en ondubbelzinnig met de verwerking van zijn persoonsgegevens instemt (deze</a:t>
            </a:r>
            <a:r>
              <a:rPr lang="nl-BE" sz="1200" kern="1200" baseline="0" dirty="0">
                <a:solidFill>
                  <a:schemeClr val="tx1"/>
                </a:solidFill>
                <a:effectLst/>
                <a:latin typeface="+mn-lt"/>
                <a:ea typeface="+mn-ea"/>
                <a:cs typeface="+mn-cs"/>
              </a:rPr>
              <a:t> vereisten van vrijelijk, geïnformeerd,…) legde de Privacywet ook al op)</a:t>
            </a:r>
            <a:r>
              <a:rPr lang="nl-BE" sz="1200" kern="1200" dirty="0">
                <a:solidFill>
                  <a:schemeClr val="tx1"/>
                </a:solidFill>
                <a:effectLst/>
                <a:latin typeface="+mn-lt"/>
                <a:ea typeface="+mn-ea"/>
                <a:cs typeface="+mn-cs"/>
              </a:rPr>
              <a:t>. Maar de verordenin</a:t>
            </a:r>
            <a:r>
              <a:rPr lang="nl-BE" sz="1200" kern="1200" baseline="0" dirty="0">
                <a:solidFill>
                  <a:schemeClr val="tx1"/>
                </a:solidFill>
                <a:effectLst/>
                <a:latin typeface="+mn-lt"/>
                <a:ea typeface="+mn-ea"/>
                <a:cs typeface="+mn-cs"/>
              </a:rPr>
              <a:t>g haalt nu uitdrukkelijk aan dat het moet gaan om een duidelijk actieve handeling. </a:t>
            </a:r>
            <a:r>
              <a:rPr lang="nl-BE" sz="1200" kern="1200" dirty="0">
                <a:solidFill>
                  <a:schemeClr val="tx1"/>
                </a:solidFill>
                <a:effectLst/>
                <a:latin typeface="+mn-lt"/>
                <a:ea typeface="+mn-ea"/>
                <a:cs typeface="+mn-cs"/>
              </a:rPr>
              <a:t>Dit kan bv. door het klikken op een vakje op een internetwebsite. Stilzwijgen, het gebruik van reeds aangekruiste vakjes of inactiviteit vormen</a:t>
            </a:r>
            <a:r>
              <a:rPr lang="nl-BE" sz="1200" kern="1200" baseline="0" dirty="0">
                <a:solidFill>
                  <a:schemeClr val="tx1"/>
                </a:solidFill>
                <a:effectLst/>
                <a:latin typeface="+mn-lt"/>
                <a:ea typeface="+mn-ea"/>
                <a:cs typeface="+mn-cs"/>
              </a:rPr>
              <a:t> geen toestemming!</a:t>
            </a: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Indien de verwerking </a:t>
            </a:r>
            <a:r>
              <a:rPr lang="nl-BE" sz="1200" b="1" kern="1200" dirty="0">
                <a:solidFill>
                  <a:schemeClr val="tx1"/>
                </a:solidFill>
                <a:effectLst/>
                <a:latin typeface="+mn-lt"/>
                <a:ea typeface="+mn-ea"/>
                <a:cs typeface="+mn-cs"/>
              </a:rPr>
              <a:t>meerdere doeleinden </a:t>
            </a:r>
            <a:r>
              <a:rPr lang="nl-BE" sz="1200" kern="1200" dirty="0">
                <a:solidFill>
                  <a:schemeClr val="tx1"/>
                </a:solidFill>
                <a:effectLst/>
                <a:latin typeface="+mn-lt"/>
                <a:ea typeface="+mn-ea"/>
                <a:cs typeface="+mn-cs"/>
              </a:rPr>
              <a:t>heeft, moet toestemming voor elk daarvan worden verleend. </a:t>
            </a:r>
          </a:p>
          <a:p>
            <a:r>
              <a:rPr lang="nl-BE" sz="1200" kern="1200" dirty="0">
                <a:solidFill>
                  <a:schemeClr val="tx1"/>
                </a:solidFill>
                <a:effectLst/>
                <a:latin typeface="+mn-lt"/>
                <a:ea typeface="+mn-ea"/>
                <a:cs typeface="+mn-cs"/>
              </a:rPr>
              <a:t> </a:t>
            </a:r>
          </a:p>
          <a:p>
            <a:r>
              <a:rPr lang="nl-BE" sz="1200" kern="1200" dirty="0">
                <a:solidFill>
                  <a:schemeClr val="tx1"/>
                </a:solidFill>
                <a:effectLst/>
                <a:latin typeface="+mn-lt"/>
                <a:ea typeface="+mn-ea"/>
                <a:cs typeface="+mn-cs"/>
              </a:rPr>
              <a:t>De betrokkene kan bovendien zijn toestemming ten allen tijden </a:t>
            </a:r>
            <a:r>
              <a:rPr lang="nl-BE" sz="1200" b="1" kern="1200" dirty="0">
                <a:solidFill>
                  <a:schemeClr val="tx1"/>
                </a:solidFill>
                <a:effectLst/>
                <a:latin typeface="+mn-lt"/>
                <a:ea typeface="+mn-ea"/>
                <a:cs typeface="+mn-cs"/>
              </a:rPr>
              <a:t>intrekken</a:t>
            </a:r>
            <a:r>
              <a:rPr lang="nl-BE" sz="1200" kern="1200" dirty="0">
                <a:solidFill>
                  <a:schemeClr val="tx1"/>
                </a:solidFill>
                <a:effectLst/>
                <a:latin typeface="+mn-lt"/>
                <a:ea typeface="+mn-ea"/>
                <a:cs typeface="+mn-cs"/>
              </a:rPr>
              <a:t>. De intrekking moet even eenvoudig zijn als het geven ervan. </a:t>
            </a:r>
          </a:p>
          <a:p>
            <a:pPr lvl="0">
              <a:spcBef>
                <a:spcPts val="0"/>
              </a:spcBef>
              <a:spcAft>
                <a:spcPts val="0"/>
              </a:spcAft>
              <a:buClr>
                <a:srgbClr val="7A2653"/>
              </a:buClr>
              <a:buFont typeface="Arial" panose="020B0604020202020204" pitchFamily="34" charset="0"/>
              <a:buChar char="•"/>
            </a:pPr>
            <a:endParaRPr lang="nl-BE" altLang="nl-BE" sz="1200" b="1" i="1" kern="1200" dirty="0">
              <a:solidFill>
                <a:srgbClr val="515B6E"/>
              </a:solidFill>
            </a:endParaRPr>
          </a:p>
          <a:p>
            <a:pPr lvl="0">
              <a:spcBef>
                <a:spcPts val="0"/>
              </a:spcBef>
              <a:spcAft>
                <a:spcPts val="0"/>
              </a:spcAft>
              <a:buClr>
                <a:srgbClr val="7A2653"/>
              </a:buClr>
              <a:buFont typeface="Arial" panose="020B0604020202020204" pitchFamily="34" charset="0"/>
              <a:buNone/>
            </a:pPr>
            <a:r>
              <a:rPr lang="nl-BE" altLang="nl-BE" sz="1200" b="1" kern="1200" dirty="0">
                <a:solidFill>
                  <a:srgbClr val="515B6E"/>
                </a:solidFill>
              </a:rPr>
              <a:t>Communicatie</a:t>
            </a:r>
            <a:r>
              <a:rPr lang="nl-BE" altLang="nl-BE" sz="1200" kern="1200" dirty="0">
                <a:solidFill>
                  <a:srgbClr val="515B6E"/>
                </a:solidFill>
              </a:rPr>
              <a:t> - Wanneer een bedrijf nu reeds persoonsgegevens verwerkt, het moet aan de betrokkene bepaalde informatie verschaffen, zoals bv. wijze waarop men gegevens zal aanwenden. Doorgaans staat deze informatie in een privacyverklaring. De AVG vereist dat deze privacyverklaring aangevuld wordt. Zo zal je voortaan ook moeten meedelen: </a:t>
            </a:r>
          </a:p>
          <a:p>
            <a:pPr marL="442913" lvl="1" indent="-153988" rtl="0" fontAlgn="base">
              <a:spcBef>
                <a:spcPts val="0"/>
              </a:spcBef>
              <a:spcAft>
                <a:spcPts val="0"/>
              </a:spcAft>
              <a:buClr>
                <a:srgbClr val="969696"/>
              </a:buClr>
              <a:buSzTx/>
              <a:defRPr/>
            </a:pPr>
            <a:r>
              <a:rPr lang="nl-BE" altLang="nl-BE" sz="1200" kern="1200" dirty="0">
                <a:solidFill>
                  <a:srgbClr val="515B6E"/>
                </a:solidFill>
              </a:rPr>
              <a:t>de wettelijke grondslag voor de gegevensverwerking (*)</a:t>
            </a:r>
          </a:p>
          <a:p>
            <a:pPr marL="442913" lvl="1" indent="-153988" rtl="0" fontAlgn="base">
              <a:spcBef>
                <a:spcPts val="0"/>
              </a:spcBef>
              <a:spcAft>
                <a:spcPts val="0"/>
              </a:spcAft>
              <a:buClr>
                <a:srgbClr val="969696"/>
              </a:buClr>
              <a:buSzTx/>
              <a:defRPr/>
            </a:pPr>
            <a:r>
              <a:rPr lang="nl-BE" altLang="nl-BE" sz="1200" kern="1200" dirty="0">
                <a:solidFill>
                  <a:srgbClr val="515B6E"/>
                </a:solidFill>
              </a:rPr>
              <a:t>de termijnen gedurende dewelke je de informatie zal bijhouden</a:t>
            </a:r>
          </a:p>
          <a:p>
            <a:pPr marL="442913" lvl="1" indent="-153988" rtl="0" fontAlgn="base">
              <a:spcBef>
                <a:spcPts val="0"/>
              </a:spcBef>
              <a:spcAft>
                <a:spcPts val="0"/>
              </a:spcAft>
              <a:buClr>
                <a:srgbClr val="969696"/>
              </a:buClr>
              <a:buSzTx/>
              <a:defRPr/>
            </a:pPr>
            <a:r>
              <a:rPr lang="nl-BE" altLang="nl-BE" sz="1200" kern="1200" dirty="0">
                <a:solidFill>
                  <a:srgbClr val="515B6E"/>
                </a:solidFill>
              </a:rPr>
              <a:t>of je de gegevens uitwisselt buiten de Europese Unie en </a:t>
            </a:r>
          </a:p>
          <a:p>
            <a:pPr marL="442913" lvl="1" indent="-153988" rtl="0" fontAlgn="base">
              <a:spcBef>
                <a:spcPts val="0"/>
              </a:spcBef>
              <a:spcAft>
                <a:spcPts val="0"/>
              </a:spcAft>
              <a:buClr>
                <a:srgbClr val="969696"/>
              </a:buClr>
              <a:buSzTx/>
              <a:defRPr/>
            </a:pPr>
            <a:r>
              <a:rPr lang="nl-BE" altLang="nl-BE" sz="1200" kern="1200" dirty="0">
                <a:solidFill>
                  <a:srgbClr val="515B6E"/>
                </a:solidFill>
              </a:rPr>
              <a:t>de mogelijkheid voor de betrokkene om een klacht in te dienen bij de Privacycommissie indien deze meent dat zijn persoonsgegevens foutief worden</a:t>
            </a:r>
            <a:r>
              <a:rPr lang="nl-BE" altLang="nl-BE" sz="1200" kern="1200" baseline="0" dirty="0">
                <a:solidFill>
                  <a:srgbClr val="515B6E"/>
                </a:solidFill>
              </a:rPr>
              <a:t> </a:t>
            </a:r>
            <a:r>
              <a:rPr lang="nl-BE" altLang="nl-BE" sz="1200" kern="1200" dirty="0">
                <a:solidFill>
                  <a:srgbClr val="515B6E"/>
                </a:solidFill>
              </a:rPr>
              <a:t>verwerkt.</a:t>
            </a:r>
            <a:endPar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Register verwerkingsactiviteiten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De verplichting om aangifte te doen bij de Privacycommissie verdwijnt.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In de plaats daarvan moet een register van verwerkingsactiviteiten bijgehouden worden. Ten allen tijde moet dus een courante inventaris van verwerkingen kunnen voorgelegd worden.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Er moeten zorgvuldig een aantal gegevens in kaart worden gebracht: welke persoonsgegevens je bijhoudt, waar die vandaan komen, met wie je ze gedeeld hebt,…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nl-BE" altLang="nl-BE" sz="1200" b="0" i="0" u="none" strike="noStrike" kern="1200" cap="none" spc="0" normalizeH="0" baseline="0" noProof="0" dirty="0">
                <a:ln>
                  <a:noFill/>
                </a:ln>
                <a:solidFill>
                  <a:srgbClr val="000000"/>
                </a:solidFill>
                <a:effectLst/>
                <a:uLnTx/>
                <a:uFillTx/>
                <a:latin typeface="Tahoma" panose="020B0604030504040204" pitchFamily="34" charset="0"/>
                <a:ea typeface="+mn-ea"/>
                <a:cs typeface="+mn-cs"/>
              </a:rPr>
              <a:t>Deze verplichting geldt niet voor ondernemingen die minder dan 250 personen in dienst hebben (tenzij het risico op schending privacy reëel is, de verwerking regelmatig is of de verwerking bijzondere categorieën van gegevens betreft).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BE" altLang="nl-BE"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70A8C-55CC-004A-AE14-74F577AF9929}" type="slidenum">
              <a:rPr kumimoji="0" lang="nl-NL"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824678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56</a:t>
            </a:fld>
            <a:endParaRPr lang="nl-NL" dirty="0"/>
          </a:p>
        </p:txBody>
      </p:sp>
    </p:spTree>
    <p:extLst>
      <p:ext uri="{BB962C8B-B14F-4D97-AF65-F5344CB8AC3E}">
        <p14:creationId xmlns:p14="http://schemas.microsoft.com/office/powerpoint/2010/main" val="27241067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57</a:t>
            </a:fld>
            <a:endParaRPr lang="nl-NL" sz="1900" kern="0" dirty="0">
              <a:solidFill>
                <a:sysClr val="windowText" lastClr="000000"/>
              </a:solidFill>
            </a:endParaRPr>
          </a:p>
        </p:txBody>
      </p:sp>
    </p:spTree>
    <p:extLst>
      <p:ext uri="{BB962C8B-B14F-4D97-AF65-F5344CB8AC3E}">
        <p14:creationId xmlns:p14="http://schemas.microsoft.com/office/powerpoint/2010/main" val="3199970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BE" altLang="nl-BE" b="1" dirty="0"/>
              <a:t>CAO nr. 81 </a:t>
            </a:r>
            <a:r>
              <a:rPr lang="nl-BE" altLang="nl-BE" dirty="0"/>
              <a:t>is van toepassing op alle mogelijk vormen van elektronische communicatie, ongeacht het aantal deelnemers die erbij betrokken zijn: surfen, SMS’en, e-mailen, wappen, chatten, consultatie van gegevens op netwerken,…</a:t>
            </a:r>
          </a:p>
          <a:p>
            <a:pPr eaLnBrk="1" hangingPunct="1">
              <a:spcBef>
                <a:spcPct val="0"/>
              </a:spcBef>
            </a:pPr>
            <a:r>
              <a:rPr lang="nl-BE" altLang="nl-BE" dirty="0"/>
              <a:t>Cao nr. 81 regelt onder welke voorwaarden controle op elektronische communicatie mogelijk is, ze bepaalt welke principes de werkgever moet respecteren.</a:t>
            </a:r>
          </a:p>
          <a:p>
            <a:pPr eaLnBrk="1" hangingPunct="1">
              <a:spcBef>
                <a:spcPct val="0"/>
              </a:spcBef>
            </a:pPr>
            <a:endParaRPr lang="nl-BE" altLang="nl-BE" dirty="0"/>
          </a:p>
          <a:p>
            <a:pPr eaLnBrk="1" hangingPunct="1">
              <a:spcBef>
                <a:spcPct val="0"/>
              </a:spcBef>
            </a:pPr>
            <a:r>
              <a:rPr lang="nl-BE" altLang="nl-BE" b="1" dirty="0"/>
              <a:t>Gaat hier niet om het recht op toegang tot internet – social media: wg is nog altijd vrij om dit al dan niet toe te laten.</a:t>
            </a:r>
          </a:p>
          <a:p>
            <a:pPr eaLnBrk="1" hangingPunct="1">
              <a:spcBef>
                <a:spcPct val="0"/>
              </a:spcBef>
            </a:pPr>
            <a:endParaRPr lang="nl-BE" altLang="nl-BE" dirty="0"/>
          </a:p>
          <a:p>
            <a:pPr eaLnBrk="1" hangingPunct="1">
              <a:spcBef>
                <a:spcPct val="0"/>
              </a:spcBef>
            </a:pPr>
            <a:r>
              <a:rPr lang="nl-BE" altLang="nl-BE" dirty="0"/>
              <a:t>= leidraad voor wg bij opstelling van een policy – gedragscode</a:t>
            </a:r>
          </a:p>
          <a:p>
            <a:pPr eaLnBrk="1" hangingPunct="1">
              <a:spcBef>
                <a:spcPct val="0"/>
              </a:spcBef>
            </a:pPr>
            <a:r>
              <a:rPr lang="nl-BE" altLang="nl-BE" dirty="0"/>
              <a:t>Elektronische onlinecommunicatiegegevens wordt zeer ruim gedefinieerd, ongeacht de drager door wn ontvangen of overgebracht ikv dienstbetrekking zowel intern als extern.</a:t>
            </a:r>
          </a:p>
          <a:p>
            <a:pPr eaLnBrk="1" hangingPunct="1">
              <a:spcBef>
                <a:spcPct val="0"/>
              </a:spcBef>
            </a:pPr>
            <a:r>
              <a:rPr lang="nl-BE" altLang="nl-BE" dirty="0"/>
              <a:t>Kan ook op social media worden toegepast.</a:t>
            </a:r>
          </a:p>
          <a:p>
            <a:pPr eaLnBrk="1" hangingPunct="1">
              <a:spcBef>
                <a:spcPct val="0"/>
              </a:spcBef>
            </a:pPr>
            <a:endParaRPr lang="nl-BE" altLang="nl-BE" dirty="0"/>
          </a:p>
          <a:p>
            <a:pPr eaLnBrk="1" hangingPunct="1">
              <a:spcBef>
                <a:spcPct val="0"/>
              </a:spcBef>
            </a:pPr>
            <a:r>
              <a:rPr lang="nl-BE" altLang="nl-BE" b="1" dirty="0"/>
              <a:t>Wg bepaalt zelf of wn privémails mag sturen, surfen op privé websites = prerogatief van wg</a:t>
            </a:r>
            <a:r>
              <a:rPr lang="nl-BE" altLang="nl-BE" dirty="0"/>
              <a:t>.  Daar handelt cao 81 niet over. </a:t>
            </a:r>
          </a:p>
          <a:p>
            <a:pPr eaLnBrk="1" hangingPunct="1">
              <a:spcBef>
                <a:spcPct val="0"/>
              </a:spcBef>
            </a:pPr>
            <a:r>
              <a:rPr lang="nl-BE" altLang="nl-BE" dirty="0"/>
              <a:t>Wg kan elk privégebruik verbieden = geen vrijgeleide om zomaar onbeperkt toegang te krijgen tot alle communicatiegegeven van wn.</a:t>
            </a:r>
          </a:p>
          <a:p>
            <a:pPr eaLnBrk="1" hangingPunct="1">
              <a:spcBef>
                <a:spcPct val="0"/>
              </a:spcBef>
            </a:pPr>
            <a:r>
              <a:rPr lang="nl-BE" altLang="nl-BE" dirty="0"/>
              <a:t>            slechts gedeeltelijk toestaan, door slecht bepaalde websites open te stellen, enkel op bepaalde computers of tijdens afgesproken tijdstippen.</a:t>
            </a:r>
          </a:p>
          <a:p>
            <a:pPr eaLnBrk="1" hangingPunct="1">
              <a:spcBef>
                <a:spcPct val="0"/>
              </a:spcBef>
            </a:pPr>
            <a:r>
              <a:rPr lang="nl-BE" altLang="nl-BE" dirty="0"/>
              <a:t>            vrij toelaten</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58</a:t>
            </a:fld>
            <a:endParaRPr lang="nl-NL" sz="1900" kern="0" dirty="0">
              <a:solidFill>
                <a:sysClr val="windowText" lastClr="000000"/>
              </a:solidFill>
            </a:endParaRPr>
          </a:p>
        </p:txBody>
      </p:sp>
    </p:spTree>
    <p:extLst>
      <p:ext uri="{BB962C8B-B14F-4D97-AF65-F5344CB8AC3E}">
        <p14:creationId xmlns:p14="http://schemas.microsoft.com/office/powerpoint/2010/main" val="785997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59</a:t>
            </a:fld>
            <a:endParaRPr lang="nl-NL" sz="1900" kern="0" dirty="0">
              <a:solidFill>
                <a:sysClr val="windowText" lastClr="000000"/>
              </a:solidFill>
            </a:endParaRPr>
          </a:p>
        </p:txBody>
      </p:sp>
    </p:spTree>
    <p:extLst>
      <p:ext uri="{BB962C8B-B14F-4D97-AF65-F5344CB8AC3E}">
        <p14:creationId xmlns:p14="http://schemas.microsoft.com/office/powerpoint/2010/main" val="160591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990478">
              <a:defRPr/>
            </a:pPr>
            <a:fld id="{09594795-B13D-49F9-87BA-667798749A07}" type="slidenum">
              <a:rPr lang="nl-BE" sz="1900" kern="0">
                <a:solidFill>
                  <a:sysClr val="windowText" lastClr="000000"/>
                </a:solidFill>
              </a:rPr>
              <a:pPr defTabSz="990478">
                <a:defRPr/>
              </a:pPr>
              <a:t>6</a:t>
            </a:fld>
            <a:endParaRPr lang="nl-BE" sz="1900" kern="0" dirty="0">
              <a:solidFill>
                <a:sysClr val="windowText" lastClr="000000"/>
              </a:solidFill>
            </a:endParaRPr>
          </a:p>
        </p:txBody>
      </p:sp>
    </p:spTree>
    <p:extLst>
      <p:ext uri="{BB962C8B-B14F-4D97-AF65-F5344CB8AC3E}">
        <p14:creationId xmlns:p14="http://schemas.microsoft.com/office/powerpoint/2010/main" val="32892682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BE" altLang="nl-BE" dirty="0"/>
              <a:t>inlichten over: </a:t>
            </a:r>
          </a:p>
          <a:p>
            <a:pPr marL="680954" lvl="1" indent="-185715">
              <a:spcBef>
                <a:spcPct val="0"/>
              </a:spcBef>
              <a:buFontTx/>
              <a:buChar char="•"/>
            </a:pPr>
            <a:r>
              <a:rPr lang="nl-BE" altLang="nl-BE" dirty="0"/>
              <a:t>Controlebeleid</a:t>
            </a:r>
          </a:p>
          <a:p>
            <a:pPr marL="680954" lvl="1" indent="-185715">
              <a:spcBef>
                <a:spcPct val="0"/>
              </a:spcBef>
              <a:buFontTx/>
              <a:buChar char="•"/>
            </a:pPr>
            <a:r>
              <a:rPr lang="nl-BE" altLang="nl-BE" dirty="0"/>
              <a:t>Doelstellingen</a:t>
            </a:r>
          </a:p>
          <a:p>
            <a:pPr marL="680954" lvl="1" indent="-185715">
              <a:spcBef>
                <a:spcPct val="0"/>
              </a:spcBef>
              <a:buFontTx/>
              <a:buChar char="•"/>
            </a:pPr>
            <a:r>
              <a:rPr lang="nl-BE" altLang="nl-BE" dirty="0"/>
              <a:t>Worden persoonsgegevens bewaard, plaats, duur</a:t>
            </a:r>
          </a:p>
          <a:p>
            <a:pPr marL="680954" lvl="1" indent="-185715">
              <a:spcBef>
                <a:spcPct val="0"/>
              </a:spcBef>
              <a:buFontTx/>
              <a:buChar char="•"/>
            </a:pPr>
            <a:r>
              <a:rPr lang="nl-BE" altLang="nl-BE" dirty="0"/>
              <a:t>Al dan niet permanente karakter van controle</a:t>
            </a:r>
          </a:p>
          <a:p>
            <a:pPr eaLnBrk="1" hangingPunct="1">
              <a:spcBef>
                <a:spcPct val="0"/>
              </a:spcBef>
            </a:pPr>
            <a:endParaRPr lang="nl-BE" altLang="nl-BE" dirty="0"/>
          </a:p>
          <a:p>
            <a:pPr eaLnBrk="1" hangingPunct="1">
              <a:spcBef>
                <a:spcPct val="0"/>
              </a:spcBef>
            </a:pPr>
            <a:r>
              <a:rPr lang="nl-BE" altLang="nl-BE" dirty="0"/>
              <a:t>Individueel elke wn: collectieve info +</a:t>
            </a:r>
          </a:p>
          <a:p>
            <a:pPr marL="680954" lvl="1" indent="-185715">
              <a:spcBef>
                <a:spcPct val="0"/>
              </a:spcBef>
              <a:buFontTx/>
              <a:buChar char="•"/>
            </a:pPr>
            <a:r>
              <a:rPr lang="nl-BE" altLang="nl-BE" dirty="0"/>
              <a:t>Hoe intrumenten gebruiken</a:t>
            </a:r>
          </a:p>
          <a:p>
            <a:pPr marL="680954" lvl="1" indent="-185715">
              <a:spcBef>
                <a:spcPct val="0"/>
              </a:spcBef>
              <a:buFontTx/>
              <a:buChar char="•"/>
            </a:pPr>
            <a:r>
              <a:rPr lang="nl-BE" altLang="nl-BE" dirty="0"/>
              <a:t>Rechten en plichten + wat is verboden</a:t>
            </a:r>
          </a:p>
          <a:p>
            <a:pPr marL="680954" lvl="1" indent="-185715">
              <a:spcBef>
                <a:spcPct val="0"/>
              </a:spcBef>
              <a:buFontTx/>
              <a:buChar char="•"/>
            </a:pPr>
            <a:r>
              <a:rPr lang="nl-BE" altLang="nl-BE" dirty="0"/>
              <a:t>Straffen bij niet-naleving opnemen in AR</a:t>
            </a:r>
          </a:p>
          <a:p>
            <a:pPr eaLnBrk="1" hangingPunct="1">
              <a:spcBef>
                <a:spcPct val="0"/>
              </a:spcBef>
            </a:pPr>
            <a:endParaRPr lang="nl-BE" altLang="nl-BE" dirty="0"/>
          </a:p>
          <a:p>
            <a:pPr eaLnBrk="1" hangingPunct="1">
              <a:spcBef>
                <a:spcPct val="0"/>
              </a:spcBef>
            </a:pPr>
            <a:r>
              <a:rPr lang="nl-BE" altLang="nl-BE" dirty="0"/>
              <a:t>Controlesysteem moet ook regelmatig geëvalueerd worden door wg – mee met technologie ?</a:t>
            </a:r>
          </a:p>
          <a:p>
            <a:pPr eaLnBrk="1" hangingPunct="1">
              <a:spcBef>
                <a:spcPct val="0"/>
              </a:spcBef>
            </a:pPr>
            <a:endParaRPr lang="nl-BE" altLang="nl-BE" dirty="0"/>
          </a:p>
          <a:p>
            <a:pPr marL="680954" lvl="1" indent="-185715">
              <a:spcBef>
                <a:spcPts val="231"/>
              </a:spcBef>
            </a:pPr>
            <a:r>
              <a:rPr lang="nl-BE" altLang="nl-BE" b="1" dirty="0">
                <a:solidFill>
                  <a:srgbClr val="515B6E"/>
                </a:solidFill>
                <a:cs typeface="Arial" panose="020B0604020202020204" pitchFamily="34" charset="0"/>
              </a:rPr>
              <a:t>Algemene situering Policy</a:t>
            </a:r>
            <a:r>
              <a:rPr lang="nl-BE" altLang="nl-BE" dirty="0">
                <a:solidFill>
                  <a:srgbClr val="515B6E"/>
                </a:solidFill>
                <a:cs typeface="Arial" panose="020B0604020202020204" pitchFamily="34" charset="0"/>
              </a:rPr>
              <a:t> </a:t>
            </a:r>
          </a:p>
          <a:p>
            <a:pPr marL="680954" lvl="1" indent="-185715">
              <a:spcBef>
                <a:spcPts val="231"/>
              </a:spcBef>
            </a:pPr>
            <a:endParaRPr lang="nl-BE" altLang="nl-BE" dirty="0">
              <a:solidFill>
                <a:srgbClr val="515B6E"/>
              </a:solidFill>
              <a:cs typeface="Arial" panose="020B0604020202020204" pitchFamily="34" charset="0"/>
            </a:endParaRPr>
          </a:p>
          <a:p>
            <a:pPr marL="680954" lvl="1" indent="-185715">
              <a:spcBef>
                <a:spcPts val="231"/>
              </a:spcBef>
            </a:pPr>
            <a:r>
              <a:rPr lang="nl-BE" altLang="nl-BE" dirty="0">
                <a:solidFill>
                  <a:srgbClr val="515B6E"/>
                </a:solidFill>
                <a:cs typeface="Arial" panose="020B0604020202020204" pitchFamily="34" charset="0"/>
              </a:rPr>
              <a:t>= geschreven instructie (‘bevel) als uitoefening </a:t>
            </a:r>
            <a:r>
              <a:rPr lang="nl-BE" altLang="nl-BE" b="1" dirty="0">
                <a:solidFill>
                  <a:srgbClr val="515B6E"/>
                </a:solidFill>
                <a:cs typeface="Arial" panose="020B0604020202020204" pitchFamily="34" charset="0"/>
              </a:rPr>
              <a:t>gezagsrecht van wg</a:t>
            </a:r>
          </a:p>
          <a:p>
            <a:pPr marL="464287" lvl="2">
              <a:spcBef>
                <a:spcPts val="231"/>
              </a:spcBef>
              <a:buClr>
                <a:srgbClr val="99CC00"/>
              </a:buCl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algemene gebruiksovereenkomst m.b.t. bepaald voordeel zoals bedrijfswagen, gsm, laptop, …</a:t>
            </a:r>
          </a:p>
          <a:p>
            <a:pPr marL="464287" lvl="2">
              <a:spcBef>
                <a:spcPts val="231"/>
              </a:spcBef>
              <a:buClr>
                <a:srgbClr val="99CC00"/>
              </a:buClr>
              <a:buFont typeface="Wingdings" panose="05000000000000000000" pitchFamily="2" charset="2"/>
              <a:buChar cha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schriftelijke afspraken/gedragscode/instructies van WG aan WN rond bepaald thema zoals: </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gebruik e-mail en internet</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gebruik van sociale media</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roken op werk</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ziekteverzuim</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a:t>
            </a:r>
          </a:p>
          <a:p>
            <a:pPr marL="464287" lvl="2">
              <a:spcBef>
                <a:spcPts val="231"/>
              </a:spcBef>
              <a:buClr>
                <a:srgbClr val="99CC00"/>
              </a:buClr>
            </a:pPr>
            <a:r>
              <a:rPr lang="nl-BE" altLang="nl-BE" b="1" dirty="0">
                <a:solidFill>
                  <a:srgbClr val="515B6E"/>
                </a:solidFill>
                <a:cs typeface="Arial" panose="020B0604020202020204" pitchFamily="34" charset="0"/>
              </a:rPr>
              <a:t>Arbeidsovereenkomstenwet</a:t>
            </a:r>
            <a:r>
              <a:rPr lang="nl-BE" altLang="nl-BE" dirty="0">
                <a:solidFill>
                  <a:srgbClr val="515B6E"/>
                </a:solidFill>
                <a:cs typeface="Arial" panose="020B0604020202020204" pitchFamily="34" charset="0"/>
              </a:rPr>
              <a:t> </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WN werkt onder gezag van de WG: artikelen 2 – 3 -4 – 5 AOW</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Artikel 16: respect en eerbeid</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Artikel 17: wn moet eerlijk en zorgvuldig werk uitvoeren, nauwkeurig + bevelen en instructies van werkgever opvolgen</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WN is verplicht te handelen volgens de bevelen en instructies die hem worden gegeven door de WG, zo niet maakt hij zich schuldig aan “insubordinatie</a:t>
            </a:r>
          </a:p>
          <a:p>
            <a:pPr marL="680954" lvl="1" indent="-185715">
              <a:spcBef>
                <a:spcPts val="231"/>
              </a:spcBef>
              <a:buClr>
                <a:srgbClr val="8A4F76"/>
              </a:buClr>
            </a:pPr>
            <a:endParaRPr lang="nl-BE" altLang="nl-BE" dirty="0">
              <a:solidFill>
                <a:srgbClr val="515B6E"/>
              </a:solidFill>
              <a:cs typeface="Arial" panose="020B0604020202020204" pitchFamily="34" charset="0"/>
            </a:endParaRPr>
          </a:p>
          <a:p>
            <a:pPr marL="680954" lvl="1" indent="-185715">
              <a:spcBef>
                <a:spcPts val="231"/>
              </a:spcBef>
              <a:buFontTx/>
              <a:buChar char="•"/>
            </a:pPr>
            <a:r>
              <a:rPr lang="nl-BE" altLang="nl-BE" b="1" dirty="0">
                <a:solidFill>
                  <a:srgbClr val="515B6E"/>
                </a:solidFill>
                <a:cs typeface="Arial" panose="020B0604020202020204" pitchFamily="34" charset="0"/>
              </a:rPr>
              <a:t>Voordelen policy ? </a:t>
            </a:r>
          </a:p>
          <a:p>
            <a:pPr marL="464287" lvl="2">
              <a:spcBef>
                <a:spcPts val="231"/>
              </a:spcBef>
              <a:buClr>
                <a:srgbClr val="99CC00"/>
              </a:buCl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Lacunes in arbeidsrechtelijke wetgeving opvullen</a:t>
            </a:r>
          </a:p>
          <a:p>
            <a:pPr marL="464287" lvl="2">
              <a:spcBef>
                <a:spcPts val="231"/>
              </a:spcBef>
              <a:buClr>
                <a:srgbClr val="99CC00"/>
              </a:buClr>
              <a:buFont typeface="Wingdings" panose="05000000000000000000" pitchFamily="2" charset="2"/>
              <a:buChar cha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Grotere flexibiliteit op vlak van invoeren en wijzigingen</a:t>
            </a:r>
          </a:p>
          <a:p>
            <a:pPr marL="464287" lvl="2">
              <a:spcBef>
                <a:spcPts val="231"/>
              </a:spcBef>
              <a:buClr>
                <a:srgbClr val="99CC00"/>
              </a:buCl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Duidelijke, geschreven afspraken </a:t>
            </a:r>
            <a:r>
              <a:rPr lang="nl-BE" altLang="nl-BE" dirty="0">
                <a:solidFill>
                  <a:srgbClr val="515B6E"/>
                </a:solidFill>
                <a:cs typeface="Arial" panose="020B0604020202020204" pitchFamily="34" charset="0"/>
                <a:sym typeface="Wingdings" panose="05000000000000000000" pitchFamily="2" charset="2"/>
              </a:rPr>
              <a:t> </a:t>
            </a:r>
            <a:r>
              <a:rPr lang="nl-BE" altLang="nl-BE" dirty="0">
                <a:solidFill>
                  <a:srgbClr val="515B6E"/>
                </a:solidFill>
                <a:cs typeface="Arial" panose="020B0604020202020204" pitchFamily="34" charset="0"/>
              </a:rPr>
              <a:t>vermijdt discussies achteraf (juridische kapstok)</a:t>
            </a:r>
          </a:p>
          <a:p>
            <a:pPr marL="464287" lvl="2">
              <a:spcBef>
                <a:spcPts val="231"/>
              </a:spcBef>
              <a:buClr>
                <a:srgbClr val="99CC00"/>
              </a:buClr>
              <a:buFont typeface="Wingdings" panose="05000000000000000000" pitchFamily="2" charset="2"/>
              <a:buChar cha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WN kent verwachtingen van WG en omgekeerd</a:t>
            </a:r>
          </a:p>
          <a:p>
            <a:pPr marL="464287" lvl="2">
              <a:spcBef>
                <a:spcPts val="231"/>
              </a:spcBef>
              <a:buClr>
                <a:srgbClr val="99CC00"/>
              </a:buClr>
              <a:buFont typeface="Wingdings" panose="05000000000000000000" pitchFamily="2" charset="2"/>
              <a:buChar cha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Rechters hechten hier veel belang aan</a:t>
            </a:r>
          </a:p>
          <a:p>
            <a:pPr marL="680954" lvl="1" indent="-185715">
              <a:spcBef>
                <a:spcPts val="231"/>
              </a:spcBef>
              <a:buClr>
                <a:srgbClr val="8A4F76"/>
              </a:buClr>
            </a:pPr>
            <a:endParaRPr lang="nl-BE" altLang="nl-BE" dirty="0">
              <a:solidFill>
                <a:srgbClr val="515B6E"/>
              </a:solidFill>
              <a:cs typeface="Arial" panose="020B0604020202020204" pitchFamily="34" charset="0"/>
            </a:endParaRPr>
          </a:p>
          <a:p>
            <a:pPr>
              <a:spcBef>
                <a:spcPts val="231"/>
              </a:spcBef>
            </a:pPr>
            <a:r>
              <a:rPr lang="nl-BE" altLang="nl-BE" b="1" dirty="0">
                <a:solidFill>
                  <a:srgbClr val="515B6E"/>
                </a:solidFill>
                <a:cs typeface="Arial" panose="020B0604020202020204" pitchFamily="34" charset="0"/>
              </a:rPr>
              <a:t>Beperkingen: </a:t>
            </a:r>
          </a:p>
          <a:p>
            <a:pPr marL="680954" lvl="1" indent="-185715">
              <a:spcBef>
                <a:spcPts val="231"/>
              </a:spcBef>
            </a:pPr>
            <a:endParaRPr lang="nl-BE" altLang="nl-BE" b="1"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Thema’s die reeds geregeld zijn in andere juridische instrumenten, kunnen in policy niet anders geregeld worden</a:t>
            </a:r>
          </a:p>
          <a:p>
            <a:pPr marL="464287" lvl="2">
              <a:spcBef>
                <a:spcPts val="231"/>
              </a:spcBef>
              <a:buClr>
                <a:srgbClr val="99CC00"/>
              </a:buClr>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en-US" altLang="nl-BE" dirty="0">
                <a:solidFill>
                  <a:srgbClr val="515B6E"/>
                </a:solidFill>
                <a:cs typeface="Arial" panose="020B0604020202020204" pitchFamily="34" charset="0"/>
              </a:rPr>
              <a:t>Essentiële bestanddelen kunnen niet eenzijdig gewijzigd worden</a:t>
            </a:r>
          </a:p>
          <a:p>
            <a:pPr>
              <a:spcBef>
                <a:spcPts val="231"/>
              </a:spcBef>
            </a:pPr>
            <a:endParaRPr lang="nl-BE" altLang="nl-BE" dirty="0">
              <a:solidFill>
                <a:srgbClr val="515B6E"/>
              </a:solidFill>
              <a:cs typeface="Arial" panose="020B0604020202020204" pitchFamily="34" charset="0"/>
            </a:endParaRPr>
          </a:p>
          <a:p>
            <a:pPr marL="464287" lvl="2">
              <a:spcBef>
                <a:spcPts val="231"/>
              </a:spcBef>
              <a:buClr>
                <a:srgbClr val="99CC00"/>
              </a:buClr>
              <a:buFont typeface="Wingdings" panose="05000000000000000000" pitchFamily="2" charset="2"/>
              <a:buChar char="§"/>
            </a:pPr>
            <a:r>
              <a:rPr lang="nl-BE" altLang="nl-BE" dirty="0">
                <a:solidFill>
                  <a:srgbClr val="515B6E"/>
                </a:solidFill>
                <a:cs typeface="Arial" panose="020B0604020202020204" pitchFamily="34" charset="0"/>
              </a:rPr>
              <a:t>Bepaalde zaken moeten in AR worden opgenomen</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inbreuken en straffen </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dringende reden</a:t>
            </a:r>
          </a:p>
          <a:p>
            <a:pPr marL="870107" lvl="3" indent="-173678">
              <a:spcBef>
                <a:spcPts val="231"/>
              </a:spcBef>
              <a:buClr>
                <a:srgbClr val="8A4F76"/>
              </a:buClr>
              <a:buFontTx/>
              <a:buChar char="•"/>
            </a:pPr>
            <a:r>
              <a:rPr lang="nl-BE" altLang="nl-BE" dirty="0">
                <a:solidFill>
                  <a:srgbClr val="515B6E"/>
                </a:solidFill>
                <a:cs typeface="Arial" panose="020B0604020202020204" pitchFamily="34" charset="0"/>
              </a:rPr>
              <a:t>controle toezichthoudend personeel moet in AR</a:t>
            </a:r>
          </a:p>
          <a:p>
            <a:pPr marL="464287" lvl="2">
              <a:spcBef>
                <a:spcPts val="231"/>
              </a:spcBef>
              <a:buClr>
                <a:srgbClr val="8A4F76"/>
              </a:buClr>
            </a:pPr>
            <a:endParaRPr lang="nl-BE" altLang="nl-BE" dirty="0">
              <a:solidFill>
                <a:srgbClr val="515B6E"/>
              </a:solidFill>
              <a:cs typeface="Arial" panose="020B0604020202020204" pitchFamily="34" charset="0"/>
            </a:endParaRPr>
          </a:p>
          <a:p>
            <a:pPr marL="464287" lvl="2">
              <a:spcBef>
                <a:spcPts val="231"/>
              </a:spcBef>
              <a:buClr>
                <a:srgbClr val="92D050"/>
              </a:buClr>
              <a:buFont typeface="Wingdings" panose="05000000000000000000" pitchFamily="2" charset="2"/>
              <a:buChar char="§"/>
            </a:pPr>
            <a:r>
              <a:rPr lang="nl-BE" altLang="nl-BE" dirty="0">
                <a:solidFill>
                  <a:srgbClr val="515B6E"/>
                </a:solidFill>
                <a:cs typeface="Arial" panose="020B0604020202020204" pitchFamily="34" charset="0"/>
              </a:rPr>
              <a:t>Kans op discussie over afdwingbaarheid </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60</a:t>
            </a:fld>
            <a:endParaRPr lang="nl-NL" sz="1900" kern="0" dirty="0">
              <a:solidFill>
                <a:sysClr val="windowText" lastClr="000000"/>
              </a:solidFill>
            </a:endParaRPr>
          </a:p>
        </p:txBody>
      </p:sp>
    </p:spTree>
    <p:extLst>
      <p:ext uri="{BB962C8B-B14F-4D97-AF65-F5344CB8AC3E}">
        <p14:creationId xmlns:p14="http://schemas.microsoft.com/office/powerpoint/2010/main" val="195865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BE" altLang="nl-BE" b="1" dirty="0"/>
              <a:t>Eerst enkel globale gegevens verzamelen zonder identificatie van wn:</a:t>
            </a:r>
          </a:p>
          <a:p>
            <a:pPr eaLnBrk="1" hangingPunct="1"/>
            <a:r>
              <a:rPr lang="nl-BE" altLang="nl-BE" dirty="0"/>
              <a:t>internet: duur van aansluiting internet per werkpost, niet onmiddellijk overgaan tot individualiseren van websites</a:t>
            </a:r>
          </a:p>
          <a:p>
            <a:pPr eaLnBrk="1" hangingPunct="1"/>
            <a:r>
              <a:rPr lang="nl-BE" altLang="nl-BE" dirty="0"/>
              <a:t>email: aantal uitgaande emails per werkpost en volume</a:t>
            </a:r>
          </a:p>
          <a:p>
            <a:pPr eaLnBrk="1" hangingPunct="1"/>
            <a:r>
              <a:rPr lang="nl-BE" altLang="nl-BE" dirty="0"/>
              <a:t>Opmaken van algemene lijsten: worden dan onregelmatigheden vastgesteld, kan er tot individualisering worden overgegaan. </a:t>
            </a:r>
          </a:p>
          <a:p>
            <a:pPr eaLnBrk="1" hangingPunct="1"/>
            <a:endParaRPr lang="nl-BE" altLang="nl-BE" dirty="0"/>
          </a:p>
          <a:p>
            <a:pPr eaLnBrk="1" hangingPunct="1"/>
            <a:r>
              <a:rPr lang="nl-BE" altLang="nl-BE" b="1" dirty="0"/>
              <a:t>Individualisering</a:t>
            </a:r>
            <a:r>
              <a:rPr lang="nl-BE" altLang="nl-BE" dirty="0"/>
              <a:t>: toeschrijven van bepaald gedrag aan welbepaalde wn.  CAO81 zegt niets over het controleren van de inhoud van de door wn geconsulteerde websites, emails.</a:t>
            </a:r>
          </a:p>
          <a:p>
            <a:pPr eaLnBrk="1" hangingPunct="1"/>
            <a:endParaRPr lang="nl-BE" altLang="nl-BE" dirty="0"/>
          </a:p>
          <a:p>
            <a:pPr eaLnBrk="1" hangingPunct="1"/>
            <a:r>
              <a:rPr lang="nl-BE" altLang="nl-BE" b="1" dirty="0"/>
              <a:t>Collectieve voorlichtingsfase: </a:t>
            </a:r>
            <a:r>
              <a:rPr lang="nl-BE" altLang="nl-BE" dirty="0"/>
              <a:t>alle wn melden dat er onregelmatigheden werden vastgesteld en dat bij volgende vaststelling er zal worden overgegaan tot individualisering</a:t>
            </a:r>
          </a:p>
          <a:p>
            <a:pPr eaLnBrk="1" hangingPunct="1"/>
            <a:r>
              <a:rPr lang="nl-BE" altLang="nl-BE" dirty="0"/>
              <a:t>Individueel: voorafgaand wn uitnodigen voor persoonlijk gesprek.</a:t>
            </a:r>
          </a:p>
          <a:p>
            <a:pPr eaLnBrk="1" hangingPunct="1"/>
            <a:endParaRPr lang="nl-BE" altLang="nl-BE" dirty="0"/>
          </a:p>
          <a:p>
            <a:pPr eaLnBrk="1" hangingPunct="1"/>
            <a:r>
              <a:rPr lang="nl-BE" altLang="nl-BE" dirty="0"/>
              <a:t>Deze procedureregels zijn niet van toepassing op communicatie waarvan het beroepsmatig karakter door de wn niet in twijfel wordt getrokken.  Beroepsmatige gegevens mogen dus geïndividualiseerd worden zonder deze procedures te moeten volgen.  </a:t>
            </a:r>
          </a:p>
          <a:p>
            <a:pPr eaLnBrk="1" hangingPunct="1"/>
            <a:r>
              <a:rPr lang="nl-BE" altLang="nl-BE" dirty="0"/>
              <a:t>De individualisering moet ook steeds noodzakelijk zijn voor het te bereiken doel.</a:t>
            </a:r>
          </a:p>
          <a:p>
            <a:pPr eaLnBrk="1" hangingPunct="1"/>
            <a:endParaRPr lang="nl-BE" altLang="nl-BE" dirty="0"/>
          </a:p>
          <a:p>
            <a:pPr eaLnBrk="1" hangingPunct="1"/>
            <a:r>
              <a:rPr lang="nl-BE" altLang="nl-BE" dirty="0"/>
              <a:t>De privacycommissie heeft op 2 mei 2012 nog een aanbeveling goedgekeurd m.b.t. de controle door de wg “cybersurveillance”. </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61</a:t>
            </a:fld>
            <a:endParaRPr lang="nl-NL" sz="1900" kern="0" dirty="0">
              <a:solidFill>
                <a:sysClr val="windowText" lastClr="000000"/>
              </a:solidFill>
            </a:endParaRPr>
          </a:p>
        </p:txBody>
      </p:sp>
    </p:spTree>
    <p:extLst>
      <p:ext uri="{BB962C8B-B14F-4D97-AF65-F5344CB8AC3E}">
        <p14:creationId xmlns:p14="http://schemas.microsoft.com/office/powerpoint/2010/main" val="3656448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85715" indent="-185715">
              <a:buFont typeface="Arial" panose="020B0604020202020204" pitchFamily="34" charset="0"/>
              <a:buChar char="•"/>
              <a:defRPr/>
            </a:pPr>
            <a:r>
              <a:rPr lang="nl-NL" altLang="nl-BE" b="1" dirty="0">
                <a:solidFill>
                  <a:prstClr val="black"/>
                </a:solidFill>
                <a:latin typeface="Arial" charset="0"/>
              </a:rPr>
              <a:t>Maken jullie gebruik van sociale media binnen de onderneming en wanneer ?</a:t>
            </a:r>
          </a:p>
          <a:p>
            <a:pPr>
              <a:defRPr/>
            </a:pPr>
            <a:endParaRPr lang="nl-NL" altLang="nl-BE" dirty="0">
              <a:solidFill>
                <a:prstClr val="black"/>
              </a:solidFill>
              <a:latin typeface="Arial" charset="0"/>
            </a:endParaRPr>
          </a:p>
          <a:p>
            <a:pPr lvl="1">
              <a:defRPr/>
            </a:pPr>
            <a:r>
              <a:rPr lang="nl-NL" altLang="nl-BE" dirty="0">
                <a:solidFill>
                  <a:prstClr val="black"/>
                </a:solidFill>
                <a:latin typeface="Arial" charset="0"/>
              </a:rPr>
              <a:t>Tendens: grote bedrijven (&gt; 1000 wn) meestal actiever op sociale media dan kleinere bedrijven</a:t>
            </a:r>
          </a:p>
          <a:p>
            <a:pPr lvl="1">
              <a:defRPr/>
            </a:pPr>
            <a:endParaRPr lang="nl-NL" altLang="nl-BE" dirty="0">
              <a:solidFill>
                <a:prstClr val="black"/>
              </a:solidFill>
              <a:latin typeface="Arial" charset="0"/>
            </a:endParaRPr>
          </a:p>
          <a:p>
            <a:pPr lvl="1">
              <a:defRPr/>
            </a:pPr>
            <a:r>
              <a:rPr lang="nl-NL" altLang="nl-BE" dirty="0">
                <a:solidFill>
                  <a:prstClr val="black"/>
                </a:solidFill>
                <a:latin typeface="Arial" charset="0"/>
              </a:rPr>
              <a:t>Ook </a:t>
            </a:r>
            <a:r>
              <a:rPr lang="nl-NL" altLang="nl-BE" b="1" dirty="0">
                <a:solidFill>
                  <a:prstClr val="black"/>
                </a:solidFill>
                <a:latin typeface="Arial" charset="0"/>
              </a:rPr>
              <a:t>sectoraal </a:t>
            </a:r>
            <a:r>
              <a:rPr lang="nl-NL" altLang="nl-BE" dirty="0">
                <a:solidFill>
                  <a:prstClr val="black"/>
                </a:solidFill>
                <a:latin typeface="Arial" charset="0"/>
              </a:rPr>
              <a:t>vind je verschillen: een aantal sectoren zijn voortrekkers:</a:t>
            </a:r>
          </a:p>
          <a:p>
            <a:pPr marL="680954" lvl="1" indent="-185715">
              <a:buFont typeface="Arial" panose="020B0604020202020204" pitchFamily="34" charset="0"/>
              <a:buChar char="•"/>
              <a:defRPr/>
            </a:pPr>
            <a:r>
              <a:rPr lang="nl-NL" altLang="nl-BE" dirty="0">
                <a:solidFill>
                  <a:prstClr val="black"/>
                </a:solidFill>
                <a:latin typeface="Arial" charset="0"/>
              </a:rPr>
              <a:t>internationale overheden en instellingen</a:t>
            </a:r>
          </a:p>
          <a:p>
            <a:pPr marL="680954" lvl="1" indent="-185715">
              <a:buFont typeface="Arial" panose="020B0604020202020204" pitchFamily="34" charset="0"/>
              <a:buChar char="•"/>
              <a:defRPr/>
            </a:pPr>
            <a:r>
              <a:rPr lang="nl-NL" altLang="nl-BE" dirty="0">
                <a:solidFill>
                  <a:prstClr val="black"/>
                </a:solidFill>
                <a:latin typeface="Arial" charset="0"/>
              </a:rPr>
              <a:t>reclame-marketing- media</a:t>
            </a:r>
          </a:p>
          <a:p>
            <a:pPr marL="680954" lvl="1" indent="-185715">
              <a:buFont typeface="Arial" panose="020B0604020202020204" pitchFamily="34" charset="0"/>
              <a:buChar char="•"/>
              <a:defRPr/>
            </a:pPr>
            <a:r>
              <a:rPr lang="nl-NL" altLang="nl-BE" dirty="0">
                <a:solidFill>
                  <a:prstClr val="black"/>
                </a:solidFill>
                <a:latin typeface="Arial" charset="0"/>
              </a:rPr>
              <a:t>socio-culturele sector</a:t>
            </a:r>
          </a:p>
          <a:p>
            <a:pPr marL="680954" lvl="1" indent="-185715">
              <a:buFont typeface="Arial" panose="020B0604020202020204" pitchFamily="34" charset="0"/>
              <a:buChar char="•"/>
              <a:defRPr/>
            </a:pPr>
            <a:r>
              <a:rPr lang="nl-NL" altLang="nl-BE" dirty="0">
                <a:solidFill>
                  <a:prstClr val="black"/>
                </a:solidFill>
                <a:latin typeface="Arial" charset="0"/>
              </a:rPr>
              <a:t>HR dienstverlenende sector.</a:t>
            </a:r>
          </a:p>
          <a:p>
            <a:pPr lvl="1">
              <a:defRPr/>
            </a:pPr>
            <a:endParaRPr lang="nl-NL" altLang="nl-BE" dirty="0">
              <a:solidFill>
                <a:prstClr val="black"/>
              </a:solidFill>
              <a:latin typeface="Arial" charset="0"/>
            </a:endParaRPr>
          </a:p>
          <a:p>
            <a:pPr lvl="1">
              <a:defRPr/>
            </a:pPr>
            <a:r>
              <a:rPr lang="nl-NL" altLang="nl-BE" b="1" dirty="0">
                <a:solidFill>
                  <a:prstClr val="black"/>
                </a:solidFill>
                <a:latin typeface="Arial" charset="0"/>
              </a:rPr>
              <a:t>Regionale verschillen</a:t>
            </a:r>
            <a:r>
              <a:rPr lang="nl-NL" altLang="nl-BE" dirty="0">
                <a:solidFill>
                  <a:prstClr val="black"/>
                </a:solidFill>
                <a:latin typeface="Arial" charset="0"/>
              </a:rPr>
              <a:t>: Vlaanderen meer actief dan Wallonië.  Brussel ligt er zowat tussenin.</a:t>
            </a:r>
          </a:p>
          <a:p>
            <a:pPr>
              <a:defRPr/>
            </a:pPr>
            <a:endParaRPr lang="nl-NL" altLang="nl-BE" dirty="0">
              <a:solidFill>
                <a:prstClr val="black"/>
              </a:solidFill>
              <a:latin typeface="Arial" charset="0"/>
            </a:endParaRPr>
          </a:p>
          <a:p>
            <a:pPr marL="185715" indent="-185715">
              <a:buFont typeface="Arial" panose="020B0604020202020204" pitchFamily="34" charset="0"/>
              <a:buChar char="•"/>
              <a:defRPr/>
            </a:pPr>
            <a:r>
              <a:rPr lang="nl-NL" altLang="nl-BE" b="1" dirty="0">
                <a:solidFill>
                  <a:prstClr val="black"/>
                </a:solidFill>
                <a:latin typeface="Arial" charset="0"/>
              </a:rPr>
              <a:t>Waarvoor ?</a:t>
            </a:r>
          </a:p>
          <a:p>
            <a:pPr lvl="1">
              <a:defRPr/>
            </a:pPr>
            <a:r>
              <a:rPr lang="nl-NL" altLang="nl-BE" dirty="0">
                <a:solidFill>
                  <a:prstClr val="black"/>
                </a:solidFill>
                <a:latin typeface="Arial" charset="0"/>
              </a:rPr>
              <a:t>Privé ?</a:t>
            </a:r>
          </a:p>
          <a:p>
            <a:pPr lvl="1">
              <a:defRPr/>
            </a:pPr>
            <a:r>
              <a:rPr lang="nl-NL" altLang="nl-BE" dirty="0">
                <a:solidFill>
                  <a:prstClr val="black"/>
                </a:solidFill>
                <a:latin typeface="Arial" charset="0"/>
              </a:rPr>
              <a:t>Professioneel ? Marketing – rekrutering en werving – reclame – informatiegaring ….</a:t>
            </a:r>
          </a:p>
          <a:p>
            <a:pPr lvl="1">
              <a:defRPr/>
            </a:pPr>
            <a:r>
              <a:rPr lang="nl-NL" altLang="nl-BE" dirty="0">
                <a:solidFill>
                  <a:prstClr val="black"/>
                </a:solidFill>
                <a:latin typeface="Arial" charset="0"/>
              </a:rPr>
              <a:t>Meest wn gebruiken dit om privéredenen</a:t>
            </a:r>
          </a:p>
          <a:p>
            <a:pPr>
              <a:defRPr/>
            </a:pPr>
            <a:endParaRPr lang="nl-NL" altLang="nl-BE" dirty="0">
              <a:solidFill>
                <a:prstClr val="black"/>
              </a:solidFill>
              <a:latin typeface="Arial" charset="0"/>
            </a:endParaRPr>
          </a:p>
          <a:p>
            <a:pPr marL="185715" indent="-185715">
              <a:buFont typeface="Arial" panose="020B0604020202020204" pitchFamily="34" charset="0"/>
              <a:buChar char="•"/>
              <a:defRPr/>
            </a:pPr>
            <a:r>
              <a:rPr lang="nl-NL" altLang="nl-BE" b="1" dirty="0">
                <a:solidFill>
                  <a:prstClr val="black"/>
                </a:solidFill>
                <a:latin typeface="Arial" charset="0"/>
              </a:rPr>
              <a:t>Wanneer ? Tijdens of na de werkuren ?</a:t>
            </a:r>
          </a:p>
          <a:p>
            <a:pPr>
              <a:defRPr/>
            </a:pPr>
            <a:endParaRPr lang="nl-NL" altLang="nl-BE" dirty="0">
              <a:solidFill>
                <a:prstClr val="black"/>
              </a:solidFill>
              <a:latin typeface="Arial" charset="0"/>
            </a:endParaRPr>
          </a:p>
          <a:p>
            <a:pPr marL="185715" indent="-185715">
              <a:buFont typeface="Arial" panose="020B0604020202020204" pitchFamily="34" charset="0"/>
              <a:buChar char="•"/>
              <a:defRPr/>
            </a:pPr>
            <a:r>
              <a:rPr lang="nl-NL" altLang="nl-BE" b="1" dirty="0">
                <a:solidFill>
                  <a:prstClr val="black"/>
                </a:solidFill>
                <a:latin typeface="Arial" charset="0"/>
              </a:rPr>
              <a:t>Onbeperkt gebruik ? </a:t>
            </a:r>
          </a:p>
          <a:p>
            <a:pPr marL="185715" indent="-185715">
              <a:buFont typeface="Arial" panose="020B0604020202020204" pitchFamily="34" charset="0"/>
              <a:buChar char="•"/>
              <a:defRPr/>
            </a:pPr>
            <a:endParaRPr lang="nl-NL" altLang="nl-BE" dirty="0">
              <a:solidFill>
                <a:prstClr val="black"/>
              </a:solidFill>
              <a:latin typeface="Arial" charset="0"/>
            </a:endParaRPr>
          </a:p>
          <a:p>
            <a:pPr marL="185715" indent="-185715">
              <a:buFont typeface="Arial" panose="020B0604020202020204" pitchFamily="34" charset="0"/>
              <a:buChar char="•"/>
              <a:defRPr/>
            </a:pPr>
            <a:r>
              <a:rPr lang="nl-NL" altLang="nl-BE" b="1" dirty="0">
                <a:solidFill>
                  <a:prstClr val="black"/>
                </a:solidFill>
                <a:latin typeface="Arial" charset="0"/>
              </a:rPr>
              <a:t>Wordt dit gestimuleerd binnen de onderneming en waarom zou je dit doen ?</a:t>
            </a:r>
          </a:p>
          <a:p>
            <a:pPr lvl="1">
              <a:defRPr/>
            </a:pPr>
            <a:r>
              <a:rPr lang="nl-NL" altLang="nl-BE" dirty="0">
                <a:solidFill>
                  <a:prstClr val="black"/>
                </a:solidFill>
                <a:latin typeface="Arial" charset="0"/>
              </a:rPr>
              <a:t>Rekrutering en aanwerving, positieve employer branding, marketing, reclame, professioneel up to date, nauw contact met klanten-leveranciers, relaties onderhouden</a:t>
            </a:r>
          </a:p>
          <a:p>
            <a:pPr lvl="1">
              <a:defRPr/>
            </a:pPr>
            <a:r>
              <a:rPr lang="nl-NL" altLang="nl-BE" dirty="0">
                <a:solidFill>
                  <a:prstClr val="black"/>
                </a:solidFill>
                <a:latin typeface="Arial" charset="0"/>
              </a:rPr>
              <a:t>Medewerkers onderling onbeperkt communiceren– jonge generatie verwacht dit ook – cultuur van interactie</a:t>
            </a:r>
          </a:p>
          <a:p>
            <a:pPr>
              <a:defRPr/>
            </a:pPr>
            <a:endParaRPr lang="nl-NL" altLang="nl-BE" dirty="0">
              <a:solidFill>
                <a:prstClr val="black"/>
              </a:solidFill>
              <a:latin typeface="Arial" charset="0"/>
            </a:endParaRPr>
          </a:p>
          <a:p>
            <a:pPr marL="185715" indent="-185715">
              <a:buFont typeface="Arial" panose="020B0604020202020204" pitchFamily="34" charset="0"/>
              <a:buChar char="•"/>
              <a:defRPr/>
            </a:pPr>
            <a:r>
              <a:rPr lang="nl-NL" altLang="nl-BE" b="1" dirty="0">
                <a:solidFill>
                  <a:prstClr val="black"/>
                </a:solidFill>
                <a:latin typeface="Arial" charset="0"/>
              </a:rPr>
              <a:t>Valkuilen ? Wie heeft er regels opgemaakt rond gebruik sociale media ?</a:t>
            </a:r>
          </a:p>
          <a:p>
            <a:pPr marL="185715" indent="-185715">
              <a:buFont typeface="Arial" panose="020B0604020202020204" pitchFamily="34" charset="0"/>
              <a:buChar char="•"/>
              <a:defRPr/>
            </a:pPr>
            <a:endParaRPr lang="nl-NL" altLang="nl-BE" dirty="0">
              <a:solidFill>
                <a:prstClr val="black"/>
              </a:solidFill>
              <a:latin typeface="Arial" charset="0"/>
            </a:endParaRPr>
          </a:p>
          <a:p>
            <a:pPr lvl="1" eaLnBrk="1" hangingPunct="1">
              <a:defRPr/>
            </a:pPr>
            <a:r>
              <a:rPr lang="nl-BE" dirty="0"/>
              <a:t>Misbruik (ziekte) – virtueel absenteïsme</a:t>
            </a:r>
          </a:p>
          <a:p>
            <a:pPr lvl="1" eaLnBrk="1" hangingPunct="1">
              <a:defRPr/>
            </a:pPr>
            <a:r>
              <a:rPr lang="nl-BE" dirty="0"/>
              <a:t>Imagoschade</a:t>
            </a:r>
          </a:p>
          <a:p>
            <a:pPr lvl="1" eaLnBrk="1" hangingPunct="1">
              <a:defRPr/>
            </a:pPr>
            <a:r>
              <a:rPr lang="nl-BE" dirty="0"/>
              <a:t>Bescherming auteursrechten</a:t>
            </a:r>
          </a:p>
          <a:p>
            <a:pPr lvl="1" eaLnBrk="1" hangingPunct="1">
              <a:defRPr/>
            </a:pPr>
            <a:r>
              <a:rPr lang="nl-BE" dirty="0"/>
              <a:t>Vertrouwelijke info</a:t>
            </a:r>
          </a:p>
          <a:p>
            <a:pPr lvl="1" eaLnBrk="1" hangingPunct="1">
              <a:defRPr/>
            </a:pPr>
            <a:r>
              <a:rPr lang="nl-BE" dirty="0"/>
              <a:t>Cyberpesten tussen wn</a:t>
            </a:r>
          </a:p>
          <a:p>
            <a:pPr lvl="1" eaLnBrk="1" hangingPunct="1">
              <a:defRPr/>
            </a:pPr>
            <a:endParaRPr lang="nl-BE" dirty="0"/>
          </a:p>
          <a:p>
            <a:pPr>
              <a:defRPr/>
            </a:pPr>
            <a:endParaRPr lang="nl-BE" dirty="0">
              <a:solidFill>
                <a:prstClr val="black"/>
              </a:solidFill>
            </a:endParaRPr>
          </a:p>
          <a:p>
            <a:pPr>
              <a:defRPr/>
            </a:pPr>
            <a:r>
              <a:rPr lang="nl-BE" b="1" dirty="0">
                <a:solidFill>
                  <a:prstClr val="black"/>
                </a:solidFill>
              </a:rPr>
              <a:t>Waarom beleid opstellen ?</a:t>
            </a:r>
          </a:p>
          <a:p>
            <a:pPr>
              <a:defRPr/>
            </a:pPr>
            <a:endParaRPr lang="nl-BE" dirty="0">
              <a:solidFill>
                <a:prstClr val="black"/>
              </a:solidFill>
            </a:endParaRPr>
          </a:p>
          <a:p>
            <a:pPr>
              <a:defRPr/>
            </a:pPr>
            <a:r>
              <a:rPr lang="nl-BE" dirty="0">
                <a:solidFill>
                  <a:prstClr val="black"/>
                </a:solidFill>
              </a:rPr>
              <a:t>Om misbruik te vermijden, om discussie te vermijden, op voorhand duidelijke afspraken maken zodanig dat wn duidelijk worden geïnformeerd over hun privacy verwachtingen op het werk maar controle op naleving en sanctionering bij overtreding is minstens zo belangrijk.</a:t>
            </a:r>
          </a:p>
          <a:p>
            <a:pPr>
              <a:defRPr/>
            </a:pPr>
            <a:endParaRPr lang="nl-BE" dirty="0">
              <a:solidFill>
                <a:prstClr val="black"/>
              </a:solidFill>
            </a:endParaRPr>
          </a:p>
          <a:p>
            <a:pPr>
              <a:defRPr/>
            </a:pPr>
            <a:r>
              <a:rPr lang="nl-BE" dirty="0">
                <a:solidFill>
                  <a:prstClr val="black"/>
                </a:solidFill>
              </a:rPr>
              <a:t>Imagoschade wg, vertrouwelijke gegevens kunnen verspreid worden, ..;</a:t>
            </a:r>
          </a:p>
          <a:p>
            <a:pPr>
              <a:defRPr/>
            </a:pPr>
            <a:endParaRPr lang="nl-BE" dirty="0">
              <a:solidFill>
                <a:prstClr val="black"/>
              </a:solidFill>
            </a:endParaRPr>
          </a:p>
          <a:p>
            <a:pPr>
              <a:defRPr/>
            </a:pPr>
            <a:r>
              <a:rPr lang="nl-BE" dirty="0">
                <a:solidFill>
                  <a:prstClr val="black"/>
                </a:solidFill>
              </a:rPr>
              <a:t>Geschreven beleid is een juridische kapstok, niet zaligmakend maar rechters hechten er wel veel belang aan zowel voor wn als voor wg.</a:t>
            </a:r>
          </a:p>
          <a:p>
            <a:pPr>
              <a:defRPr/>
            </a:pPr>
            <a:endParaRPr lang="nl-BE" dirty="0">
              <a:solidFill>
                <a:prstClr val="black"/>
              </a:solidFill>
            </a:endParaRPr>
          </a:p>
          <a:p>
            <a:pPr>
              <a:defRPr/>
            </a:pPr>
            <a:r>
              <a:rPr lang="nl-BE" dirty="0">
                <a:solidFill>
                  <a:prstClr val="black"/>
                </a:solidFill>
              </a:rPr>
              <a:t>Cyberpesten tegengaan: wg is immers verantwoordelijk voor preventiebeleid op vlak van pesten.</a:t>
            </a:r>
          </a:p>
          <a:p>
            <a:pPr>
              <a:defRPr/>
            </a:pPr>
            <a:r>
              <a:rPr lang="nl-BE" dirty="0">
                <a:solidFill>
                  <a:prstClr val="black"/>
                </a:solidFill>
              </a:rPr>
              <a:t>Virtueel absenteïsme: arbeidstijd die wn gebruiken om voor privédoeleinden internet – email – sociale media te gebruiken</a:t>
            </a:r>
          </a:p>
          <a:p>
            <a:pPr>
              <a:defRPr/>
            </a:pPr>
            <a:endParaRPr lang="nl-BE" dirty="0">
              <a:solidFill>
                <a:prstClr val="black"/>
              </a:solidFill>
            </a:endParaRPr>
          </a:p>
          <a:p>
            <a:pPr>
              <a:defRPr/>
            </a:pPr>
            <a:r>
              <a:rPr lang="nl-BE" dirty="0">
                <a:solidFill>
                  <a:prstClr val="black"/>
                </a:solidFill>
              </a:rPr>
              <a:t>Wn moeten ook tegen zichzelf beschermd worden, moeten bewust zijn van het feit dat ze moeten oppassen wat ze op internet en sociale media zetten.</a:t>
            </a:r>
          </a:p>
          <a:p>
            <a:pPr>
              <a:defRPr/>
            </a:pPr>
            <a:endParaRPr lang="nl-BE" dirty="0">
              <a:solidFill>
                <a:prstClr val="black"/>
              </a:solidFill>
            </a:endParaRPr>
          </a:p>
          <a:p>
            <a:pPr>
              <a:defRPr/>
            </a:pPr>
            <a:r>
              <a:rPr lang="nl-BE" dirty="0">
                <a:solidFill>
                  <a:prstClr val="black"/>
                </a:solidFill>
              </a:rPr>
              <a:t>Zorg dat je beleid op maat is van de onderneming.</a:t>
            </a:r>
          </a:p>
          <a:p>
            <a:pPr>
              <a:defRPr/>
            </a:pPr>
            <a:endParaRPr lang="nl-BE" dirty="0">
              <a:solidFill>
                <a:prstClr val="black"/>
              </a:solidFill>
            </a:endParaRPr>
          </a:p>
          <a:p>
            <a:pPr>
              <a:defRPr/>
            </a:pPr>
            <a:r>
              <a:rPr lang="nl-BE" dirty="0">
                <a:solidFill>
                  <a:prstClr val="black"/>
                </a:solidFill>
              </a:rPr>
              <a:t>Wg kiest zelf hoe open of gesloten zijn beleid is.  </a:t>
            </a:r>
          </a:p>
          <a:p>
            <a:pPr marL="185715" indent="-185715">
              <a:buFont typeface="Arial" panose="020B0604020202020204" pitchFamily="34" charset="0"/>
              <a:buChar char="•"/>
              <a:defRPr/>
            </a:pPr>
            <a:r>
              <a:rPr lang="nl-BE" b="1" dirty="0">
                <a:solidFill>
                  <a:prstClr val="black"/>
                </a:solidFill>
              </a:rPr>
              <a:t>Volledig blokkeren </a:t>
            </a:r>
            <a:r>
              <a:rPr lang="nl-BE" dirty="0">
                <a:solidFill>
                  <a:prstClr val="black"/>
                </a:solidFill>
              </a:rPr>
              <a:t>? Is theoretisch perfect mogelijk &lt;&gt; generatie Y – praktisch haalbaar ?</a:t>
            </a:r>
          </a:p>
          <a:p>
            <a:pPr marL="185715" indent="-185715">
              <a:buFont typeface="Arial" panose="020B0604020202020204" pitchFamily="34" charset="0"/>
              <a:buChar char="•"/>
              <a:defRPr/>
            </a:pPr>
            <a:r>
              <a:rPr lang="nl-BE" dirty="0">
                <a:solidFill>
                  <a:prstClr val="black"/>
                </a:solidFill>
              </a:rPr>
              <a:t>Gebruik beperken qua tijd (vb. enkel tijdens pauzes), qua duur (vb. per dag max. 30 min.), frequentie (X aantal keer inloggen per dag), of qua communicatiemiddelen (vb. enkel op bepaalde vaste computers )</a:t>
            </a:r>
          </a:p>
          <a:p>
            <a:pPr marL="185715" indent="-185715">
              <a:buFont typeface="Arial" panose="020B0604020202020204" pitchFamily="34" charset="0"/>
              <a:buChar char="•"/>
              <a:defRPr/>
            </a:pPr>
            <a:r>
              <a:rPr lang="nl-BE" b="1" dirty="0">
                <a:solidFill>
                  <a:prstClr val="black"/>
                </a:solidFill>
              </a:rPr>
              <a:t>Open beleid </a:t>
            </a:r>
            <a:r>
              <a:rPr lang="nl-BE" dirty="0">
                <a:solidFill>
                  <a:prstClr val="black"/>
                </a:solidFill>
              </a:rPr>
              <a:t>met algemene gedragsregels zowel tijdens als na de werkuren</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62</a:t>
            </a:fld>
            <a:endParaRPr lang="nl-NL" sz="1900" kern="0" dirty="0">
              <a:solidFill>
                <a:sysClr val="windowText" lastClr="000000"/>
              </a:solidFill>
            </a:endParaRPr>
          </a:p>
        </p:txBody>
      </p:sp>
    </p:spTree>
    <p:extLst>
      <p:ext uri="{BB962C8B-B14F-4D97-AF65-F5344CB8AC3E}">
        <p14:creationId xmlns:p14="http://schemas.microsoft.com/office/powerpoint/2010/main" val="21024107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t>De meeste werkgevers wensen evident niet dat hun werknemers een ganse dag facebooken of online spelletjes spelen, gedurende de arbeidstijd moet er in de eerste plaats gewerkt worden. Daarnaast kan het consulteren van sociale netwerksites risico’s meebrengen van besmetting met computervirussen of schadelijke software. </a:t>
            </a:r>
          </a:p>
          <a:p>
            <a:endParaRPr lang="nl-BE" altLang="nl-BE" dirty="0"/>
          </a:p>
          <a:p>
            <a:r>
              <a:rPr lang="nl-BE" altLang="nl-BE" b="1" dirty="0"/>
              <a:t>Mogelijke problemen: </a:t>
            </a:r>
            <a:endParaRPr lang="nl-BE" altLang="nl-BE" dirty="0"/>
          </a:p>
          <a:p>
            <a:r>
              <a:rPr lang="nl-BE" altLang="nl-BE" dirty="0"/>
              <a:t> virtueel absenteïsme, </a:t>
            </a:r>
          </a:p>
          <a:p>
            <a:r>
              <a:rPr lang="nl-BE" altLang="nl-BE" dirty="0"/>
              <a:t> computervirussen e.d., </a:t>
            </a:r>
          </a:p>
          <a:p>
            <a:r>
              <a:rPr lang="nl-BE" altLang="nl-BE" dirty="0"/>
              <a:t> imagoschade voor de onderneming, </a:t>
            </a:r>
          </a:p>
          <a:p>
            <a:r>
              <a:rPr lang="nl-BE" altLang="nl-BE" dirty="0"/>
              <a:t> openbaar maken van vertrouwelijke gegevens, </a:t>
            </a:r>
          </a:p>
          <a:p>
            <a:r>
              <a:rPr lang="nl-BE" altLang="nl-BE" dirty="0"/>
              <a:t> … </a:t>
            </a:r>
          </a:p>
          <a:p>
            <a:endParaRPr lang="nl-BE" altLang="nl-BE" dirty="0"/>
          </a:p>
          <a:p>
            <a:r>
              <a:rPr lang="nl-BE" altLang="nl-BE" dirty="0"/>
              <a:t>Redenen genoeg dus om het gebruik van internet en sociale media in goede banen te leiden en hieromtrent regels vast te leggen. </a:t>
            </a:r>
          </a:p>
          <a:p>
            <a:endParaRPr lang="nl-BE" altLang="nl-BE" dirty="0"/>
          </a:p>
          <a:p>
            <a:r>
              <a:rPr lang="nl-BE" altLang="nl-BE" dirty="0"/>
              <a:t>Het is aan de werkgever om te bepalen: </a:t>
            </a:r>
          </a:p>
          <a:p>
            <a:r>
              <a:rPr lang="nl-BE" altLang="nl-BE" dirty="0"/>
              <a:t> Welk instrument hij aanwendt om deze richtlijnen in op te nemen, </a:t>
            </a:r>
          </a:p>
          <a:p>
            <a:r>
              <a:rPr lang="nl-BE" altLang="nl-BE" dirty="0"/>
              <a:t> wat hij toestaat, beperkt of verbiedt, </a:t>
            </a:r>
          </a:p>
          <a:p>
            <a:r>
              <a:rPr lang="nl-BE" altLang="nl-BE" dirty="0"/>
              <a:t> wat en hoe hij controleert en </a:t>
            </a:r>
          </a:p>
          <a:p>
            <a:r>
              <a:rPr lang="nl-BE" altLang="nl-BE" dirty="0"/>
              <a:t> hoe dwingend deze regels zijn (sancties?). </a:t>
            </a:r>
          </a:p>
          <a:p>
            <a:endParaRPr lang="nl-BE" altLang="nl-BE" dirty="0"/>
          </a:p>
          <a:p>
            <a:r>
              <a:rPr lang="nl-BE" altLang="nl-BE" dirty="0"/>
              <a:t>De werkgever maakt een beleidskeuze die afhankelijk zal zijn van de aard en de grootte van zijn onderneming en de vigerende normen en waarden. Volgens de Privacycommissie biedt het arbeidsreglement de meeste waarborgen, gelet op de inspraak van de werknemers. Een policy is dan weer flexibeler. </a:t>
            </a:r>
          </a:p>
          <a:p>
            <a:r>
              <a:rPr lang="nl-BE" altLang="nl-BE" dirty="0"/>
              <a:t>De werkgever kan ook bepaalde websites blokkeren, de meest geblokkeerde types van websites zijn: erotiek (65%), gokken (59%), download sites (53%), online games (46%), geweld (45%), Facebook (43%), twitter (39%), … (</a:t>
            </a:r>
            <a:r>
              <a:rPr lang="nl-BE" altLang="nl-BE" i="1" dirty="0"/>
              <a:t>bron: Smart Business Strategies</a:t>
            </a:r>
            <a:r>
              <a:rPr lang="nl-BE" altLang="nl-BE" dirty="0"/>
              <a:t>). </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63</a:t>
            </a:fld>
            <a:endParaRPr lang="nl-NL" sz="1900" kern="0" dirty="0">
              <a:solidFill>
                <a:sysClr val="windowText" lastClr="000000"/>
              </a:solidFill>
            </a:endParaRPr>
          </a:p>
        </p:txBody>
      </p:sp>
    </p:spTree>
    <p:extLst>
      <p:ext uri="{BB962C8B-B14F-4D97-AF65-F5344CB8AC3E}">
        <p14:creationId xmlns:p14="http://schemas.microsoft.com/office/powerpoint/2010/main" val="16118481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t>Procedure invoering controlesysteem: </a:t>
            </a:r>
          </a:p>
          <a:p>
            <a:r>
              <a:rPr lang="nl-BE" altLang="nl-BE" b="1" dirty="0"/>
              <a:t>o </a:t>
            </a:r>
            <a:r>
              <a:rPr lang="nl-BE" altLang="nl-BE" b="1" i="1" dirty="0"/>
              <a:t>Collectieve informatie</a:t>
            </a:r>
            <a:r>
              <a:rPr lang="nl-BE" altLang="nl-BE" dirty="0"/>
              <a:t>: de werkgever die een controlesysteem wil installeren, licht de ondernemingsraad (of Comité, of VA, of wns) in over alle aspecten van de controle; </a:t>
            </a:r>
          </a:p>
          <a:p>
            <a:r>
              <a:rPr lang="nl-BE" altLang="nl-BE" dirty="0"/>
              <a:t>o </a:t>
            </a:r>
            <a:r>
              <a:rPr lang="nl-BE" altLang="nl-BE" b="1" i="1" dirty="0"/>
              <a:t>Individuele informatie</a:t>
            </a:r>
            <a:r>
              <a:rPr lang="nl-BE" altLang="nl-BE" b="1" dirty="0"/>
              <a:t>: </a:t>
            </a:r>
            <a:r>
              <a:rPr lang="nl-BE" altLang="nl-BE" dirty="0"/>
              <a:t>de werkgever moet de informatie die hij aan de overlegorganen verstrekt, ook aan de individuele werknemers geven. Deze informatie moet effectief, begrijpelijk en bijgewerkt zijn. </a:t>
            </a: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64</a:t>
            </a:fld>
            <a:endParaRPr lang="nl-NL" sz="1900" kern="0" dirty="0">
              <a:solidFill>
                <a:sysClr val="windowText" lastClr="000000"/>
              </a:solidFill>
            </a:endParaRPr>
          </a:p>
        </p:txBody>
      </p:sp>
    </p:spTree>
    <p:extLst>
      <p:ext uri="{BB962C8B-B14F-4D97-AF65-F5344CB8AC3E}">
        <p14:creationId xmlns:p14="http://schemas.microsoft.com/office/powerpoint/2010/main" val="21095867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b="1" dirty="0"/>
              <a:t>Procedure individualisering communicatiegegevens </a:t>
            </a:r>
          </a:p>
          <a:p>
            <a:r>
              <a:rPr lang="nl-BE" altLang="nl-BE" dirty="0"/>
              <a:t>o Op basis van bovengenoemd controlesysteem verkrijgt de werkgever anonieme gegevens (bijvoorbeeld: statistieken, lijsten met bezochte websites, duurtijd van surfen,…). Wanneer hieruit een </a:t>
            </a:r>
            <a:r>
              <a:rPr lang="nl-BE" altLang="nl-BE" i="1" dirty="0"/>
              <a:t>onregelmatigheid </a:t>
            </a:r>
            <a:r>
              <a:rPr lang="nl-BE" altLang="nl-BE" dirty="0"/>
              <a:t>blijkt, kan hij overgaan tot individualisering van de gegevens (bijvoorbeeld: wié heeft een concrete communicatie verricht). </a:t>
            </a:r>
          </a:p>
          <a:p>
            <a:r>
              <a:rPr lang="nl-BE" altLang="nl-BE" dirty="0"/>
              <a:t>o De werkgever kan “</a:t>
            </a:r>
            <a:r>
              <a:rPr lang="nl-BE" altLang="nl-BE" i="1" dirty="0"/>
              <a:t>gepaste maatregelen</a:t>
            </a:r>
            <a:r>
              <a:rPr lang="nl-BE" altLang="nl-BE" dirty="0"/>
              <a:t>” nemen. Die gepaste maatregelen houden in dat men de </a:t>
            </a:r>
            <a:r>
              <a:rPr lang="nl-BE" altLang="nl-BE" b="1" dirty="0"/>
              <a:t>anonieme gegevens gaat individualiseren, m.a.w. toekennen aan een persoon</a:t>
            </a:r>
            <a:r>
              <a:rPr lang="nl-BE" altLang="nl-BE" dirty="0"/>
              <a:t>. Deze regels zijn niet van toepassing op communicatie waarvan het beroepsmatige karakter door de werknemer niet in twijfel getrokken wordt. Beroepsmatige communicatiegegevens mogen dus geïndividualiseerd worden zonder de procedures te volgen. Het is echter verboden om alle communicatiegegevens systematisch als “privé” of “beroepsmatig” te labelen, om zo de toepassing van de procedures te beperken of te veralgemenen. </a:t>
            </a:r>
          </a:p>
          <a:p>
            <a:r>
              <a:rPr lang="nl-BE" altLang="nl-BE" dirty="0"/>
              <a:t>o De individualisering moet eveneens het </a:t>
            </a:r>
            <a:r>
              <a:rPr lang="nl-BE" altLang="nl-BE" b="1" dirty="0"/>
              <a:t>finaliteits- en het proportionaliteitsbeginsel </a:t>
            </a:r>
            <a:r>
              <a:rPr lang="nl-BE" altLang="nl-BE" dirty="0"/>
              <a:t>in acht nemen. De individualisering moet noodzakelijk zijn voor het omschreven doel. </a:t>
            </a:r>
          </a:p>
          <a:p>
            <a:r>
              <a:rPr lang="nl-BE" altLang="nl-BE" dirty="0"/>
              <a:t>o De individualisering van de communicatiegegevens kan op twee manieren gebeuren: </a:t>
            </a:r>
          </a:p>
          <a:p>
            <a:r>
              <a:rPr lang="nl-BE" altLang="nl-BE" dirty="0"/>
              <a:t> in het kader van een indirecte procedure (met voorafgaande voorlichtingsfase); </a:t>
            </a:r>
          </a:p>
          <a:p>
            <a:r>
              <a:rPr lang="nl-BE" altLang="nl-BE" dirty="0"/>
              <a:t> in het kader van een directe procedure . </a:t>
            </a:r>
          </a:p>
          <a:p>
            <a:endParaRPr lang="nl-BE" altLang="nl-BE" dirty="0"/>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65</a:t>
            </a:fld>
            <a:endParaRPr lang="nl-NL" sz="1900" kern="0" dirty="0">
              <a:solidFill>
                <a:sysClr val="windowText" lastClr="000000"/>
              </a:solidFill>
            </a:endParaRPr>
          </a:p>
        </p:txBody>
      </p:sp>
    </p:spTree>
    <p:extLst>
      <p:ext uri="{BB962C8B-B14F-4D97-AF65-F5344CB8AC3E}">
        <p14:creationId xmlns:p14="http://schemas.microsoft.com/office/powerpoint/2010/main" val="6009454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t>Ook buiten de uitvoering van de arbeidsovereenkomst geldt </a:t>
            </a:r>
            <a:r>
              <a:rPr lang="nl-BE" altLang="nl-BE" b="1" i="1" dirty="0"/>
              <a:t>geen onbeperkte vrijheid van meningsuiting</a:t>
            </a:r>
            <a:r>
              <a:rPr lang="nl-BE" altLang="nl-BE" dirty="0"/>
              <a:t>. Ook buiten de arbeidsuren is de werknemer verplicht zich respectvol en loyaal te gedragen tegenover de werkgever en geen vertrouwelijke informatie te verspreiden. </a:t>
            </a:r>
          </a:p>
          <a:p>
            <a:endParaRPr lang="nl-BE" altLang="nl-BE" dirty="0"/>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66</a:t>
            </a:fld>
            <a:endParaRPr lang="nl-NL" sz="1900" kern="0" dirty="0">
              <a:solidFill>
                <a:sysClr val="windowText" lastClr="000000"/>
              </a:solidFill>
            </a:endParaRPr>
          </a:p>
        </p:txBody>
      </p:sp>
    </p:spTree>
    <p:extLst>
      <p:ext uri="{BB962C8B-B14F-4D97-AF65-F5344CB8AC3E}">
        <p14:creationId xmlns:p14="http://schemas.microsoft.com/office/powerpoint/2010/main" val="17769730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t>Vanaf het moment dat overgegaan wordt tot individualisering van gegevens, krijgen we te maken met persoonsgegevens</a:t>
            </a:r>
          </a:p>
          <a:p>
            <a:endParaRPr lang="nl-BE" altLang="nl-BE" dirty="0"/>
          </a:p>
          <a:p>
            <a:r>
              <a:rPr lang="nl-BE" altLang="nl-BE" dirty="0"/>
              <a:t>Het is niet verplicht om de betrokkene een specifiek aantal dagen, maanden of jaren mee te delen. U kunt bijvoorbeeld simpelweg zeggen dat de gegevens worden bewaard "gedurende de uitvoeringstermijn van de overeenkomst" of de "tijd die nodig is om het doeleinde te bereiken".</a:t>
            </a:r>
          </a:p>
          <a:p>
            <a:endParaRPr lang="nl-BE" altLang="nl-BE" dirty="0"/>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67</a:t>
            </a:fld>
            <a:endParaRPr lang="nl-NL" sz="1900" kern="0" dirty="0">
              <a:solidFill>
                <a:sysClr val="windowText" lastClr="000000"/>
              </a:solidFill>
            </a:endParaRPr>
          </a:p>
        </p:txBody>
      </p:sp>
    </p:spTree>
    <p:extLst>
      <p:ext uri="{BB962C8B-B14F-4D97-AF65-F5344CB8AC3E}">
        <p14:creationId xmlns:p14="http://schemas.microsoft.com/office/powerpoint/2010/main" val="38793431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solidFill>
                  <a:srgbClr val="000000"/>
                </a:solidFill>
                <a:latin typeface="Tahoma" panose="020B0604030504040204" pitchFamily="34" charset="0"/>
              </a:rPr>
              <a:t>Burgers krijgen een heel aantal </a:t>
            </a:r>
            <a:r>
              <a:rPr lang="nl-BE" altLang="nl-BE" b="1" dirty="0">
                <a:solidFill>
                  <a:srgbClr val="000000"/>
                </a:solidFill>
                <a:latin typeface="Tahoma" panose="020B0604030504040204" pitchFamily="34" charset="0"/>
              </a:rPr>
              <a:t>nieuwe rechten </a:t>
            </a:r>
            <a:r>
              <a:rPr lang="nl-BE" altLang="nl-BE" dirty="0">
                <a:solidFill>
                  <a:srgbClr val="000000"/>
                </a:solidFill>
                <a:latin typeface="Tahoma" panose="020B0604030504040204" pitchFamily="34" charset="0"/>
              </a:rPr>
              <a:t>met betrekking tot hun persoonsgegevens. Ze krijgen meer controle over het gebruik van hun persoonlijke gegevens. Zo krijgen ze het recht:</a:t>
            </a:r>
          </a:p>
          <a:p>
            <a:pPr>
              <a:buFontTx/>
              <a:buChar char="•"/>
            </a:pPr>
            <a:r>
              <a:rPr lang="nl-BE" altLang="nl-BE" dirty="0">
                <a:solidFill>
                  <a:srgbClr val="000000"/>
                </a:solidFill>
                <a:latin typeface="Tahoma" panose="020B0604030504040204" pitchFamily="34" charset="0"/>
              </a:rPr>
              <a:t>op inzage</a:t>
            </a:r>
          </a:p>
          <a:p>
            <a:pPr>
              <a:buFontTx/>
              <a:buChar char="•"/>
            </a:pPr>
            <a:r>
              <a:rPr lang="nl-BE" altLang="nl-BE" dirty="0">
                <a:solidFill>
                  <a:srgbClr val="000000"/>
                </a:solidFill>
                <a:latin typeface="Tahoma" panose="020B0604030504040204" pitchFamily="34" charset="0"/>
              </a:rPr>
              <a:t>op correctie,</a:t>
            </a:r>
          </a:p>
          <a:p>
            <a:pPr>
              <a:buFontTx/>
              <a:buChar char="•"/>
            </a:pPr>
            <a:r>
              <a:rPr lang="nl-BE" altLang="nl-BE" dirty="0">
                <a:solidFill>
                  <a:srgbClr val="000000"/>
                </a:solidFill>
                <a:latin typeface="Tahoma" panose="020B0604030504040204" pitchFamily="34" charset="0"/>
              </a:rPr>
              <a:t>om vergeten te worden (het recht om gegevenswissing te verkrijgen is niet van toepassing als de verwerking noodzakelijk is voor vaststelling, de uitoefening of de verdediging van een wettelijke verplichting),</a:t>
            </a:r>
          </a:p>
          <a:p>
            <a:pPr>
              <a:buFontTx/>
              <a:buChar char="•"/>
            </a:pPr>
            <a:r>
              <a:rPr lang="nl-BE" altLang="nl-BE" dirty="0">
                <a:solidFill>
                  <a:srgbClr val="000000"/>
                </a:solidFill>
                <a:latin typeface="Tahoma" panose="020B0604030504040204" pitchFamily="34" charset="0"/>
              </a:rPr>
              <a:t>op beperking van de verwerking,</a:t>
            </a:r>
          </a:p>
          <a:p>
            <a:pPr>
              <a:buFontTx/>
              <a:buChar char="•"/>
            </a:pPr>
            <a:r>
              <a:rPr lang="nl-BE" altLang="nl-BE" dirty="0">
                <a:solidFill>
                  <a:srgbClr val="000000"/>
                </a:solidFill>
                <a:latin typeface="Tahoma" panose="020B0604030504040204" pitchFamily="34" charset="0"/>
              </a:rPr>
              <a:t>op overdraagbaarheid van gegevens,</a:t>
            </a:r>
          </a:p>
          <a:p>
            <a:pPr>
              <a:buFontTx/>
              <a:buChar char="•"/>
            </a:pPr>
            <a:r>
              <a:rPr lang="nl-BE" altLang="nl-BE" dirty="0">
                <a:solidFill>
                  <a:srgbClr val="000000"/>
                </a:solidFill>
                <a:latin typeface="Tahoma" panose="020B0604030504040204" pitchFamily="34" charset="0"/>
              </a:rPr>
              <a:t>van bezwaar tegen geautomatiseerde besluitvorming en profilering.</a:t>
            </a:r>
          </a:p>
          <a:p>
            <a:endParaRPr lang="nl-BE" altLang="nl-BE" dirty="0"/>
          </a:p>
          <a:p>
            <a:r>
              <a:rPr lang="nl-BE" altLang="nl-BE" dirty="0">
                <a:solidFill>
                  <a:srgbClr val="000000"/>
                </a:solidFill>
                <a:latin typeface="Tahoma" panose="020B0604030504040204" pitchFamily="34" charset="0"/>
              </a:rPr>
              <a:t>Volgens de nieuwe privacyverordening kunnen de rechten van de betrokkene variëren naargelang de </a:t>
            </a:r>
            <a:r>
              <a:rPr lang="nl-BE" altLang="nl-BE" b="1" dirty="0">
                <a:solidFill>
                  <a:srgbClr val="000000"/>
                </a:solidFill>
                <a:latin typeface="Tahoma" panose="020B0604030504040204" pitchFamily="34" charset="0"/>
              </a:rPr>
              <a:t>wettelijke basis van de gegevensverwerking</a:t>
            </a:r>
            <a:r>
              <a:rPr lang="nl-BE" altLang="nl-BE" dirty="0">
                <a:solidFill>
                  <a:srgbClr val="000000"/>
                </a:solidFill>
                <a:latin typeface="Tahoma" panose="020B0604030504040204" pitchFamily="34" charset="0"/>
              </a:rPr>
              <a:t>. Daarom zal het voortaan belangrijk zijn om van de verscheidene types van gegevensverwerkingen de wettelijke grondslag te bepalen.</a:t>
            </a:r>
          </a:p>
          <a:p>
            <a:r>
              <a:rPr lang="nl-BE" altLang="nl-BE" dirty="0">
                <a:solidFill>
                  <a:srgbClr val="000000"/>
                </a:solidFill>
                <a:latin typeface="Tahoma" panose="020B0604030504040204" pitchFamily="34" charset="0"/>
              </a:rPr>
              <a:t> </a:t>
            </a:r>
          </a:p>
          <a:p>
            <a:r>
              <a:rPr lang="nl-BE" altLang="nl-BE" i="1" dirty="0">
                <a:solidFill>
                  <a:srgbClr val="000000"/>
                </a:solidFill>
                <a:latin typeface="Tahoma" panose="020B0604030504040204" pitchFamily="34" charset="0"/>
              </a:rPr>
              <a:t>Voorbeeld:</a:t>
            </a:r>
            <a:r>
              <a:rPr lang="nl-BE" altLang="nl-BE" dirty="0">
                <a:solidFill>
                  <a:srgbClr val="000000"/>
                </a:solidFill>
                <a:latin typeface="Tahoma" panose="020B0604030504040204" pitchFamily="34" charset="0"/>
              </a:rPr>
              <a:t> de betrokkene heeft een sterker recht om de verwijdering van zijn gegevens te vragen indien zijn toestemming aan de grondslag lag voor de verwerking.</a:t>
            </a:r>
          </a:p>
          <a:p>
            <a:r>
              <a:rPr lang="nl-BE" altLang="nl-BE" dirty="0">
                <a:solidFill>
                  <a:srgbClr val="000000"/>
                </a:solidFill>
                <a:latin typeface="Tahoma" panose="020B0604030504040204" pitchFamily="34" charset="0"/>
              </a:rPr>
              <a:t> </a:t>
            </a:r>
          </a:p>
          <a:p>
            <a:r>
              <a:rPr lang="nl-BE" altLang="nl-BE" dirty="0">
                <a:solidFill>
                  <a:srgbClr val="000000"/>
                </a:solidFill>
                <a:latin typeface="Tahoma" panose="020B0604030504040204" pitchFamily="34" charset="0"/>
              </a:rPr>
              <a:t>De wettelijke grondslagen in de AVG zijn quasi identiek aan deze in de huidige Privacywet, met name: </a:t>
            </a:r>
          </a:p>
          <a:p>
            <a:pPr>
              <a:buFont typeface="Calibri Light" panose="020F0302020204030204" pitchFamily="34" charset="0"/>
              <a:buAutoNum type="alphaLcPeriod"/>
            </a:pPr>
            <a:r>
              <a:rPr lang="nl-BE" altLang="nl-BE" dirty="0">
                <a:solidFill>
                  <a:srgbClr val="000000"/>
                </a:solidFill>
                <a:latin typeface="Tahoma" panose="020B0604030504040204" pitchFamily="34" charset="0"/>
              </a:rPr>
              <a:t>de betrokkene heeft </a:t>
            </a:r>
            <a:r>
              <a:rPr lang="nl-BE" altLang="nl-BE" i="1" dirty="0">
                <a:solidFill>
                  <a:srgbClr val="000000"/>
                </a:solidFill>
                <a:latin typeface="Tahoma" panose="020B0604030504040204" pitchFamily="34" charset="0"/>
              </a:rPr>
              <a:t>toestemming</a:t>
            </a:r>
            <a:r>
              <a:rPr lang="nl-BE" altLang="nl-BE" dirty="0">
                <a:solidFill>
                  <a:srgbClr val="000000"/>
                </a:solidFill>
                <a:latin typeface="Tahoma" panose="020B0604030504040204" pitchFamily="34" charset="0"/>
              </a:rPr>
              <a:t> gegeven voor de verwerking van zijn persoonsgegevens voor een of meer specifieke doeleinden;  </a:t>
            </a:r>
          </a:p>
          <a:p>
            <a:pPr>
              <a:buFont typeface="Calibri Light" panose="020F0302020204030204" pitchFamily="34" charset="0"/>
              <a:buAutoNum type="alphaLcPeriod"/>
            </a:pPr>
            <a:r>
              <a:rPr lang="nl-BE" altLang="nl-BE" dirty="0">
                <a:solidFill>
                  <a:srgbClr val="000000"/>
                </a:solidFill>
                <a:latin typeface="Tahoma" panose="020B0604030504040204" pitchFamily="34" charset="0"/>
              </a:rPr>
              <a:t>de verwerking is </a:t>
            </a:r>
            <a:r>
              <a:rPr lang="nl-BE" altLang="nl-BE" i="1" dirty="0">
                <a:solidFill>
                  <a:srgbClr val="000000"/>
                </a:solidFill>
                <a:latin typeface="Tahoma" panose="020B0604030504040204" pitchFamily="34" charset="0"/>
              </a:rPr>
              <a:t>noodzakelijk voor de uitvoering van een overeenkomst </a:t>
            </a:r>
            <a:r>
              <a:rPr lang="nl-BE" altLang="nl-BE" dirty="0">
                <a:solidFill>
                  <a:srgbClr val="000000"/>
                </a:solidFill>
                <a:latin typeface="Tahoma" panose="020B0604030504040204" pitchFamily="34" charset="0"/>
              </a:rPr>
              <a:t>waarbij de betrokkene partij is, of om op verzoek van de betrokkene vóór de sluiting van een overeenkomst maatregelen te nemen;  </a:t>
            </a:r>
          </a:p>
          <a:p>
            <a:pPr>
              <a:buFont typeface="Calibri Light" panose="020F0302020204030204" pitchFamily="34" charset="0"/>
              <a:buAutoNum type="alphaLcPeriod"/>
            </a:pPr>
            <a:r>
              <a:rPr lang="nl-BE" altLang="nl-BE" dirty="0">
                <a:solidFill>
                  <a:srgbClr val="000000"/>
                </a:solidFill>
                <a:latin typeface="Tahoma" panose="020B0604030504040204" pitchFamily="34" charset="0"/>
              </a:rPr>
              <a:t>de verwerking is noodzakelijk om te voldoen aan een </a:t>
            </a:r>
            <a:r>
              <a:rPr lang="nl-BE" altLang="nl-BE" i="1" dirty="0">
                <a:solidFill>
                  <a:srgbClr val="000000"/>
                </a:solidFill>
                <a:latin typeface="Tahoma" panose="020B0604030504040204" pitchFamily="34" charset="0"/>
              </a:rPr>
              <a:t>wettelijke verplichting </a:t>
            </a:r>
            <a:r>
              <a:rPr lang="nl-BE" altLang="nl-BE" dirty="0">
                <a:solidFill>
                  <a:srgbClr val="000000"/>
                </a:solidFill>
                <a:latin typeface="Tahoma" panose="020B0604030504040204" pitchFamily="34" charset="0"/>
              </a:rPr>
              <a:t>die op de verwerkingsverantwoordelijke rust;  </a:t>
            </a:r>
          </a:p>
          <a:p>
            <a:pPr>
              <a:buFont typeface="Calibri Light" panose="020F0302020204030204" pitchFamily="34" charset="0"/>
              <a:buAutoNum type="alphaLcPeriod"/>
            </a:pPr>
            <a:r>
              <a:rPr lang="nl-BE" altLang="nl-BE" dirty="0">
                <a:solidFill>
                  <a:srgbClr val="000000"/>
                </a:solidFill>
                <a:latin typeface="Tahoma" panose="020B0604030504040204" pitchFamily="34" charset="0"/>
              </a:rPr>
              <a:t>de verwerking is noodzakelijk om de </a:t>
            </a:r>
            <a:r>
              <a:rPr lang="nl-BE" altLang="nl-BE" i="1" dirty="0">
                <a:solidFill>
                  <a:srgbClr val="000000"/>
                </a:solidFill>
                <a:latin typeface="Tahoma" panose="020B0604030504040204" pitchFamily="34" charset="0"/>
              </a:rPr>
              <a:t>vitale belangen van de betrokkene </a:t>
            </a:r>
            <a:r>
              <a:rPr lang="nl-BE" altLang="nl-BE" dirty="0">
                <a:solidFill>
                  <a:srgbClr val="000000"/>
                </a:solidFill>
                <a:latin typeface="Tahoma" panose="020B0604030504040204" pitchFamily="34" charset="0"/>
              </a:rPr>
              <a:t>of van een andere natuurlijke persoon te beschermen;  </a:t>
            </a:r>
          </a:p>
          <a:p>
            <a:pPr>
              <a:buFont typeface="Calibri Light" panose="020F0302020204030204" pitchFamily="34" charset="0"/>
              <a:buAutoNum type="alphaLcPeriod"/>
            </a:pPr>
            <a:r>
              <a:rPr lang="nl-BE" altLang="nl-BE" dirty="0">
                <a:solidFill>
                  <a:srgbClr val="000000"/>
                </a:solidFill>
                <a:latin typeface="Tahoma" panose="020B0604030504040204" pitchFamily="34" charset="0"/>
              </a:rPr>
              <a:t>de verwerking is noodzakelijk voor de vervulling van een taak van </a:t>
            </a:r>
            <a:r>
              <a:rPr lang="nl-BE" altLang="nl-BE" i="1" dirty="0">
                <a:solidFill>
                  <a:srgbClr val="000000"/>
                </a:solidFill>
                <a:latin typeface="Tahoma" panose="020B0604030504040204" pitchFamily="34" charset="0"/>
              </a:rPr>
              <a:t>algemeen belang </a:t>
            </a:r>
            <a:r>
              <a:rPr lang="nl-BE" altLang="nl-BE" dirty="0">
                <a:solidFill>
                  <a:srgbClr val="000000"/>
                </a:solidFill>
                <a:latin typeface="Tahoma" panose="020B0604030504040204" pitchFamily="34" charset="0"/>
              </a:rPr>
              <a:t>of van een taak in het kader van de uitoefening van het openbaar gezag dat aan de verwerkingsverantwoordelijke is opgedragen;  </a:t>
            </a:r>
          </a:p>
          <a:p>
            <a:pPr>
              <a:buFont typeface="Calibri Light" panose="020F0302020204030204" pitchFamily="34" charset="0"/>
              <a:buAutoNum type="alphaLcPeriod"/>
            </a:pPr>
            <a:r>
              <a:rPr lang="nl-BE" altLang="nl-BE" dirty="0">
                <a:solidFill>
                  <a:srgbClr val="000000"/>
                </a:solidFill>
                <a:latin typeface="Tahoma" panose="020B0604030504040204" pitchFamily="34" charset="0"/>
              </a:rPr>
              <a:t>de verwerking is noodzakelijk voor de behartiging van de </a:t>
            </a:r>
            <a:r>
              <a:rPr lang="nl-BE" altLang="nl-BE" i="1" dirty="0">
                <a:solidFill>
                  <a:srgbClr val="000000"/>
                </a:solidFill>
                <a:latin typeface="Tahoma" panose="020B0604030504040204" pitchFamily="34" charset="0"/>
              </a:rPr>
              <a:t>gerechtvaardigde belangen </a:t>
            </a:r>
            <a:r>
              <a:rPr lang="nl-BE" altLang="nl-BE" dirty="0">
                <a:solidFill>
                  <a:srgbClr val="000000"/>
                </a:solidFill>
                <a:latin typeface="Tahoma" panose="020B0604030504040204" pitchFamily="34" charset="0"/>
              </a:rPr>
              <a:t>van de verwerkingsverantwoordelijke of van een derde. </a:t>
            </a:r>
          </a:p>
          <a:p>
            <a:endParaRPr lang="nl-BE" altLang="nl-BE" dirty="0"/>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68</a:t>
            </a:fld>
            <a:endParaRPr lang="nl-NL" sz="1900" kern="0" dirty="0">
              <a:solidFill>
                <a:sysClr val="windowText" lastClr="000000"/>
              </a:solidFill>
            </a:endParaRPr>
          </a:p>
        </p:txBody>
      </p:sp>
    </p:spTree>
    <p:extLst>
      <p:ext uri="{BB962C8B-B14F-4D97-AF65-F5344CB8AC3E}">
        <p14:creationId xmlns:p14="http://schemas.microsoft.com/office/powerpoint/2010/main" val="29128285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69</a:t>
            </a:fld>
            <a:endParaRPr lang="nl-NL" dirty="0"/>
          </a:p>
        </p:txBody>
      </p:sp>
    </p:spTree>
    <p:extLst>
      <p:ext uri="{BB962C8B-B14F-4D97-AF65-F5344CB8AC3E}">
        <p14:creationId xmlns:p14="http://schemas.microsoft.com/office/powerpoint/2010/main" val="248187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endParaRPr lang="nl-BE" dirty="0"/>
          </a:p>
        </p:txBody>
      </p:sp>
      <p:sp>
        <p:nvSpPr>
          <p:cNvPr id="4" name="Slide Number Placeholder 3"/>
          <p:cNvSpPr>
            <a:spLocks noGrp="1"/>
          </p:cNvSpPr>
          <p:nvPr>
            <p:ph type="sldNum" sz="quarter" idx="10"/>
          </p:nvPr>
        </p:nvSpPr>
        <p:spPr/>
        <p:txBody>
          <a:bodyPr/>
          <a:lstStyle/>
          <a:p>
            <a:pPr defTabSz="990478">
              <a:defRPr/>
            </a:pPr>
            <a:fld id="{09594795-B13D-49F9-87BA-667798749A07}" type="slidenum">
              <a:rPr lang="nl-BE" sz="1900" kern="0">
                <a:solidFill>
                  <a:sysClr val="windowText" lastClr="000000"/>
                </a:solidFill>
              </a:rPr>
              <a:pPr defTabSz="990478">
                <a:defRPr/>
              </a:pPr>
              <a:t>7</a:t>
            </a:fld>
            <a:endParaRPr lang="nl-BE" sz="1900" kern="0" dirty="0">
              <a:solidFill>
                <a:sysClr val="windowText" lastClr="000000"/>
              </a:solidFill>
            </a:endParaRPr>
          </a:p>
        </p:txBody>
      </p:sp>
    </p:spTree>
    <p:extLst>
      <p:ext uri="{BB962C8B-B14F-4D97-AF65-F5344CB8AC3E}">
        <p14:creationId xmlns:p14="http://schemas.microsoft.com/office/powerpoint/2010/main" val="24011910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dirty="0"/>
              <a:t>Toestemming voor het gebruik van foto’s of afbeeldingen is niet altijd vereist:</a:t>
            </a:r>
          </a:p>
          <a:p>
            <a:r>
              <a:rPr lang="nl-BE" altLang="nl-BE" dirty="0"/>
              <a:t> </a:t>
            </a:r>
          </a:p>
          <a:p>
            <a:r>
              <a:rPr lang="nl-BE" altLang="nl-BE" dirty="0"/>
              <a:t>Voor afbeeldingen of foto’s die </a:t>
            </a:r>
            <a:r>
              <a:rPr lang="nl-BE" altLang="nl-BE" i="1" dirty="0"/>
              <a:t>binnen de bedrijfsmuren</a:t>
            </a:r>
            <a:r>
              <a:rPr lang="nl-BE" altLang="nl-BE" dirty="0"/>
              <a:t> blijven en waarvan het gebruik noodzakelijk is voor de organisatie van het werk, is de toestemming van de werknemer niet noodzakelijk (denk aan foto’s in een intern elektronisch telefoonboekje);</a:t>
            </a:r>
          </a:p>
          <a:p>
            <a:r>
              <a:rPr lang="nl-BE" altLang="nl-BE" dirty="0"/>
              <a:t>Voor afbeeldingen of foto’s, genomen op de arbeidsplaats of in een andere private ruimte die </a:t>
            </a:r>
            <a:r>
              <a:rPr lang="nl-BE" altLang="nl-BE" i="1" dirty="0"/>
              <a:t>buiten de bedrijfsmuren</a:t>
            </a:r>
            <a:r>
              <a:rPr lang="nl-BE" altLang="nl-BE" dirty="0"/>
              <a:t> verspreid worden (website, promotiemateriaal, …) is voorafgaandelijke toestemming vereist wanneer het gaat om een foto of afbeelding van één of enkele personen die duidelijk herkenbaar zijn;  </a:t>
            </a:r>
          </a:p>
          <a:p>
            <a:r>
              <a:rPr lang="nl-BE" altLang="nl-BE" dirty="0"/>
              <a:t>Voor afbeeldingen of foto’s, genomen op een plaats toegankelijk voor het publiek, die </a:t>
            </a:r>
            <a:r>
              <a:rPr lang="nl-BE" altLang="nl-BE" i="1" dirty="0"/>
              <a:t>buiten de bedrijfsmuren</a:t>
            </a:r>
            <a:r>
              <a:rPr lang="nl-BE" altLang="nl-BE" dirty="0"/>
              <a:t> verspreid worden (website, promotiemateriaal, …) is geen toestemming vereist wanneer het gaat om een groep mensen;</a:t>
            </a:r>
          </a:p>
          <a:p>
            <a:r>
              <a:rPr lang="nl-BE" altLang="nl-BE" dirty="0"/>
              <a:t>Voor afbeeldingen of foto’s, genomen op een plaats toegankelijk voor het publiek, die </a:t>
            </a:r>
            <a:r>
              <a:rPr lang="nl-BE" altLang="nl-BE" i="1" dirty="0"/>
              <a:t>buiten de bedrijfsmuren</a:t>
            </a:r>
            <a:r>
              <a:rPr lang="nl-BE" altLang="nl-BE" dirty="0"/>
              <a:t> verspreid worden (website, promotiemateriaal, …) is voorafgaandelijke toestemming vereist wanneer het gaat om een foto of afbeelding van één of enkele personen die duidelijk herkenbaar zijn;  </a:t>
            </a:r>
          </a:p>
          <a:p>
            <a:r>
              <a:rPr lang="nl-BE" altLang="nl-BE" dirty="0"/>
              <a:t> </a:t>
            </a:r>
          </a:p>
          <a:p>
            <a:r>
              <a:rPr lang="nl-BE" altLang="nl-BE" dirty="0"/>
              <a:t>Wanneer de toestemming vereist is (bij publieke verspreiding van foto’s van één of enkele personen die duidelijk herkenbaar zijn), en de werknemer weigert zijn toestemming te geven, dan mag u dergelijke foto niet gebruiken.</a:t>
            </a:r>
          </a:p>
          <a:p>
            <a:r>
              <a:rPr lang="nl-BE" altLang="nl-BE" dirty="0"/>
              <a:t> </a:t>
            </a:r>
          </a:p>
          <a:p>
            <a:r>
              <a:rPr lang="nl-BE" altLang="nl-BE" dirty="0"/>
              <a:t>Vanaf 25 mei 2018 zal de nieuwe Europese Privacyverordening rechtstreeks, zonder omzetting in nationale wetgeving, van toepassing zijn in de lidstaten. Deze wetgeving is een stuk strenger dan de huidige. Wellicht zal de Belgische wetgeving voordien nog aangepast worden. Maar in de nieuwe Europese reglementering krijgen burgers (en dus ook werknemers) een heel aantal nieuwe rechten met betrekking tot hun persoonsgegevens. Ze krijgen meer controle over het gebruik van hun persoonlijke gegevens. Zo krijgen ze het recht:</a:t>
            </a:r>
          </a:p>
          <a:p>
            <a:r>
              <a:rPr lang="nl-BE" altLang="nl-BE" dirty="0"/>
              <a:t>op inzage</a:t>
            </a:r>
          </a:p>
          <a:p>
            <a:r>
              <a:rPr lang="nl-BE" altLang="nl-BE" dirty="0"/>
              <a:t>op correctie,</a:t>
            </a:r>
          </a:p>
          <a:p>
            <a:r>
              <a:rPr lang="nl-BE" altLang="nl-BE" dirty="0"/>
              <a:t>om vergeten te worden,</a:t>
            </a:r>
          </a:p>
          <a:p>
            <a:r>
              <a:rPr lang="nl-BE" altLang="nl-BE" dirty="0"/>
              <a:t>op beperking van de verwerking,</a:t>
            </a:r>
          </a:p>
          <a:p>
            <a:r>
              <a:rPr lang="nl-BE" altLang="nl-BE" dirty="0"/>
              <a:t>op overdraagbaarheid van gegevens,</a:t>
            </a:r>
          </a:p>
          <a:p>
            <a:r>
              <a:rPr lang="nl-BE" altLang="nl-BE" dirty="0"/>
              <a:t>van bezwaar tegen geautomatiseerde besluitvorming en profilering.</a:t>
            </a:r>
          </a:p>
          <a:p>
            <a:r>
              <a:rPr lang="nl-BE" altLang="nl-BE" dirty="0"/>
              <a:t> </a:t>
            </a:r>
          </a:p>
          <a:p>
            <a:r>
              <a:rPr lang="nl-BE" altLang="nl-BE" dirty="0"/>
              <a:t>Tenzij de Belgische wetgever hiervan zou afwijken, moet de werkgever tegen 25 mei 2018 deze rechten waarborgen aan zijn werknemers. De bijlage zal op dat moment moeten aangepast worden, de werknemer zal dan bij voorbeeld ten allen tijde kunnen terugkomen op zijn toestemming en vragen om zijn foto niet meer te gebruiken! </a:t>
            </a:r>
          </a:p>
          <a:p>
            <a:endParaRPr lang="nl-BE" altLang="nl-BE" dirty="0"/>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70</a:t>
            </a:fld>
            <a:endParaRPr lang="nl-NL" sz="1900" kern="0" dirty="0">
              <a:solidFill>
                <a:sysClr val="windowText" lastClr="000000"/>
              </a:solidFill>
            </a:endParaRPr>
          </a:p>
        </p:txBody>
      </p:sp>
    </p:spTree>
    <p:extLst>
      <p:ext uri="{BB962C8B-B14F-4D97-AF65-F5344CB8AC3E}">
        <p14:creationId xmlns:p14="http://schemas.microsoft.com/office/powerpoint/2010/main" val="849885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Burgers krijgen een heel aantal </a:t>
            </a:r>
            <a:r>
              <a:rPr lang="nl-BE" altLang="nl-BE" sz="1300" b="1" dirty="0">
                <a:solidFill>
                  <a:srgbClr val="000000"/>
                </a:solidFill>
                <a:latin typeface="Tahoma" panose="020B0604030504040204" pitchFamily="34" charset="0"/>
              </a:rPr>
              <a:t>nieuwe rechten </a:t>
            </a:r>
            <a:r>
              <a:rPr lang="nl-BE" altLang="nl-BE" sz="1300" dirty="0">
                <a:solidFill>
                  <a:srgbClr val="000000"/>
                </a:solidFill>
                <a:latin typeface="Tahoma" panose="020B0604030504040204" pitchFamily="34" charset="0"/>
              </a:rPr>
              <a:t>met betrekking tot hun persoonsgegevens. Ze krijgen meer controle over het gebruik van hun persoonlijke gegevens. Zo krijgen ze het recht:</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inzage (bv. als er testen zijn gebeurd op een computer, kan sollicitant deze opvragen)</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correctie</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om vergeten te worden (stel sollicitant wordt niet aangenomen en wil nu dat al zijn persoonsgegevens gewist worden. Dit is een recht, hij kan dit vragen en wg moet hierop ingaan. Wg kan bv. vragen of ze de gegevens mogen bijhouden om hem later eventueel bij nieuwe vacature opnieuw uit te nodigen)</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beperking van de verwerking</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op overdraagbaarheid van gegevens</a:t>
            </a:r>
          </a:p>
          <a:p>
            <a:pPr marL="680954" lvl="1" indent="-185715" defTabSz="990478" eaLnBrk="0" fontAlgn="base" hangingPunct="0">
              <a:spcBef>
                <a:spcPct val="30000"/>
              </a:spcBef>
              <a:spcAft>
                <a:spcPct val="0"/>
              </a:spcAft>
              <a:buFontTx/>
              <a:buChar char="-"/>
              <a:defRPr/>
            </a:pPr>
            <a:r>
              <a:rPr lang="nl-BE" altLang="nl-BE" sz="1300" dirty="0">
                <a:solidFill>
                  <a:srgbClr val="000000"/>
                </a:solidFill>
                <a:latin typeface="Tahoma" panose="020B0604030504040204" pitchFamily="34" charset="0"/>
              </a:rPr>
              <a:t>van bezwaar tegen geautomatiseerde besluitvorming en profilering.</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 </a:t>
            </a:r>
          </a:p>
          <a:p>
            <a:pPr defTabSz="990478" eaLnBrk="0" fontAlgn="base" hangingPunct="0">
              <a:spcBef>
                <a:spcPct val="30000"/>
              </a:spcBef>
              <a:spcAft>
                <a:spcPct val="0"/>
              </a:spcAft>
              <a:defRPr/>
            </a:pPr>
            <a:r>
              <a:rPr lang="nl-BE" altLang="nl-BE" sz="1300" b="1" dirty="0">
                <a:solidFill>
                  <a:srgbClr val="000000"/>
                </a:solidFill>
                <a:latin typeface="Tahoma" panose="020B0604030504040204" pitchFamily="34" charset="0"/>
              </a:rPr>
              <a:t>Striktere toestemming</a:t>
            </a:r>
          </a:p>
          <a:p>
            <a:pPr defTabSz="990478" eaLnBrk="0" fontAlgn="base" hangingPunct="0">
              <a:spcBef>
                <a:spcPct val="30000"/>
              </a:spcBef>
              <a:spcAft>
                <a:spcPct val="0"/>
              </a:spcAft>
              <a:defRPr/>
            </a:pPr>
            <a:r>
              <a:rPr lang="nl-BE" altLang="nl-BE" sz="1300" dirty="0">
                <a:solidFill>
                  <a:srgbClr val="000000"/>
                </a:solidFill>
                <a:latin typeface="Tahoma" panose="020B0604030504040204" pitchFamily="34" charset="0"/>
              </a:rPr>
              <a:t>Een verwerking van persoonsgegevens is o.a. rechtmatig wanneer de betrokkene toestemming heeft gegeven voor de verwerking ervan. </a:t>
            </a:r>
          </a:p>
          <a:p>
            <a:r>
              <a:rPr lang="nl-BE" sz="1300" dirty="0"/>
              <a:t>Wanneer de verwerking berust op toestemming, moet de verwerkingsverantwoordelijke er rekening mee houden dat de eisen die aan de toestemming worden gesteld, strikter zijn geworden. In de Privacywet van ‘82 werden ook wel al bepaalde eisen gesteld, maar de nieuwe verordening wordt nog strenger en geeft een uitgebreide omschrijving aan wat die toestemming allemaal moet voldoen. </a:t>
            </a:r>
          </a:p>
          <a:p>
            <a:endParaRPr lang="nl-BE" sz="1300" dirty="0"/>
          </a:p>
          <a:p>
            <a:pPr defTabSz="990478">
              <a:defRPr/>
            </a:pPr>
            <a:r>
              <a:rPr lang="nl-BE" sz="1300" dirty="0"/>
              <a:t>Wanneer de verwerking berust op toestemming, moet de verwerkingsverantwoordelijke eerst en vooral </a:t>
            </a:r>
            <a:r>
              <a:rPr lang="nl-BE" sz="1300" b="1" dirty="0"/>
              <a:t>kunnen aantonen </a:t>
            </a:r>
            <a:r>
              <a:rPr lang="nl-BE" sz="1300" dirty="0"/>
              <a:t>dat de betrokkene toestemming heeft gegeven voor de verwerking van zijn persoonsgegevens. Enkel een uitdrukkelijke toestemming zal daarom nog nuttig zijn. Dit kan bv. door een schriftelijke verklaring of door het klikken op een vakje bij het bezoeken van een website. De huidige systemen die toestemming registreren, moeten dus geëvalueerd worden zodat een audit trail (controlespoor) verzekerd wordt. </a:t>
            </a:r>
          </a:p>
          <a:p>
            <a:endParaRPr lang="nl-BE" sz="1300" dirty="0"/>
          </a:p>
          <a:p>
            <a:r>
              <a:rPr lang="nl-BE" sz="1300" dirty="0"/>
              <a:t>Daarnaast moet het </a:t>
            </a:r>
            <a:r>
              <a:rPr lang="nl-BE" sz="1300" b="1" dirty="0"/>
              <a:t>verzoek om toestemming </a:t>
            </a:r>
            <a:r>
              <a:rPr lang="nl-BE" sz="1300" dirty="0"/>
              <a:t>in een begrijpelijke en gemakkelijk toegankelijke vorm en in duidelijke en eenvoudige taal zodanig zijn gepresenteerd dat een duidelijk onderscheid gemaakt kan worden met andere aangelegenheden. </a:t>
            </a:r>
          </a:p>
          <a:p>
            <a:r>
              <a:rPr lang="nl-BE" sz="1300" dirty="0"/>
              <a:t> </a:t>
            </a:r>
          </a:p>
          <a:p>
            <a:r>
              <a:rPr lang="nl-BE" sz="1300" dirty="0"/>
              <a:t>De toestemming moet door een </a:t>
            </a:r>
            <a:r>
              <a:rPr lang="nl-BE" sz="1300" b="1" dirty="0"/>
              <a:t>duidelijke actieve handeling </a:t>
            </a:r>
            <a:r>
              <a:rPr lang="nl-BE" sz="1300" dirty="0"/>
              <a:t>worden gegeven. Daaruit moet blijken dat de betrokkene vrijelijk, specifiek, geïnformeerd en ondubbelzinnig met de verwerking van zijn persoonsgegevens instemt (deze vereisten van vrijelijk, geïnformeerd,…) legde de Privacywet ook al op). Maar de verordening haalt nu uitdrukkelijk aan dat het moet gaan om een duidelijk actieve handeling. Dit kan bv. door het klikken op een vakje op een internetwebsite. Stilzwijgen, het gebruik van reeds aangekruiste vakjes of inactiviteit vormen geen toestemming!</a:t>
            </a:r>
          </a:p>
          <a:p>
            <a:endParaRPr lang="nl-BE" sz="1300" dirty="0"/>
          </a:p>
          <a:p>
            <a:r>
              <a:rPr lang="nl-BE" sz="1300" dirty="0"/>
              <a:t>Indien de verwerking </a:t>
            </a:r>
            <a:r>
              <a:rPr lang="nl-BE" sz="1300" b="1" dirty="0"/>
              <a:t>meerdere doeleinden </a:t>
            </a:r>
            <a:r>
              <a:rPr lang="nl-BE" sz="1300" dirty="0"/>
              <a:t>heeft, moet toestemming voor elk daarvan worden verleend. </a:t>
            </a:r>
          </a:p>
          <a:p>
            <a:r>
              <a:rPr lang="nl-BE" sz="1300" dirty="0"/>
              <a:t> </a:t>
            </a:r>
          </a:p>
          <a:p>
            <a:r>
              <a:rPr lang="nl-BE" sz="1300" dirty="0"/>
              <a:t>De betrokkene kan bovendien zijn toestemming ten allen tijden </a:t>
            </a:r>
            <a:r>
              <a:rPr lang="nl-BE" sz="1300" b="1" dirty="0"/>
              <a:t>intrekken</a:t>
            </a:r>
            <a:r>
              <a:rPr lang="nl-BE" sz="1300" dirty="0"/>
              <a:t>. De intrekking moet even eenvoudig zijn als het geven ervan. </a:t>
            </a: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r>
              <a:rPr lang="nl-BE" altLang="nl-BE" sz="1300" b="1" i="1" dirty="0"/>
              <a:t>Dataregister</a:t>
            </a:r>
            <a:r>
              <a:rPr lang="nl-BE" altLang="nl-BE" sz="1300" b="1" dirty="0"/>
              <a:t>:</a:t>
            </a:r>
            <a:r>
              <a:rPr lang="nl-BE" altLang="nl-BE" sz="1300" dirty="0"/>
              <a:t> </a:t>
            </a:r>
            <a:r>
              <a:rPr lang="nl-BE" sz="1300" dirty="0"/>
              <a:t>Breng in kaart welke persoonsgegevens je bijhoudt, waar deze vandaan komen en met wie je deze hebt gedeeld. </a:t>
            </a:r>
          </a:p>
          <a:p>
            <a:pPr marL="185715" indent="-185715">
              <a:buFont typeface="Symbol" panose="05050102010706020507" pitchFamily="18" charset="2"/>
              <a:buChar char="Þ"/>
            </a:pPr>
            <a:r>
              <a:rPr lang="nl-BE" altLang="nl-BE" sz="1300" dirty="0"/>
              <a:t>Je houdt bv CV nog bij, testen op de pc,… Hoe lang ga je ze bewaren? Geen specifieke max termijn voorzien. De gegevens mogen niet langer dan noodzakelijk voor de doeleinden verwerking bewaard worden. Je moet zien dat je bepaalde procedure inbouwt om dit te kunnen opvolgen. Bv. na een jaar moeten ze gewist worden. </a:t>
            </a:r>
          </a:p>
          <a:p>
            <a:endParaRPr lang="nl-BE" altLang="nl-BE" sz="1300" dirty="0">
              <a:solidFill>
                <a:srgbClr val="000000"/>
              </a:solidFill>
              <a:latin typeface="Tahoma" panose="020B0604030504040204" pitchFamily="34" charset="0"/>
            </a:endParaRPr>
          </a:p>
          <a:p>
            <a:pPr>
              <a:buClr>
                <a:srgbClr val="7A2653"/>
              </a:buClr>
            </a:pPr>
            <a:r>
              <a:rPr lang="nl-BE" altLang="nl-BE" sz="1200" b="1" dirty="0">
                <a:solidFill>
                  <a:srgbClr val="515B6E"/>
                </a:solidFill>
              </a:rPr>
              <a:t>Communicatie</a:t>
            </a:r>
            <a:r>
              <a:rPr lang="nl-BE" altLang="nl-BE" kern="1200" dirty="0">
                <a:solidFill>
                  <a:srgbClr val="515B6E"/>
                </a:solidFill>
              </a:rPr>
              <a:t> – Wanneer een bedrijf nu reeds persoonsgegevens verwerkt, moet het aan de betrokkene bepaalde informatie verschaffen,</a:t>
            </a:r>
            <a:r>
              <a:rPr lang="nl-BE" altLang="nl-BE" kern="1200" baseline="0" dirty="0">
                <a:solidFill>
                  <a:srgbClr val="515B6E"/>
                </a:solidFill>
              </a:rPr>
              <a:t> zoals bv. wijze waarop men gegevens zal aanwenden. Doorgaans staat deze informatie in een privacyverklaring. De AVG vereist dat deze privacyverklaring aangevuld wordt. Zo zal je voortaan ook moeten meedelen: </a:t>
            </a:r>
          </a:p>
          <a:p>
            <a:pPr marL="371429" indent="-371429">
              <a:buClr>
                <a:srgbClr val="7A2653"/>
              </a:buClr>
              <a:buFontTx/>
              <a:buChar char="-"/>
            </a:pPr>
            <a:r>
              <a:rPr lang="nl-BE" altLang="nl-BE" sz="1300" dirty="0">
                <a:solidFill>
                  <a:srgbClr val="515B6E"/>
                </a:solidFill>
              </a:rPr>
              <a:t>de wettelijke grondslag voor de gegevensverwerking (*)</a:t>
            </a:r>
          </a:p>
          <a:p>
            <a:pPr marL="371429" indent="-371429">
              <a:buClr>
                <a:srgbClr val="7A2653"/>
              </a:buClr>
              <a:buFontTx/>
              <a:buChar char="-"/>
            </a:pPr>
            <a:r>
              <a:rPr lang="nl-BE" altLang="nl-BE" sz="1300" dirty="0">
                <a:solidFill>
                  <a:srgbClr val="515B6E"/>
                </a:solidFill>
              </a:rPr>
              <a:t>de termijnen gedurende dewelke je de informatie zal bijhouden (</a:t>
            </a:r>
            <a:r>
              <a:rPr lang="nl-BE" altLang="nl-BE" sz="1300" dirty="0"/>
              <a:t>Het is niet verplicht om de betrokkene een specifiek aantal dagen, maanden of jaren mee te delen. U kunt bv simpelweg zeggen dat de gegevens worden bewaard "gedurende de uitvoeringstermijn van de overeenkomst" of de "tijd die nodig is om het doeleinde te bereiken".)</a:t>
            </a:r>
            <a:endParaRPr lang="nl-BE" altLang="nl-BE" sz="1300" dirty="0">
              <a:solidFill>
                <a:srgbClr val="515B6E"/>
              </a:solidFill>
            </a:endParaRPr>
          </a:p>
          <a:p>
            <a:pPr marL="371429" indent="-371429">
              <a:buClr>
                <a:srgbClr val="7A2653"/>
              </a:buClr>
              <a:buFontTx/>
              <a:buChar char="-"/>
            </a:pPr>
            <a:r>
              <a:rPr lang="nl-BE" altLang="nl-BE" sz="1300" dirty="0">
                <a:solidFill>
                  <a:srgbClr val="515B6E"/>
                </a:solidFill>
              </a:rPr>
              <a:t>of je de gegevens uitwisselt buiten de Europese Unie en</a:t>
            </a:r>
          </a:p>
          <a:p>
            <a:pPr marL="371429" indent="-371429">
              <a:buClr>
                <a:srgbClr val="7A2653"/>
              </a:buClr>
              <a:buFontTx/>
              <a:buChar char="-"/>
            </a:pPr>
            <a:r>
              <a:rPr lang="nl-BE" altLang="nl-BE" sz="1300" dirty="0">
                <a:solidFill>
                  <a:srgbClr val="515B6E"/>
                </a:solidFill>
              </a:rPr>
              <a:t>de mogelijkheid voor de betrokkene om een klacht in te dienen bij de Privacycommissie indien deze meent dat zijn persoonsgegevens foutief worden verwerkt.</a:t>
            </a: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endParaRPr lang="nl-BE" altLang="nl-BE" sz="1300" dirty="0">
              <a:solidFill>
                <a:srgbClr val="000000"/>
              </a:solidFill>
              <a:latin typeface="Tahoma" panose="020B0604030504040204" pitchFamily="34" charset="0"/>
            </a:endParaRPr>
          </a:p>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71</a:t>
            </a:fld>
            <a:endParaRPr lang="nl-NL" dirty="0"/>
          </a:p>
        </p:txBody>
      </p:sp>
    </p:spTree>
    <p:extLst>
      <p:ext uri="{BB962C8B-B14F-4D97-AF65-F5344CB8AC3E}">
        <p14:creationId xmlns:p14="http://schemas.microsoft.com/office/powerpoint/2010/main" val="30295152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AA70A8C-55CC-004A-AE14-74F577AF9929}" type="slidenum">
              <a:rPr lang="nl-NL" smtClean="0"/>
              <a:t>72</a:t>
            </a:fld>
            <a:endParaRPr lang="nl-NL" dirty="0"/>
          </a:p>
        </p:txBody>
      </p:sp>
    </p:spTree>
    <p:extLst>
      <p:ext uri="{BB962C8B-B14F-4D97-AF65-F5344CB8AC3E}">
        <p14:creationId xmlns:p14="http://schemas.microsoft.com/office/powerpoint/2010/main" val="18222100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478" eaLnBrk="0" fontAlgn="base" hangingPunct="0">
              <a:spcBef>
                <a:spcPct val="30000"/>
              </a:spcBef>
              <a:spcAft>
                <a:spcPct val="0"/>
              </a:spcAft>
              <a:defRPr/>
            </a:pPr>
            <a:endParaRPr lang="nl-BE" altLang="nl-BE" sz="1300" b="1" dirty="0">
              <a:solidFill>
                <a:srgbClr val="000000"/>
              </a:solidFill>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pPr defTabSz="990478">
              <a:defRPr/>
            </a:pPr>
            <a:fld id="{AAA70A8C-55CC-004A-AE14-74F577AF9929}" type="slidenum">
              <a:rPr lang="nl-NL" sz="1900" kern="0">
                <a:solidFill>
                  <a:sysClr val="windowText" lastClr="000000"/>
                </a:solidFill>
              </a:rPr>
              <a:pPr defTabSz="990478">
                <a:defRPr/>
              </a:pPr>
              <a:t>73</a:t>
            </a:fld>
            <a:endParaRPr lang="nl-NL" sz="1900" kern="0" dirty="0">
              <a:solidFill>
                <a:sysClr val="windowText" lastClr="000000"/>
              </a:solidFill>
            </a:endParaRPr>
          </a:p>
        </p:txBody>
      </p:sp>
    </p:spTree>
    <p:extLst>
      <p:ext uri="{BB962C8B-B14F-4D97-AF65-F5344CB8AC3E}">
        <p14:creationId xmlns:p14="http://schemas.microsoft.com/office/powerpoint/2010/main" val="23935807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nl-BE" altLang="nl-BE" sz="1200" b="1" i="0" u="none" strike="noStrike" kern="120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70A8C-55CC-004A-AE14-74F577AF9929}" type="slidenum">
              <a:rPr kumimoji="0" lang="nl-NL"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nl-NL"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73203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75</a:t>
            </a:fld>
            <a:endParaRPr lang="nl-NL"/>
          </a:p>
        </p:txBody>
      </p:sp>
    </p:spTree>
    <p:extLst>
      <p:ext uri="{BB962C8B-B14F-4D97-AF65-F5344CB8AC3E}">
        <p14:creationId xmlns:p14="http://schemas.microsoft.com/office/powerpoint/2010/main" val="9501013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76</a:t>
            </a:fld>
            <a:endParaRPr lang="nl-BE" dirty="0"/>
          </a:p>
        </p:txBody>
      </p:sp>
    </p:spTree>
    <p:extLst>
      <p:ext uri="{BB962C8B-B14F-4D97-AF65-F5344CB8AC3E}">
        <p14:creationId xmlns:p14="http://schemas.microsoft.com/office/powerpoint/2010/main" val="24920501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77</a:t>
            </a:fld>
            <a:endParaRPr lang="nl-BE" dirty="0"/>
          </a:p>
        </p:txBody>
      </p:sp>
    </p:spTree>
    <p:extLst>
      <p:ext uri="{BB962C8B-B14F-4D97-AF65-F5344CB8AC3E}">
        <p14:creationId xmlns:p14="http://schemas.microsoft.com/office/powerpoint/2010/main" val="30566500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AAA70A8C-55CC-004A-AE14-74F577AF9929}" type="slidenum">
              <a:rPr lang="nl-NL" smtClean="0"/>
              <a:t>78</a:t>
            </a:fld>
            <a:endParaRPr lang="nl-NL"/>
          </a:p>
        </p:txBody>
      </p:sp>
    </p:spTree>
    <p:extLst>
      <p:ext uri="{BB962C8B-B14F-4D97-AF65-F5344CB8AC3E}">
        <p14:creationId xmlns:p14="http://schemas.microsoft.com/office/powerpoint/2010/main" val="92788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pPr defTabSz="990478">
              <a:defRPr/>
            </a:pPr>
            <a:fld id="{09594795-B13D-49F9-87BA-667798749A07}" type="slidenum">
              <a:rPr lang="nl-BE" sz="1900" kern="0">
                <a:solidFill>
                  <a:sysClr val="windowText" lastClr="000000"/>
                </a:solidFill>
              </a:rPr>
              <a:pPr defTabSz="990478">
                <a:defRPr/>
              </a:pPr>
              <a:t>8</a:t>
            </a:fld>
            <a:endParaRPr lang="nl-BE" sz="1900" kern="0" dirty="0">
              <a:solidFill>
                <a:sysClr val="windowText" lastClr="000000"/>
              </a:solidFill>
            </a:endParaRPr>
          </a:p>
        </p:txBody>
      </p:sp>
    </p:spTree>
    <p:extLst>
      <p:ext uri="{BB962C8B-B14F-4D97-AF65-F5344CB8AC3E}">
        <p14:creationId xmlns:p14="http://schemas.microsoft.com/office/powerpoint/2010/main" val="64913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9594795-B13D-49F9-87BA-667798749A07}" type="slidenum">
              <a:rPr lang="nl-BE" smtClean="0"/>
              <a:t>9</a:t>
            </a:fld>
            <a:endParaRPr lang="nl-BE" dirty="0"/>
          </a:p>
        </p:txBody>
      </p:sp>
    </p:spTree>
    <p:extLst>
      <p:ext uri="{BB962C8B-B14F-4D97-AF65-F5344CB8AC3E}">
        <p14:creationId xmlns:p14="http://schemas.microsoft.com/office/powerpoint/2010/main" val="3743954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272277"/>
            <a:ext cx="9144000" cy="600456"/>
          </a:xfrm>
          <a:prstGeom prst="rect">
            <a:avLst/>
          </a:prstGeom>
        </p:spPr>
      </p:pic>
      <p:sp>
        <p:nvSpPr>
          <p:cNvPr id="2" name="Holder 2"/>
          <p:cNvSpPr>
            <a:spLocks noGrp="1"/>
          </p:cNvSpPr>
          <p:nvPr>
            <p:ph type="ctrTitle"/>
          </p:nvPr>
        </p:nvSpPr>
        <p:spPr>
          <a:xfrm>
            <a:off x="694599" y="5231661"/>
            <a:ext cx="7458802" cy="512961"/>
          </a:xfrm>
          <a:prstGeom prst="rect">
            <a:avLst/>
          </a:prstGeom>
        </p:spPr>
        <p:txBody>
          <a:bodyPr wrap="square" lIns="0" tIns="0" rIns="0" bIns="0" anchor="b">
            <a:spAutoFit/>
          </a:bodyPr>
          <a:lstStyle>
            <a:lvl1pPr>
              <a:lnSpc>
                <a:spcPts val="4000"/>
              </a:lnSpc>
              <a:defRPr sz="4000" b="1" i="0">
                <a:solidFill>
                  <a:srgbClr val="7C2855"/>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p:ph type="subTitle" idx="4"/>
          </p:nvPr>
        </p:nvSpPr>
        <p:spPr>
          <a:xfrm>
            <a:off x="690243" y="5755507"/>
            <a:ext cx="7463158" cy="320601"/>
          </a:xfrm>
          <a:prstGeom prst="rect">
            <a:avLst/>
          </a:prstGeom>
        </p:spPr>
        <p:txBody>
          <a:bodyPr wrap="square" lIns="0" tIns="0" rIns="0" bIns="0">
            <a:spAutoFit/>
          </a:bodyPr>
          <a:lstStyle>
            <a:lvl1pPr marL="0" indent="0">
              <a:lnSpc>
                <a:spcPts val="2500"/>
              </a:lnSpc>
              <a:buNone/>
              <a:defRPr sz="2500" b="0">
                <a:solidFill>
                  <a:srgbClr val="DC4405"/>
                </a:solidFill>
              </a:defRPr>
            </a:lvl1pPr>
          </a:lstStyle>
          <a:p>
            <a:r>
              <a:rPr lang="nl-NL"/>
              <a:t>Klik om de ondertitelstijl van het model te bewerken</a:t>
            </a:r>
            <a:endParaRPr dirty="0"/>
          </a:p>
        </p:txBody>
      </p:sp>
      <p:sp>
        <p:nvSpPr>
          <p:cNvPr id="12" name="Tijdelijke aanduiding voor tekst 9"/>
          <p:cNvSpPr>
            <a:spLocks noGrp="1"/>
          </p:cNvSpPr>
          <p:nvPr>
            <p:ph type="body" sz="quarter" idx="10" hasCustomPrompt="1"/>
          </p:nvPr>
        </p:nvSpPr>
        <p:spPr>
          <a:xfrm>
            <a:off x="690243" y="6514061"/>
            <a:ext cx="5098871" cy="215444"/>
          </a:xfrm>
          <a:prstGeom prst="rect">
            <a:avLst/>
          </a:prstGeom>
        </p:spPr>
        <p:txBody>
          <a:bodyPr/>
          <a:lstStyle>
            <a:lvl1pPr marL="0" indent="0">
              <a:lnSpc>
                <a:spcPct val="100000"/>
              </a:lnSpc>
              <a:buNone/>
              <a:defRPr sz="1400" b="0" baseline="0">
                <a:solidFill>
                  <a:schemeClr val="bg1"/>
                </a:solidFill>
              </a:defRPr>
            </a:lvl1pPr>
          </a:lstStyle>
          <a:p>
            <a:pPr marL="12700">
              <a:lnSpc>
                <a:spcPct val="100000"/>
              </a:lnSpc>
            </a:pPr>
            <a:r>
              <a:rPr lang="nl-NL" sz="1400" dirty="0">
                <a:latin typeface="Arial"/>
                <a:cs typeface="Arial"/>
              </a:rPr>
              <a:t>10-11-2016 I name </a:t>
            </a:r>
            <a:r>
              <a:rPr lang="nl-NL" sz="1400" dirty="0" err="1">
                <a:latin typeface="Arial"/>
                <a:cs typeface="Arial"/>
              </a:rPr>
              <a:t>client</a:t>
            </a:r>
            <a:r>
              <a:rPr lang="nl-NL" sz="1400" dirty="0">
                <a:latin typeface="Arial"/>
                <a:cs typeface="Arial"/>
              </a:rPr>
              <a:t> I name consultant or HR-partner</a:t>
            </a:r>
          </a:p>
        </p:txBody>
      </p:sp>
      <p:pic>
        <p:nvPicPr>
          <p:cNvPr id="9" name="Picture 8" descr="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4389" y="6410311"/>
            <a:ext cx="969016" cy="34710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9144000" cy="4652851"/>
          </a:xfrm>
          <a:prstGeom prst="rect">
            <a:avLst/>
          </a:prstGeom>
        </p:spPr>
      </p:pic>
    </p:spTree>
    <p:extLst>
      <p:ext uri="{BB962C8B-B14F-4D97-AF65-F5344CB8AC3E}">
        <p14:creationId xmlns:p14="http://schemas.microsoft.com/office/powerpoint/2010/main" val="210124792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wo Subtitles and 2 columns Text">
    <p:spTree>
      <p:nvGrpSpPr>
        <p:cNvPr id="1" name=""/>
        <p:cNvGrpSpPr/>
        <p:nvPr/>
      </p:nvGrpSpPr>
      <p:grpSpPr>
        <a:xfrm>
          <a:off x="0" y="0"/>
          <a:ext cx="0" cy="0"/>
          <a:chOff x="0" y="0"/>
          <a:chExt cx="0" cy="0"/>
        </a:xfrm>
      </p:grpSpPr>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94599" y="1871276"/>
            <a:ext cx="3675178" cy="246221"/>
          </a:xfrm>
          <a:prstGeom prst="rect">
            <a:avLst/>
          </a:prstGeom>
          <a:ln w="22225" cmpd="thickThin">
            <a:noFill/>
            <a:prstDash val="dash"/>
            <a:miter lim="800000"/>
          </a:ln>
        </p:spPr>
        <p:txBody>
          <a:bodyPr anchor="b"/>
          <a:lstStyle>
            <a:lvl1pPr marL="0" indent="0">
              <a:buNone/>
              <a:defRPr sz="1600" b="1">
                <a:solidFill>
                  <a:srgbClr val="DC4405"/>
                </a:solidFill>
              </a:defRPr>
            </a:lvl1pPr>
          </a:lstStyle>
          <a:p>
            <a:pPr lvl="0"/>
            <a:r>
              <a:rPr lang="nl-NL"/>
              <a:t>Tekststijl van het model bewerken</a:t>
            </a:r>
          </a:p>
        </p:txBody>
      </p:sp>
      <p:sp>
        <p:nvSpPr>
          <p:cNvPr id="25" name="Tijdelijke aanduiding voor tekst 8"/>
          <p:cNvSpPr>
            <a:spLocks noGrp="1"/>
          </p:cNvSpPr>
          <p:nvPr>
            <p:ph type="body" sz="quarter" idx="12"/>
          </p:nvPr>
        </p:nvSpPr>
        <p:spPr>
          <a:xfrm>
            <a:off x="4699000" y="1871276"/>
            <a:ext cx="3687878" cy="246221"/>
          </a:xfrm>
          <a:prstGeom prst="rect">
            <a:avLst/>
          </a:prstGeom>
          <a:ln w="22225" cmpd="thickThin">
            <a:noFill/>
            <a:prstDash val="dash"/>
            <a:miter lim="800000"/>
          </a:ln>
        </p:spPr>
        <p:txBody>
          <a:bodyPr anchor="b"/>
          <a:lstStyle>
            <a:lvl1pPr marL="0" indent="0">
              <a:buNone/>
              <a:defRPr sz="1600" b="1">
                <a:solidFill>
                  <a:srgbClr val="DC4405"/>
                </a:solidFill>
              </a:defRPr>
            </a:lvl1pPr>
          </a:lstStyle>
          <a:p>
            <a:pPr lvl="0"/>
            <a:r>
              <a:rPr lang="nl-NL"/>
              <a:t>Tekststijl van het model bewerken</a:t>
            </a:r>
          </a:p>
        </p:txBody>
      </p:sp>
      <p:sp>
        <p:nvSpPr>
          <p:cNvPr id="12" name="Content Placeholder 4"/>
          <p:cNvSpPr>
            <a:spLocks noGrp="1" noChangeAspect="1"/>
          </p:cNvSpPr>
          <p:nvPr>
            <p:ph sz="quarter" idx="21"/>
          </p:nvPr>
        </p:nvSpPr>
        <p:spPr>
          <a:xfrm>
            <a:off x="694599" y="2322276"/>
            <a:ext cx="3675600" cy="3600000"/>
          </a:xfrm>
          <a:prstGeom prst="rect">
            <a:avLst/>
          </a:prstGeom>
        </p:spPr>
        <p:txBody>
          <a:bodyPr/>
          <a:lstStyle/>
          <a:p>
            <a:pPr lvl="0"/>
            <a:r>
              <a:rPr lang="nl-NL"/>
              <a:t>Tekststijl van het model bewerken</a:t>
            </a:r>
          </a:p>
        </p:txBody>
      </p:sp>
      <p:sp>
        <p:nvSpPr>
          <p:cNvPr id="14" name="Content Placeholder 4"/>
          <p:cNvSpPr>
            <a:spLocks noGrp="1"/>
          </p:cNvSpPr>
          <p:nvPr>
            <p:ph sz="quarter" idx="22"/>
          </p:nvPr>
        </p:nvSpPr>
        <p:spPr>
          <a:xfrm>
            <a:off x="4699000" y="2322276"/>
            <a:ext cx="3675600" cy="3600000"/>
          </a:xfrm>
          <a:prstGeom prst="rect">
            <a:avLst/>
          </a:prstGeom>
        </p:spPr>
        <p:txBody>
          <a:bodyPr/>
          <a:lstStyle/>
          <a:p>
            <a:pPr lvl="0"/>
            <a:r>
              <a:rPr lang="nl-NL"/>
              <a:t>Tekststijl van het model bewerken</a:t>
            </a:r>
          </a:p>
        </p:txBody>
      </p:sp>
      <p:cxnSp>
        <p:nvCxnSpPr>
          <p:cNvPr id="4" name="Straight Connector 3"/>
          <p:cNvCxnSpPr/>
          <p:nvPr userDrawn="1"/>
        </p:nvCxnSpPr>
        <p:spPr>
          <a:xfrm>
            <a:off x="694599" y="2216782"/>
            <a:ext cx="3675178"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699440" y="2216782"/>
            <a:ext cx="3675178"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54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hree Subtitles and 3 columns">
    <p:spTree>
      <p:nvGrpSpPr>
        <p:cNvPr id="1" name=""/>
        <p:cNvGrpSpPr/>
        <p:nvPr/>
      </p:nvGrpSpPr>
      <p:grpSpPr>
        <a:xfrm>
          <a:off x="0" y="0"/>
          <a:ext cx="0" cy="0"/>
          <a:chOff x="0" y="0"/>
          <a:chExt cx="0" cy="0"/>
        </a:xfrm>
      </p:grpSpPr>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79703" y="1614177"/>
            <a:ext cx="2556000" cy="492443"/>
          </a:xfrm>
          <a:prstGeom prst="rect">
            <a:avLst/>
          </a:prstGeom>
          <a:ln w="22225" cmpd="thickThin">
            <a:noFill/>
            <a:prstDash val="dash"/>
            <a:miter lim="800000"/>
          </a:ln>
        </p:spPr>
        <p:txBody>
          <a:bodyPr anchor="b"/>
          <a:lstStyle>
            <a:lvl1pPr marL="0" indent="0">
              <a:buNone/>
              <a:defRPr sz="1600" b="1">
                <a:solidFill>
                  <a:srgbClr val="DC4405"/>
                </a:solidFill>
              </a:defRPr>
            </a:lvl1pPr>
          </a:lstStyle>
          <a:p>
            <a:pPr lvl="0"/>
            <a:r>
              <a:rPr lang="nl-NL"/>
              <a:t>Tekststijl van het model bewerken</a:t>
            </a:r>
          </a:p>
        </p:txBody>
      </p:sp>
      <p:sp>
        <p:nvSpPr>
          <p:cNvPr id="25" name="Tijdelijke aanduiding voor tekst 8"/>
          <p:cNvSpPr>
            <a:spLocks noGrp="1"/>
          </p:cNvSpPr>
          <p:nvPr>
            <p:ph type="body" sz="quarter" idx="12"/>
          </p:nvPr>
        </p:nvSpPr>
        <p:spPr>
          <a:xfrm>
            <a:off x="3396859" y="1617113"/>
            <a:ext cx="2556000" cy="492443"/>
          </a:xfrm>
          <a:prstGeom prst="rect">
            <a:avLst/>
          </a:prstGeom>
          <a:ln w="22225" cmpd="thickThin">
            <a:noFill/>
            <a:prstDash val="dash"/>
            <a:miter lim="800000"/>
          </a:ln>
        </p:spPr>
        <p:txBody>
          <a:bodyPr anchor="b"/>
          <a:lstStyle>
            <a:lvl1pPr marL="0" indent="0">
              <a:buNone/>
              <a:defRPr sz="1600" b="1">
                <a:solidFill>
                  <a:srgbClr val="DC4405"/>
                </a:solidFill>
              </a:defRPr>
            </a:lvl1pPr>
          </a:lstStyle>
          <a:p>
            <a:pPr lvl="0"/>
            <a:r>
              <a:rPr lang="nl-NL"/>
              <a:t>Tekststijl van het model bewerken</a:t>
            </a:r>
          </a:p>
        </p:txBody>
      </p:sp>
      <p:sp>
        <p:nvSpPr>
          <p:cNvPr id="23" name="Tijdelijke aanduiding voor tekst 8"/>
          <p:cNvSpPr>
            <a:spLocks noGrp="1"/>
          </p:cNvSpPr>
          <p:nvPr>
            <p:ph type="body" sz="quarter" idx="14"/>
          </p:nvPr>
        </p:nvSpPr>
        <p:spPr>
          <a:xfrm>
            <a:off x="6087949" y="1617113"/>
            <a:ext cx="2556000" cy="492443"/>
          </a:xfrm>
          <a:prstGeom prst="rect">
            <a:avLst/>
          </a:prstGeom>
          <a:ln w="22225" cmpd="thickThin">
            <a:noFill/>
            <a:prstDash val="dash"/>
            <a:miter lim="800000"/>
          </a:ln>
        </p:spPr>
        <p:txBody>
          <a:bodyPr anchor="b"/>
          <a:lstStyle>
            <a:lvl1pPr marL="0" indent="0">
              <a:buNone/>
              <a:defRPr sz="1600" b="1">
                <a:solidFill>
                  <a:srgbClr val="DC4405"/>
                </a:solidFill>
              </a:defRPr>
            </a:lvl1pPr>
          </a:lstStyle>
          <a:p>
            <a:pPr lvl="0"/>
            <a:r>
              <a:rPr lang="nl-NL"/>
              <a:t>Tekststijl van het model bewerken</a:t>
            </a:r>
          </a:p>
        </p:txBody>
      </p:sp>
      <p:sp>
        <p:nvSpPr>
          <p:cNvPr id="5" name="Content Placeholder 4"/>
          <p:cNvSpPr>
            <a:spLocks noGrp="1"/>
          </p:cNvSpPr>
          <p:nvPr>
            <p:ph sz="quarter" idx="27"/>
          </p:nvPr>
        </p:nvSpPr>
        <p:spPr>
          <a:xfrm>
            <a:off x="679450" y="2322000"/>
            <a:ext cx="2555875" cy="3600450"/>
          </a:xfrm>
          <a:prstGeom prst="rect">
            <a:avLst/>
          </a:prstGeom>
        </p:spPr>
        <p:txBody>
          <a:bodyPr/>
          <a:lstStyle/>
          <a:p>
            <a:pPr lvl="0"/>
            <a:r>
              <a:rPr lang="nl-NL"/>
              <a:t>Tekststijl van het model bewerken</a:t>
            </a:r>
          </a:p>
        </p:txBody>
      </p:sp>
      <p:sp>
        <p:nvSpPr>
          <p:cNvPr id="19" name="Content Placeholder 4"/>
          <p:cNvSpPr>
            <a:spLocks noGrp="1"/>
          </p:cNvSpPr>
          <p:nvPr>
            <p:ph sz="quarter" idx="28"/>
          </p:nvPr>
        </p:nvSpPr>
        <p:spPr>
          <a:xfrm>
            <a:off x="3396859" y="2322000"/>
            <a:ext cx="2555875" cy="3600450"/>
          </a:xfrm>
          <a:prstGeom prst="rect">
            <a:avLst/>
          </a:prstGeom>
        </p:spPr>
        <p:txBody>
          <a:bodyPr/>
          <a:lstStyle/>
          <a:p>
            <a:pPr lvl="0"/>
            <a:r>
              <a:rPr lang="nl-NL"/>
              <a:t>Tekststijl van het model bewerken</a:t>
            </a:r>
          </a:p>
        </p:txBody>
      </p:sp>
      <p:sp>
        <p:nvSpPr>
          <p:cNvPr id="20" name="Content Placeholder 4"/>
          <p:cNvSpPr>
            <a:spLocks noGrp="1"/>
          </p:cNvSpPr>
          <p:nvPr>
            <p:ph sz="quarter" idx="29"/>
          </p:nvPr>
        </p:nvSpPr>
        <p:spPr>
          <a:xfrm>
            <a:off x="6087949" y="2322000"/>
            <a:ext cx="2555875" cy="3600450"/>
          </a:xfrm>
          <a:prstGeom prst="rect">
            <a:avLst/>
          </a:prstGeom>
        </p:spPr>
        <p:txBody>
          <a:bodyPr/>
          <a:lstStyle/>
          <a:p>
            <a:pPr lvl="0"/>
            <a:r>
              <a:rPr lang="nl-NL"/>
              <a:t>Tekststijl van het model bewerken</a:t>
            </a:r>
          </a:p>
        </p:txBody>
      </p:sp>
      <p:cxnSp>
        <p:nvCxnSpPr>
          <p:cNvPr id="13" name="Straight Connector 12"/>
          <p:cNvCxnSpPr/>
          <p:nvPr userDrawn="1"/>
        </p:nvCxnSpPr>
        <p:spPr>
          <a:xfrm>
            <a:off x="694599" y="2217600"/>
            <a:ext cx="2556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3391501" y="2217600"/>
            <a:ext cx="2556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088402" y="2217600"/>
            <a:ext cx="25560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19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Picture &amp; yellow framework">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2"/>
          </p:nvPr>
        </p:nvSpPr>
        <p:spPr>
          <a:xfrm>
            <a:off x="694599" y="1998000"/>
            <a:ext cx="4870932" cy="3600000"/>
          </a:xfrm>
          <a:prstGeom prst="rect">
            <a:avLst/>
          </a:prstGeom>
        </p:spPr>
        <p:txBody>
          <a:bodyPr tIns="540000">
            <a:noAutofit/>
          </a:bodyPr>
          <a:lstStyle>
            <a:lvl1pPr marL="0" indent="0" algn="l">
              <a:buNone/>
              <a:defRPr sz="1200">
                <a:solidFill>
                  <a:schemeClr val="tx1">
                    <a:lumMod val="50000"/>
                    <a:lumOff val="50000"/>
                  </a:schemeClr>
                </a:solidFill>
              </a:defRPr>
            </a:lvl1pPr>
          </a:lstStyle>
          <a:p>
            <a:r>
              <a:rPr lang="nl-NL" dirty="0"/>
              <a:t>Klik op het pictogram als u een afbeelding wilt toevoegen</a:t>
            </a:r>
          </a:p>
        </p:txBody>
      </p:sp>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94600" y="1186771"/>
            <a:ext cx="7729400" cy="307777"/>
          </a:xfrm>
          <a:prstGeom prst="rect">
            <a:avLst/>
          </a:prstGeom>
        </p:spPr>
        <p:txBody>
          <a:bodyPr>
            <a:normAutofit/>
          </a:bodyPr>
          <a:lstStyle>
            <a:lvl1pPr marL="0" indent="0">
              <a:buNone/>
              <a:defRPr lang="en-US" sz="2000" dirty="0" smtClean="0">
                <a:solidFill>
                  <a:srgbClr val="DC4405"/>
                </a:solidFill>
              </a:defRPr>
            </a:lvl1pPr>
          </a:lstStyle>
          <a:p>
            <a:pPr lvl="0"/>
            <a:r>
              <a:rPr lang="nl-NL"/>
              <a:t>Tekststijl van het model bewerken</a:t>
            </a:r>
          </a:p>
        </p:txBody>
      </p:sp>
      <p:sp>
        <p:nvSpPr>
          <p:cNvPr id="10" name="Content Placeholder 3"/>
          <p:cNvSpPr>
            <a:spLocks noGrp="1"/>
          </p:cNvSpPr>
          <p:nvPr>
            <p:ph sz="quarter" idx="13"/>
          </p:nvPr>
        </p:nvSpPr>
        <p:spPr>
          <a:xfrm>
            <a:off x="5799138" y="1998000"/>
            <a:ext cx="2624137" cy="495108"/>
          </a:xfrm>
          <a:prstGeom prst="rect">
            <a:avLst/>
          </a:prstGeom>
          <a:noFill/>
          <a:ln w="12700">
            <a:solidFill>
              <a:srgbClr val="F6AA00"/>
            </a:solidFill>
          </a:ln>
        </p:spPr>
        <p:txBody>
          <a:bodyPr lIns="108000" tIns="108000" rIns="108000" bIns="108000">
            <a:spAutoFit/>
          </a:bodyPr>
          <a:lstStyle>
            <a:lvl2pPr>
              <a:defRPr>
                <a:solidFill>
                  <a:schemeClr val="accent3"/>
                </a:solidFill>
              </a:defRPr>
            </a:lvl2pPr>
          </a:lstStyle>
          <a:p>
            <a:pPr lvl="0"/>
            <a:r>
              <a:rPr lang="nl-NL"/>
              <a:t>Tekststijl van het model bewerken</a:t>
            </a:r>
          </a:p>
        </p:txBody>
      </p:sp>
    </p:spTree>
    <p:extLst>
      <p:ext uri="{BB962C8B-B14F-4D97-AF65-F5344CB8AC3E}">
        <p14:creationId xmlns:p14="http://schemas.microsoft.com/office/powerpoint/2010/main" val="88074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hart &amp; yellow framework">
    <p:spTree>
      <p:nvGrpSpPr>
        <p:cNvPr id="1" name=""/>
        <p:cNvGrpSpPr/>
        <p:nvPr/>
      </p:nvGrpSpPr>
      <p:grpSpPr>
        <a:xfrm>
          <a:off x="0" y="0"/>
          <a:ext cx="0" cy="0"/>
          <a:chOff x="0" y="0"/>
          <a:chExt cx="0" cy="0"/>
        </a:xfrm>
      </p:grpSpPr>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94600" y="1186771"/>
            <a:ext cx="7729400" cy="307777"/>
          </a:xfrm>
          <a:prstGeom prst="rect">
            <a:avLst/>
          </a:prstGeom>
        </p:spPr>
        <p:txBody>
          <a:bodyPr/>
          <a:lstStyle>
            <a:lvl1pPr marL="0" indent="0">
              <a:buNone/>
              <a:defRPr sz="2000" b="0">
                <a:solidFill>
                  <a:srgbClr val="DC4405"/>
                </a:solidFill>
              </a:defRPr>
            </a:lvl1pPr>
          </a:lstStyle>
          <a:p>
            <a:pPr lvl="0"/>
            <a:r>
              <a:rPr lang="nl-NL"/>
              <a:t>Tekststijl van het model bewerken</a:t>
            </a:r>
          </a:p>
        </p:txBody>
      </p:sp>
      <p:sp>
        <p:nvSpPr>
          <p:cNvPr id="4" name="Tijdelijke aanduiding voor grafiek 3"/>
          <p:cNvSpPr>
            <a:spLocks noGrp="1"/>
          </p:cNvSpPr>
          <p:nvPr>
            <p:ph type="chart" sz="quarter" idx="12"/>
          </p:nvPr>
        </p:nvSpPr>
        <p:spPr>
          <a:xfrm>
            <a:off x="695326" y="1998000"/>
            <a:ext cx="4848225" cy="3600000"/>
          </a:xfrm>
          <a:prstGeom prst="rect">
            <a:avLst/>
          </a:prstGeom>
        </p:spPr>
        <p:txBody>
          <a:bodyPr tIns="540000">
            <a:noAutofit/>
          </a:bodyPr>
          <a:lstStyle>
            <a:lvl1pPr marL="0" indent="0" algn="ctr">
              <a:buNone/>
              <a:defRPr/>
            </a:lvl1pPr>
          </a:lstStyle>
          <a:p>
            <a:r>
              <a:rPr lang="nl-NL" dirty="0"/>
              <a:t>Klik op het pictogram als u een grafiek wilt toevoegen</a:t>
            </a:r>
          </a:p>
        </p:txBody>
      </p:sp>
      <p:sp>
        <p:nvSpPr>
          <p:cNvPr id="11" name="Content Placeholder 3"/>
          <p:cNvSpPr>
            <a:spLocks noGrp="1"/>
          </p:cNvSpPr>
          <p:nvPr>
            <p:ph sz="quarter" idx="13"/>
          </p:nvPr>
        </p:nvSpPr>
        <p:spPr>
          <a:xfrm>
            <a:off x="5799138" y="1998000"/>
            <a:ext cx="2624137" cy="433553"/>
          </a:xfrm>
          <a:prstGeom prst="rect">
            <a:avLst/>
          </a:prstGeom>
          <a:noFill/>
          <a:ln w="12700">
            <a:solidFill>
              <a:srgbClr val="F6AA00"/>
            </a:solidFill>
          </a:ln>
        </p:spPr>
        <p:txBody>
          <a:bodyPr lIns="108000" tIns="108000" rIns="108000" bIns="108000">
            <a:spAutoFit/>
          </a:bodyPr>
          <a:lstStyle>
            <a:lvl2pPr>
              <a:defRPr>
                <a:solidFill>
                  <a:schemeClr val="accent3"/>
                </a:solidFill>
              </a:defRPr>
            </a:lvl2pPr>
          </a:lstStyle>
          <a:p>
            <a:pPr lvl="0"/>
            <a:r>
              <a:rPr lang="nl-NL"/>
              <a:t>Tekststijl van het model bewerken</a:t>
            </a:r>
          </a:p>
        </p:txBody>
      </p:sp>
    </p:spTree>
    <p:extLst>
      <p:ext uri="{BB962C8B-B14F-4D97-AF65-F5344CB8AC3E}">
        <p14:creationId xmlns:p14="http://schemas.microsoft.com/office/powerpoint/2010/main" val="1387874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6" name="Tijdelijke aanduiding voor tabel 5"/>
          <p:cNvSpPr>
            <a:spLocks noGrp="1"/>
          </p:cNvSpPr>
          <p:nvPr>
            <p:ph type="tbl" sz="quarter" idx="13"/>
          </p:nvPr>
        </p:nvSpPr>
        <p:spPr>
          <a:xfrm>
            <a:off x="694600" y="1998000"/>
            <a:ext cx="7729400" cy="3899194"/>
          </a:xfrm>
          <a:prstGeom prst="rect">
            <a:avLst/>
          </a:prstGeom>
        </p:spPr>
        <p:txBody>
          <a:bodyPr tIns="540000">
            <a:noAutofit/>
          </a:bodyPr>
          <a:lstStyle>
            <a:lvl1pPr marL="0" indent="0" algn="ctr">
              <a:buNone/>
              <a:defRPr/>
            </a:lvl1pPr>
          </a:lstStyle>
          <a:p>
            <a:r>
              <a:rPr lang="nl-NL" dirty="0"/>
              <a:t>Klik op het pictogram als u een tabel wilt toevoegen</a:t>
            </a:r>
          </a:p>
        </p:txBody>
      </p:sp>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94600" y="1186771"/>
            <a:ext cx="7729400" cy="307777"/>
          </a:xfrm>
          <a:prstGeom prst="rect">
            <a:avLst/>
          </a:prstGeom>
        </p:spPr>
        <p:txBody>
          <a:bodyPr/>
          <a:lstStyle>
            <a:lvl1pPr marL="0" indent="0">
              <a:buNone/>
              <a:defRPr sz="2000" b="0">
                <a:solidFill>
                  <a:srgbClr val="DC4405"/>
                </a:solidFill>
              </a:defRPr>
            </a:lvl1pPr>
          </a:lstStyle>
          <a:p>
            <a:pPr lvl="0"/>
            <a:r>
              <a:rPr lang="nl-NL"/>
              <a:t>Tekststijl van het model bewerken</a:t>
            </a:r>
          </a:p>
        </p:txBody>
      </p:sp>
    </p:spTree>
    <p:extLst>
      <p:ext uri="{BB962C8B-B14F-4D97-AF65-F5344CB8AC3E}">
        <p14:creationId xmlns:p14="http://schemas.microsoft.com/office/powerpoint/2010/main" val="1725907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Text V1">
    <p:spTree>
      <p:nvGrpSpPr>
        <p:cNvPr id="1" name=""/>
        <p:cNvGrpSpPr/>
        <p:nvPr/>
      </p:nvGrpSpPr>
      <p:grpSpPr>
        <a:xfrm>
          <a:off x="0" y="0"/>
          <a:ext cx="0" cy="0"/>
          <a:chOff x="0" y="0"/>
          <a:chExt cx="0" cy="0"/>
        </a:xfrm>
      </p:grpSpPr>
      <p:grpSp>
        <p:nvGrpSpPr>
          <p:cNvPr id="15" name="Groeperen 14"/>
          <p:cNvGrpSpPr/>
          <p:nvPr userDrawn="1"/>
        </p:nvGrpSpPr>
        <p:grpSpPr>
          <a:xfrm>
            <a:off x="4449344" y="1"/>
            <a:ext cx="4694657" cy="6908928"/>
            <a:chOff x="4449343" y="-1"/>
            <a:chExt cx="4694657" cy="6884703"/>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0" y="-1"/>
              <a:ext cx="3840480" cy="6879236"/>
            </a:xfrm>
            <a:prstGeom prst="rect">
              <a:avLst/>
            </a:prstGeom>
          </p:spPr>
        </p:pic>
        <p:sp>
          <p:nvSpPr>
            <p:cNvPr id="10" name="Driehoek 9"/>
            <p:cNvSpPr/>
            <p:nvPr userDrawn="1"/>
          </p:nvSpPr>
          <p:spPr>
            <a:xfrm>
              <a:off x="4449343" y="2461495"/>
              <a:ext cx="1630323" cy="4423207"/>
            </a:xfrm>
            <a:custGeom>
              <a:avLst/>
              <a:gdLst>
                <a:gd name="connsiteX0" fmla="*/ 0 w 1630323"/>
                <a:gd name="connsiteY0" fmla="*/ 4176248 h 4176248"/>
                <a:gd name="connsiteX1" fmla="*/ 815162 w 1630323"/>
                <a:gd name="connsiteY1" fmla="*/ 0 h 4176248"/>
                <a:gd name="connsiteX2" fmla="*/ 1630323 w 1630323"/>
                <a:gd name="connsiteY2" fmla="*/ 4176248 h 4176248"/>
                <a:gd name="connsiteX3" fmla="*/ 0 w 1630323"/>
                <a:gd name="connsiteY3" fmla="*/ 4176248 h 4176248"/>
                <a:gd name="connsiteX0" fmla="*/ 0 w 1630323"/>
                <a:gd name="connsiteY0" fmla="*/ 4183505 h 4183505"/>
                <a:gd name="connsiteX1" fmla="*/ 880476 w 1630323"/>
                <a:gd name="connsiteY1" fmla="*/ 0 h 4183505"/>
                <a:gd name="connsiteX2" fmla="*/ 1630323 w 1630323"/>
                <a:gd name="connsiteY2" fmla="*/ 4183505 h 4183505"/>
                <a:gd name="connsiteX3" fmla="*/ 0 w 1630323"/>
                <a:gd name="connsiteY3" fmla="*/ 4183505 h 4183505"/>
                <a:gd name="connsiteX0" fmla="*/ 0 w 1630323"/>
                <a:gd name="connsiteY0" fmla="*/ 4183505 h 4183505"/>
                <a:gd name="connsiteX1" fmla="*/ 858174 w 1630323"/>
                <a:gd name="connsiteY1" fmla="*/ 0 h 4183505"/>
                <a:gd name="connsiteX2" fmla="*/ 1630323 w 1630323"/>
                <a:gd name="connsiteY2" fmla="*/ 4183505 h 4183505"/>
                <a:gd name="connsiteX3" fmla="*/ 0 w 1630323"/>
                <a:gd name="connsiteY3" fmla="*/ 4183505 h 4183505"/>
                <a:gd name="connsiteX0" fmla="*/ 0 w 1630323"/>
                <a:gd name="connsiteY0" fmla="*/ 4197770 h 4197770"/>
                <a:gd name="connsiteX1" fmla="*/ 858174 w 1630323"/>
                <a:gd name="connsiteY1" fmla="*/ 0 h 4197770"/>
                <a:gd name="connsiteX2" fmla="*/ 1630323 w 1630323"/>
                <a:gd name="connsiteY2" fmla="*/ 4197770 h 4197770"/>
                <a:gd name="connsiteX3" fmla="*/ 0 w 1630323"/>
                <a:gd name="connsiteY3" fmla="*/ 4197770 h 4197770"/>
              </a:gdLst>
              <a:ahLst/>
              <a:cxnLst>
                <a:cxn ang="0">
                  <a:pos x="connsiteX0" y="connsiteY0"/>
                </a:cxn>
                <a:cxn ang="0">
                  <a:pos x="connsiteX1" y="connsiteY1"/>
                </a:cxn>
                <a:cxn ang="0">
                  <a:pos x="connsiteX2" y="connsiteY2"/>
                </a:cxn>
                <a:cxn ang="0">
                  <a:pos x="connsiteX3" y="connsiteY3"/>
                </a:cxn>
              </a:cxnLst>
              <a:rect l="l" t="t" r="r" b="b"/>
              <a:pathLst>
                <a:path w="1630323" h="4197770">
                  <a:moveTo>
                    <a:pt x="0" y="4197770"/>
                  </a:moveTo>
                  <a:lnTo>
                    <a:pt x="858174" y="0"/>
                  </a:lnTo>
                  <a:lnTo>
                    <a:pt x="1630323" y="4197770"/>
                  </a:lnTo>
                  <a:lnTo>
                    <a:pt x="0" y="4197770"/>
                  </a:lnTo>
                  <a:close/>
                </a:path>
              </a:pathLst>
            </a:custGeom>
            <a:solidFill>
              <a:schemeClr val="accent5">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3" name="Driehoek 9"/>
            <p:cNvSpPr/>
            <p:nvPr userDrawn="1"/>
          </p:nvSpPr>
          <p:spPr>
            <a:xfrm rot="10800000">
              <a:off x="4848606" y="0"/>
              <a:ext cx="1013126" cy="2498063"/>
            </a:xfrm>
            <a:custGeom>
              <a:avLst/>
              <a:gdLst>
                <a:gd name="connsiteX0" fmla="*/ 0 w 1630323"/>
                <a:gd name="connsiteY0" fmla="*/ 4176248 h 4176248"/>
                <a:gd name="connsiteX1" fmla="*/ 815162 w 1630323"/>
                <a:gd name="connsiteY1" fmla="*/ 0 h 4176248"/>
                <a:gd name="connsiteX2" fmla="*/ 1630323 w 1630323"/>
                <a:gd name="connsiteY2" fmla="*/ 4176248 h 4176248"/>
                <a:gd name="connsiteX3" fmla="*/ 0 w 1630323"/>
                <a:gd name="connsiteY3" fmla="*/ 4176248 h 4176248"/>
                <a:gd name="connsiteX0" fmla="*/ 0 w 1630323"/>
                <a:gd name="connsiteY0" fmla="*/ 4183505 h 4183505"/>
                <a:gd name="connsiteX1" fmla="*/ 880476 w 1630323"/>
                <a:gd name="connsiteY1" fmla="*/ 0 h 4183505"/>
                <a:gd name="connsiteX2" fmla="*/ 1630323 w 1630323"/>
                <a:gd name="connsiteY2" fmla="*/ 4183505 h 4183505"/>
                <a:gd name="connsiteX3" fmla="*/ 0 w 1630323"/>
                <a:gd name="connsiteY3" fmla="*/ 4183505 h 4183505"/>
              </a:gdLst>
              <a:ahLst/>
              <a:cxnLst>
                <a:cxn ang="0">
                  <a:pos x="connsiteX0" y="connsiteY0"/>
                </a:cxn>
                <a:cxn ang="0">
                  <a:pos x="connsiteX1" y="connsiteY1"/>
                </a:cxn>
                <a:cxn ang="0">
                  <a:pos x="connsiteX2" y="connsiteY2"/>
                </a:cxn>
                <a:cxn ang="0">
                  <a:pos x="connsiteX3" y="connsiteY3"/>
                </a:cxn>
              </a:cxnLst>
              <a:rect l="l" t="t" r="r" b="b"/>
              <a:pathLst>
                <a:path w="1630323" h="4183505">
                  <a:moveTo>
                    <a:pt x="0" y="4183505"/>
                  </a:moveTo>
                  <a:lnTo>
                    <a:pt x="880476" y="0"/>
                  </a:lnTo>
                  <a:lnTo>
                    <a:pt x="1630323" y="4183505"/>
                  </a:lnTo>
                  <a:lnTo>
                    <a:pt x="0" y="4183505"/>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4" name="Rechthoekige driehoek 13"/>
            <p:cNvSpPr/>
            <p:nvPr userDrawn="1"/>
          </p:nvSpPr>
          <p:spPr>
            <a:xfrm flipH="1">
              <a:off x="8214608" y="2556932"/>
              <a:ext cx="929391" cy="4323315"/>
            </a:xfrm>
            <a:prstGeom prst="rtTriangle">
              <a:avLst/>
            </a:prstGeom>
            <a:solidFill>
              <a:schemeClr val="accent6">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sp>
        <p:nvSpPr>
          <p:cNvPr id="2" name="Holder 2"/>
          <p:cNvSpPr>
            <a:spLocks noGrp="1"/>
          </p:cNvSpPr>
          <p:nvPr>
            <p:ph type="ctrTitle"/>
          </p:nvPr>
        </p:nvSpPr>
        <p:spPr>
          <a:xfrm>
            <a:off x="6104629" y="2151816"/>
            <a:ext cx="2077688" cy="346249"/>
          </a:xfrm>
          <a:prstGeom prst="rect">
            <a:avLst/>
          </a:prstGeom>
        </p:spPr>
        <p:txBody>
          <a:bodyPr wrap="square" lIns="0" tIns="0" rIns="0" bIns="0" anchor="b">
            <a:spAutoFit/>
          </a:bodyPr>
          <a:lstStyle>
            <a:lvl1pPr>
              <a:lnSpc>
                <a:spcPct val="90000"/>
              </a:lnSpc>
              <a:defRPr sz="2500" b="0" i="0">
                <a:solidFill>
                  <a:schemeClr val="bg1"/>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p:ph type="subTitle" idx="4"/>
          </p:nvPr>
        </p:nvSpPr>
        <p:spPr>
          <a:xfrm>
            <a:off x="6104629" y="2878535"/>
            <a:ext cx="2077688" cy="1285503"/>
          </a:xfrm>
          <a:prstGeom prst="rect">
            <a:avLst/>
          </a:prstGeom>
        </p:spPr>
        <p:txBody>
          <a:bodyPr wrap="square" lIns="0" tIns="0" rIns="0" bIns="0">
            <a:noAutofit/>
          </a:bodyPr>
          <a:lstStyle>
            <a:lvl1pPr marL="0" indent="0">
              <a:lnSpc>
                <a:spcPct val="80000"/>
              </a:lnSpc>
              <a:spcBef>
                <a:spcPts val="200"/>
              </a:spcBef>
              <a:spcAft>
                <a:spcPts val="200"/>
              </a:spcAft>
              <a:buNone/>
              <a:defRPr sz="1400" b="1" i="0" baseline="0">
                <a:solidFill>
                  <a:schemeClr val="bg1"/>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nl-NL"/>
              <a:t>Klik om de ondertitelstijl van het model te bewerken</a:t>
            </a:r>
            <a:endParaRPr lang="nl-BE" dirty="0"/>
          </a:p>
        </p:txBody>
      </p:sp>
      <p:pic>
        <p:nvPicPr>
          <p:cNvPr id="16" name="Picture 15" descr="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829" y="6383291"/>
            <a:ext cx="969016" cy="347102"/>
          </a:xfrm>
          <a:prstGeom prst="rect">
            <a:avLst/>
          </a:prstGeom>
        </p:spPr>
      </p:pic>
    </p:spTree>
    <p:extLst>
      <p:ext uri="{BB962C8B-B14F-4D97-AF65-F5344CB8AC3E}">
        <p14:creationId xmlns:p14="http://schemas.microsoft.com/office/powerpoint/2010/main" val="1210006447"/>
      </p:ext>
    </p:extLst>
  </p:cSld>
  <p:clrMapOvr>
    <a:masterClrMapping/>
  </p:clrMapOvr>
  <p:extLst mod="1">
    <p:ext uri="{DCECCB84-F9BA-43D5-87BE-67443E8EF086}">
      <p15:sldGuideLst xmlns:p15="http://schemas.microsoft.com/office/powerpoint/2012/main">
        <p15:guide id="1" orient="horz" pos="4201"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Picture and Text V1">
    <p:spTree>
      <p:nvGrpSpPr>
        <p:cNvPr id="1" name=""/>
        <p:cNvGrpSpPr/>
        <p:nvPr/>
      </p:nvGrpSpPr>
      <p:grpSpPr>
        <a:xfrm>
          <a:off x="0" y="0"/>
          <a:ext cx="0" cy="0"/>
          <a:chOff x="0" y="0"/>
          <a:chExt cx="0" cy="0"/>
        </a:xfrm>
      </p:grpSpPr>
      <p:pic>
        <p:nvPicPr>
          <p:cNvPr id="4" name="Picture 3" descr="629-05599968b_retouched.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31" y="0"/>
            <a:ext cx="10340638" cy="6896538"/>
          </a:xfrm>
          <a:prstGeom prst="rect">
            <a:avLst/>
          </a:prstGeom>
        </p:spPr>
      </p:pic>
      <p:grpSp>
        <p:nvGrpSpPr>
          <p:cNvPr id="7" name="Groeperen 6"/>
          <p:cNvGrpSpPr/>
          <p:nvPr userDrawn="1"/>
        </p:nvGrpSpPr>
        <p:grpSpPr>
          <a:xfrm>
            <a:off x="4560440" y="-13855"/>
            <a:ext cx="4694400" cy="6908400"/>
            <a:chOff x="4208040" y="-5486"/>
            <a:chExt cx="4939325" cy="6982504"/>
          </a:xfrm>
        </p:grpSpPr>
        <p:pic>
          <p:nvPicPr>
            <p:cNvPr id="6" name="Afbeelding 5"/>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b="935"/>
            <a:stretch/>
          </p:blipFill>
          <p:spPr>
            <a:xfrm>
              <a:off x="4822758" y="3938"/>
              <a:ext cx="4324607" cy="6973080"/>
            </a:xfrm>
            <a:prstGeom prst="rect">
              <a:avLst/>
            </a:prstGeom>
          </p:spPr>
        </p:pic>
        <p:sp>
          <p:nvSpPr>
            <p:cNvPr id="10" name="Driehoek 9"/>
            <p:cNvSpPr/>
            <p:nvPr userDrawn="1"/>
          </p:nvSpPr>
          <p:spPr>
            <a:xfrm>
              <a:off x="4208040" y="2095563"/>
              <a:ext cx="1630323" cy="4881455"/>
            </a:xfrm>
            <a:custGeom>
              <a:avLst/>
              <a:gdLst>
                <a:gd name="connsiteX0" fmla="*/ 0 w 1630323"/>
                <a:gd name="connsiteY0" fmla="*/ 4176248 h 4176248"/>
                <a:gd name="connsiteX1" fmla="*/ 815162 w 1630323"/>
                <a:gd name="connsiteY1" fmla="*/ 0 h 4176248"/>
                <a:gd name="connsiteX2" fmla="*/ 1630323 w 1630323"/>
                <a:gd name="connsiteY2" fmla="*/ 4176248 h 4176248"/>
                <a:gd name="connsiteX3" fmla="*/ 0 w 1630323"/>
                <a:gd name="connsiteY3" fmla="*/ 4176248 h 4176248"/>
                <a:gd name="connsiteX0" fmla="*/ 0 w 1630323"/>
                <a:gd name="connsiteY0" fmla="*/ 4183505 h 4183505"/>
                <a:gd name="connsiteX1" fmla="*/ 880476 w 1630323"/>
                <a:gd name="connsiteY1" fmla="*/ 0 h 4183505"/>
                <a:gd name="connsiteX2" fmla="*/ 1630323 w 1630323"/>
                <a:gd name="connsiteY2" fmla="*/ 4183505 h 4183505"/>
                <a:gd name="connsiteX3" fmla="*/ 0 w 1630323"/>
                <a:gd name="connsiteY3" fmla="*/ 4183505 h 4183505"/>
                <a:gd name="connsiteX0" fmla="*/ 0 w 1630323"/>
                <a:gd name="connsiteY0" fmla="*/ 4183505 h 4183505"/>
                <a:gd name="connsiteX1" fmla="*/ 858174 w 1630323"/>
                <a:gd name="connsiteY1" fmla="*/ 0 h 4183505"/>
                <a:gd name="connsiteX2" fmla="*/ 1630323 w 1630323"/>
                <a:gd name="connsiteY2" fmla="*/ 4183505 h 4183505"/>
                <a:gd name="connsiteX3" fmla="*/ 0 w 1630323"/>
                <a:gd name="connsiteY3" fmla="*/ 4183505 h 4183505"/>
                <a:gd name="connsiteX0" fmla="*/ 0 w 1630323"/>
                <a:gd name="connsiteY0" fmla="*/ 4197770 h 4197770"/>
                <a:gd name="connsiteX1" fmla="*/ 858174 w 1630323"/>
                <a:gd name="connsiteY1" fmla="*/ 0 h 4197770"/>
                <a:gd name="connsiteX2" fmla="*/ 1630323 w 1630323"/>
                <a:gd name="connsiteY2" fmla="*/ 4197770 h 4197770"/>
                <a:gd name="connsiteX3" fmla="*/ 0 w 1630323"/>
                <a:gd name="connsiteY3" fmla="*/ 4197770 h 4197770"/>
                <a:gd name="connsiteX0" fmla="*/ 0 w 1630323"/>
                <a:gd name="connsiteY0" fmla="*/ 4209764 h 4209764"/>
                <a:gd name="connsiteX1" fmla="*/ 759700 w 1630323"/>
                <a:gd name="connsiteY1" fmla="*/ 0 h 4209764"/>
                <a:gd name="connsiteX2" fmla="*/ 1630323 w 1630323"/>
                <a:gd name="connsiteY2" fmla="*/ 4209764 h 4209764"/>
                <a:gd name="connsiteX3" fmla="*/ 0 w 1630323"/>
                <a:gd name="connsiteY3" fmla="*/ 4209764 h 4209764"/>
                <a:gd name="connsiteX0" fmla="*/ 0 w 1630323"/>
                <a:gd name="connsiteY0" fmla="*/ 4137802 h 4137802"/>
                <a:gd name="connsiteX1" fmla="*/ 801903 w 1630323"/>
                <a:gd name="connsiteY1" fmla="*/ 0 h 4137802"/>
                <a:gd name="connsiteX2" fmla="*/ 1630323 w 1630323"/>
                <a:gd name="connsiteY2" fmla="*/ 4137802 h 4137802"/>
                <a:gd name="connsiteX3" fmla="*/ 0 w 1630323"/>
                <a:gd name="connsiteY3" fmla="*/ 4137802 h 4137802"/>
                <a:gd name="connsiteX0" fmla="*/ 0 w 1630323"/>
                <a:gd name="connsiteY0" fmla="*/ 4161789 h 4161789"/>
                <a:gd name="connsiteX1" fmla="*/ 773767 w 1630323"/>
                <a:gd name="connsiteY1" fmla="*/ 0 h 4161789"/>
                <a:gd name="connsiteX2" fmla="*/ 1630323 w 1630323"/>
                <a:gd name="connsiteY2" fmla="*/ 4161789 h 4161789"/>
                <a:gd name="connsiteX3" fmla="*/ 0 w 1630323"/>
                <a:gd name="connsiteY3" fmla="*/ 4161789 h 4161789"/>
              </a:gdLst>
              <a:ahLst/>
              <a:cxnLst>
                <a:cxn ang="0">
                  <a:pos x="connsiteX0" y="connsiteY0"/>
                </a:cxn>
                <a:cxn ang="0">
                  <a:pos x="connsiteX1" y="connsiteY1"/>
                </a:cxn>
                <a:cxn ang="0">
                  <a:pos x="connsiteX2" y="connsiteY2"/>
                </a:cxn>
                <a:cxn ang="0">
                  <a:pos x="connsiteX3" y="connsiteY3"/>
                </a:cxn>
              </a:cxnLst>
              <a:rect l="l" t="t" r="r" b="b"/>
              <a:pathLst>
                <a:path w="1630323" h="4161789">
                  <a:moveTo>
                    <a:pt x="0" y="4161789"/>
                  </a:moveTo>
                  <a:lnTo>
                    <a:pt x="773767" y="0"/>
                  </a:lnTo>
                  <a:lnTo>
                    <a:pt x="1630323" y="4161789"/>
                  </a:lnTo>
                  <a:lnTo>
                    <a:pt x="0" y="4161789"/>
                  </a:lnTo>
                  <a:close/>
                </a:path>
              </a:pathLst>
            </a:custGeom>
            <a:gradFill>
              <a:gsLst>
                <a:gs pos="0">
                  <a:schemeClr val="accent3">
                    <a:alpha val="93000"/>
                  </a:schemeClr>
                </a:gs>
                <a:gs pos="72000">
                  <a:schemeClr val="accent1">
                    <a:alpha val="92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3" name="Driehoek 9"/>
            <p:cNvSpPr/>
            <p:nvPr userDrawn="1"/>
          </p:nvSpPr>
          <p:spPr>
            <a:xfrm rot="10800000">
              <a:off x="4475182" y="-5486"/>
              <a:ext cx="954071" cy="2130353"/>
            </a:xfrm>
            <a:custGeom>
              <a:avLst/>
              <a:gdLst>
                <a:gd name="connsiteX0" fmla="*/ 0 w 1630323"/>
                <a:gd name="connsiteY0" fmla="*/ 4176248 h 4176248"/>
                <a:gd name="connsiteX1" fmla="*/ 815162 w 1630323"/>
                <a:gd name="connsiteY1" fmla="*/ 0 h 4176248"/>
                <a:gd name="connsiteX2" fmla="*/ 1630323 w 1630323"/>
                <a:gd name="connsiteY2" fmla="*/ 4176248 h 4176248"/>
                <a:gd name="connsiteX3" fmla="*/ 0 w 1630323"/>
                <a:gd name="connsiteY3" fmla="*/ 4176248 h 4176248"/>
                <a:gd name="connsiteX0" fmla="*/ 0 w 1630323"/>
                <a:gd name="connsiteY0" fmla="*/ 4183505 h 4183505"/>
                <a:gd name="connsiteX1" fmla="*/ 880476 w 1630323"/>
                <a:gd name="connsiteY1" fmla="*/ 0 h 4183505"/>
                <a:gd name="connsiteX2" fmla="*/ 1630323 w 1630323"/>
                <a:gd name="connsiteY2" fmla="*/ 4183505 h 4183505"/>
                <a:gd name="connsiteX3" fmla="*/ 0 w 1630323"/>
                <a:gd name="connsiteY3" fmla="*/ 4183505 h 4183505"/>
                <a:gd name="connsiteX0" fmla="*/ 0 w 1630323"/>
                <a:gd name="connsiteY0" fmla="*/ 3949826 h 3949826"/>
                <a:gd name="connsiteX1" fmla="*/ 736216 w 1630323"/>
                <a:gd name="connsiteY1" fmla="*/ 0 h 3949826"/>
                <a:gd name="connsiteX2" fmla="*/ 1630323 w 1630323"/>
                <a:gd name="connsiteY2" fmla="*/ 3949826 h 3949826"/>
                <a:gd name="connsiteX3" fmla="*/ 0 w 1630323"/>
                <a:gd name="connsiteY3" fmla="*/ 3949826 h 3949826"/>
                <a:gd name="connsiteX0" fmla="*/ 0 w 1600251"/>
                <a:gd name="connsiteY0" fmla="*/ 3949826 h 3966518"/>
                <a:gd name="connsiteX1" fmla="*/ 736216 w 1600251"/>
                <a:gd name="connsiteY1" fmla="*/ 0 h 3966518"/>
                <a:gd name="connsiteX2" fmla="*/ 1600251 w 1600251"/>
                <a:gd name="connsiteY2" fmla="*/ 3966518 h 3966518"/>
                <a:gd name="connsiteX3" fmla="*/ 0 w 1600251"/>
                <a:gd name="connsiteY3" fmla="*/ 3949826 h 3966518"/>
              </a:gdLst>
              <a:ahLst/>
              <a:cxnLst>
                <a:cxn ang="0">
                  <a:pos x="connsiteX0" y="connsiteY0"/>
                </a:cxn>
                <a:cxn ang="0">
                  <a:pos x="connsiteX1" y="connsiteY1"/>
                </a:cxn>
                <a:cxn ang="0">
                  <a:pos x="connsiteX2" y="connsiteY2"/>
                </a:cxn>
                <a:cxn ang="0">
                  <a:pos x="connsiteX3" y="connsiteY3"/>
                </a:cxn>
              </a:cxnLst>
              <a:rect l="l" t="t" r="r" b="b"/>
              <a:pathLst>
                <a:path w="1600251" h="3966518">
                  <a:moveTo>
                    <a:pt x="0" y="3949826"/>
                  </a:moveTo>
                  <a:lnTo>
                    <a:pt x="736216" y="0"/>
                  </a:lnTo>
                  <a:lnTo>
                    <a:pt x="1600251" y="3966518"/>
                  </a:lnTo>
                  <a:lnTo>
                    <a:pt x="0" y="3949826"/>
                  </a:lnTo>
                  <a:close/>
                </a:path>
              </a:pathLst>
            </a:cu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17" name="Rechthoekige driehoek 16"/>
            <p:cNvSpPr/>
            <p:nvPr userDrawn="1"/>
          </p:nvSpPr>
          <p:spPr>
            <a:xfrm flipH="1">
              <a:off x="8214609" y="2620560"/>
              <a:ext cx="929391" cy="4356000"/>
            </a:xfrm>
            <a:prstGeom prst="rtTriangle">
              <a:avLst/>
            </a:prstGeom>
            <a:solidFill>
              <a:schemeClr val="accent5">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sp>
        <p:nvSpPr>
          <p:cNvPr id="2" name="Holder 2"/>
          <p:cNvSpPr>
            <a:spLocks noGrp="1"/>
          </p:cNvSpPr>
          <p:nvPr userDrawn="1">
            <p:ph type="ctrTitle"/>
          </p:nvPr>
        </p:nvSpPr>
        <p:spPr>
          <a:xfrm>
            <a:off x="6104629" y="2151816"/>
            <a:ext cx="2077688" cy="346249"/>
          </a:xfrm>
          <a:prstGeom prst="rect">
            <a:avLst/>
          </a:prstGeom>
        </p:spPr>
        <p:txBody>
          <a:bodyPr wrap="square" lIns="0" tIns="0" rIns="0" bIns="0" anchor="b">
            <a:spAutoFit/>
          </a:bodyPr>
          <a:lstStyle>
            <a:lvl1pPr>
              <a:lnSpc>
                <a:spcPct val="90000"/>
              </a:lnSpc>
              <a:defRPr sz="2500" b="0" i="0">
                <a:solidFill>
                  <a:schemeClr val="bg1"/>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userDrawn="1">
            <p:ph type="subTitle" idx="4"/>
          </p:nvPr>
        </p:nvSpPr>
        <p:spPr>
          <a:xfrm>
            <a:off x="6104629" y="2878535"/>
            <a:ext cx="2077688" cy="1285503"/>
          </a:xfrm>
          <a:prstGeom prst="rect">
            <a:avLst/>
          </a:prstGeom>
        </p:spPr>
        <p:txBody>
          <a:bodyPr wrap="square" lIns="0" tIns="0" rIns="0" bIns="0">
            <a:noAutofit/>
          </a:bodyPr>
          <a:lstStyle>
            <a:lvl1pPr marL="0" indent="0">
              <a:lnSpc>
                <a:spcPct val="80000"/>
              </a:lnSpc>
              <a:spcBef>
                <a:spcPts val="200"/>
              </a:spcBef>
              <a:spcAft>
                <a:spcPts val="200"/>
              </a:spcAft>
              <a:buNone/>
              <a:defRPr sz="1400" b="1" i="0" baseline="0">
                <a:solidFill>
                  <a:schemeClr val="bg1"/>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nl-NL"/>
              <a:t>Klik om de ondertitelstijl van het model te bewerken</a:t>
            </a:r>
            <a:endParaRPr lang="nl-BE" dirty="0"/>
          </a:p>
        </p:txBody>
      </p:sp>
      <p:pic>
        <p:nvPicPr>
          <p:cNvPr id="14" name="Picture 13" descr="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6829" y="6372698"/>
            <a:ext cx="969016" cy="347102"/>
          </a:xfrm>
          <a:prstGeom prst="rect">
            <a:avLst/>
          </a:prstGeom>
        </p:spPr>
      </p:pic>
    </p:spTree>
    <p:extLst>
      <p:ext uri="{BB962C8B-B14F-4D97-AF65-F5344CB8AC3E}">
        <p14:creationId xmlns:p14="http://schemas.microsoft.com/office/powerpoint/2010/main" val="1648882732"/>
      </p:ext>
    </p:extLst>
  </p:cSld>
  <p:clrMapOvr>
    <a:masterClrMapping/>
  </p:clrMapOvr>
  <p:extLst mod="1">
    <p:ext uri="{DCECCB84-F9BA-43D5-87BE-67443E8EF086}">
      <p15:sldGuideLst xmlns:p15="http://schemas.microsoft.com/office/powerpoint/2012/main">
        <p15:guide id="1" orient="horz" pos="4201"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Picture and Text V1">
    <p:spTree>
      <p:nvGrpSpPr>
        <p:cNvPr id="1" name=""/>
        <p:cNvGrpSpPr/>
        <p:nvPr/>
      </p:nvGrpSpPr>
      <p:grpSpPr>
        <a:xfrm>
          <a:off x="0" y="0"/>
          <a:ext cx="0" cy="0"/>
          <a:chOff x="0" y="0"/>
          <a:chExt cx="0" cy="0"/>
        </a:xfrm>
      </p:grpSpPr>
      <p:pic>
        <p:nvPicPr>
          <p:cNvPr id="52" name="Afbeelding 51"/>
          <p:cNvPicPr>
            <a:picLocks noChangeAspect="1"/>
          </p:cNvPicPr>
          <p:nvPr userDrawn="1"/>
        </p:nvPicPr>
        <p:blipFill rotWithShape="1">
          <a:blip r:embed="rId2">
            <a:extLst>
              <a:ext uri="{28A0092B-C50C-407E-A947-70E740481C1C}">
                <a14:useLocalDpi xmlns:a14="http://schemas.microsoft.com/office/drawing/2010/main" val="0"/>
              </a:ext>
            </a:extLst>
          </a:blip>
          <a:srcRect l="45354"/>
          <a:stretch/>
        </p:blipFill>
        <p:spPr>
          <a:xfrm>
            <a:off x="0" y="-1457"/>
            <a:ext cx="8204212" cy="6858000"/>
          </a:xfrm>
          <a:prstGeom prst="rect">
            <a:avLst/>
          </a:prstGeom>
        </p:spPr>
      </p:pic>
      <p:grpSp>
        <p:nvGrpSpPr>
          <p:cNvPr id="51" name="Groeperen 50"/>
          <p:cNvGrpSpPr/>
          <p:nvPr userDrawn="1"/>
        </p:nvGrpSpPr>
        <p:grpSpPr>
          <a:xfrm>
            <a:off x="0" y="-39557"/>
            <a:ext cx="9144000" cy="6925780"/>
            <a:chOff x="0" y="-37322"/>
            <a:chExt cx="9144000" cy="6925780"/>
          </a:xfrm>
        </p:grpSpPr>
        <p:sp>
          <p:nvSpPr>
            <p:cNvPr id="12" name="Trapezium 11"/>
            <p:cNvSpPr/>
            <p:nvPr userDrawn="1"/>
          </p:nvSpPr>
          <p:spPr>
            <a:xfrm flipV="1">
              <a:off x="0" y="0"/>
              <a:ext cx="6792796" cy="6888458"/>
            </a:xfrm>
            <a:custGeom>
              <a:avLst/>
              <a:gdLst>
                <a:gd name="connsiteX0" fmla="*/ 0 w 6903663"/>
                <a:gd name="connsiteY0" fmla="*/ 6888458 h 6888458"/>
                <a:gd name="connsiteX1" fmla="*/ 0 w 6903663"/>
                <a:gd name="connsiteY1" fmla="*/ 0 h 6888458"/>
                <a:gd name="connsiteX2" fmla="*/ 6903663 w 6903663"/>
                <a:gd name="connsiteY2" fmla="*/ 0 h 6888458"/>
                <a:gd name="connsiteX3" fmla="*/ 6903663 w 6903663"/>
                <a:gd name="connsiteY3" fmla="*/ 6888458 h 6888458"/>
                <a:gd name="connsiteX4" fmla="*/ 0 w 6903663"/>
                <a:gd name="connsiteY4" fmla="*/ 6888458 h 6888458"/>
                <a:gd name="connsiteX0" fmla="*/ 0 w 6903663"/>
                <a:gd name="connsiteY0" fmla="*/ 6888458 h 6888458"/>
                <a:gd name="connsiteX1" fmla="*/ 0 w 6903663"/>
                <a:gd name="connsiteY1" fmla="*/ 0 h 6888458"/>
                <a:gd name="connsiteX2" fmla="*/ 6903663 w 6903663"/>
                <a:gd name="connsiteY2" fmla="*/ 0 h 6888458"/>
                <a:gd name="connsiteX3" fmla="*/ 3345455 w 6903663"/>
                <a:gd name="connsiteY3" fmla="*/ 6232475 h 6888458"/>
                <a:gd name="connsiteX4" fmla="*/ 0 w 6903663"/>
                <a:gd name="connsiteY4" fmla="*/ 6888458 h 6888458"/>
                <a:gd name="connsiteX0" fmla="*/ 0 w 6903663"/>
                <a:gd name="connsiteY0" fmla="*/ 6888458 h 6888458"/>
                <a:gd name="connsiteX1" fmla="*/ 0 w 6903663"/>
                <a:gd name="connsiteY1" fmla="*/ 0 h 6888458"/>
                <a:gd name="connsiteX2" fmla="*/ 6903663 w 6903663"/>
                <a:gd name="connsiteY2" fmla="*/ 0 h 6888458"/>
                <a:gd name="connsiteX3" fmla="*/ 5353160 w 6903663"/>
                <a:gd name="connsiteY3" fmla="*/ 6888458 h 6888458"/>
                <a:gd name="connsiteX4" fmla="*/ 0 w 6903663"/>
                <a:gd name="connsiteY4" fmla="*/ 6888458 h 6888458"/>
                <a:gd name="connsiteX0" fmla="*/ 0 w 6685003"/>
                <a:gd name="connsiteY0" fmla="*/ 6888458 h 6888458"/>
                <a:gd name="connsiteX1" fmla="*/ 0 w 6685003"/>
                <a:gd name="connsiteY1" fmla="*/ 0 h 6888458"/>
                <a:gd name="connsiteX2" fmla="*/ 6685003 w 6685003"/>
                <a:gd name="connsiteY2" fmla="*/ 119270 h 6888458"/>
                <a:gd name="connsiteX3" fmla="*/ 5353160 w 6685003"/>
                <a:gd name="connsiteY3" fmla="*/ 6888458 h 6888458"/>
                <a:gd name="connsiteX4" fmla="*/ 0 w 6685003"/>
                <a:gd name="connsiteY4" fmla="*/ 6888458 h 6888458"/>
                <a:gd name="connsiteX0" fmla="*/ 0 w 6764516"/>
                <a:gd name="connsiteY0" fmla="*/ 6888458 h 6888458"/>
                <a:gd name="connsiteX1" fmla="*/ 0 w 6764516"/>
                <a:gd name="connsiteY1" fmla="*/ 0 h 6888458"/>
                <a:gd name="connsiteX2" fmla="*/ 6764516 w 6764516"/>
                <a:gd name="connsiteY2" fmla="*/ 39757 h 6888458"/>
                <a:gd name="connsiteX3" fmla="*/ 5353160 w 6764516"/>
                <a:gd name="connsiteY3" fmla="*/ 6888458 h 6888458"/>
                <a:gd name="connsiteX4" fmla="*/ 0 w 6764516"/>
                <a:gd name="connsiteY4" fmla="*/ 6888458 h 6888458"/>
                <a:gd name="connsiteX0" fmla="*/ 0 w 6792796"/>
                <a:gd name="connsiteY0" fmla="*/ 6888458 h 6888458"/>
                <a:gd name="connsiteX1" fmla="*/ 0 w 6792796"/>
                <a:gd name="connsiteY1" fmla="*/ 0 h 6888458"/>
                <a:gd name="connsiteX2" fmla="*/ 6792796 w 6792796"/>
                <a:gd name="connsiteY2" fmla="*/ 11477 h 6888458"/>
                <a:gd name="connsiteX3" fmla="*/ 5353160 w 6792796"/>
                <a:gd name="connsiteY3" fmla="*/ 6888458 h 6888458"/>
                <a:gd name="connsiteX4" fmla="*/ 0 w 6792796"/>
                <a:gd name="connsiteY4" fmla="*/ 6888458 h 6888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2796" h="6888458">
                  <a:moveTo>
                    <a:pt x="0" y="6888458"/>
                  </a:moveTo>
                  <a:lnTo>
                    <a:pt x="0" y="0"/>
                  </a:lnTo>
                  <a:lnTo>
                    <a:pt x="6792796" y="11477"/>
                  </a:lnTo>
                  <a:lnTo>
                    <a:pt x="5353160" y="6888458"/>
                  </a:lnTo>
                  <a:lnTo>
                    <a:pt x="0" y="6888458"/>
                  </a:lnTo>
                  <a:close/>
                </a:path>
              </a:pathLst>
            </a:custGeom>
            <a:gradFill>
              <a:gsLst>
                <a:gs pos="0">
                  <a:schemeClr val="bg1">
                    <a:lumMod val="65000"/>
                    <a:alpha val="58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46" name="Trapezium 11"/>
            <p:cNvSpPr/>
            <p:nvPr userDrawn="1"/>
          </p:nvSpPr>
          <p:spPr>
            <a:xfrm>
              <a:off x="149125" y="-37322"/>
              <a:ext cx="6829830" cy="6899271"/>
            </a:xfrm>
            <a:custGeom>
              <a:avLst/>
              <a:gdLst>
                <a:gd name="connsiteX0" fmla="*/ 0 w 6903663"/>
                <a:gd name="connsiteY0" fmla="*/ 6888458 h 6888458"/>
                <a:gd name="connsiteX1" fmla="*/ 0 w 6903663"/>
                <a:gd name="connsiteY1" fmla="*/ 0 h 6888458"/>
                <a:gd name="connsiteX2" fmla="*/ 6903663 w 6903663"/>
                <a:gd name="connsiteY2" fmla="*/ 0 h 6888458"/>
                <a:gd name="connsiteX3" fmla="*/ 6903663 w 6903663"/>
                <a:gd name="connsiteY3" fmla="*/ 6888458 h 6888458"/>
                <a:gd name="connsiteX4" fmla="*/ 0 w 6903663"/>
                <a:gd name="connsiteY4" fmla="*/ 6888458 h 6888458"/>
                <a:gd name="connsiteX0" fmla="*/ 0 w 6903663"/>
                <a:gd name="connsiteY0" fmla="*/ 6888458 h 6888458"/>
                <a:gd name="connsiteX1" fmla="*/ 0 w 6903663"/>
                <a:gd name="connsiteY1" fmla="*/ 0 h 6888458"/>
                <a:gd name="connsiteX2" fmla="*/ 6903663 w 6903663"/>
                <a:gd name="connsiteY2" fmla="*/ 0 h 6888458"/>
                <a:gd name="connsiteX3" fmla="*/ 3345455 w 6903663"/>
                <a:gd name="connsiteY3" fmla="*/ 6232475 h 6888458"/>
                <a:gd name="connsiteX4" fmla="*/ 0 w 6903663"/>
                <a:gd name="connsiteY4" fmla="*/ 6888458 h 6888458"/>
                <a:gd name="connsiteX0" fmla="*/ 0 w 6903663"/>
                <a:gd name="connsiteY0" fmla="*/ 6888458 h 6888458"/>
                <a:gd name="connsiteX1" fmla="*/ 0 w 6903663"/>
                <a:gd name="connsiteY1" fmla="*/ 0 h 6888458"/>
                <a:gd name="connsiteX2" fmla="*/ 6903663 w 6903663"/>
                <a:gd name="connsiteY2" fmla="*/ 0 h 6888458"/>
                <a:gd name="connsiteX3" fmla="*/ 5353160 w 6903663"/>
                <a:gd name="connsiteY3" fmla="*/ 6888458 h 6888458"/>
                <a:gd name="connsiteX4" fmla="*/ 0 w 6903663"/>
                <a:gd name="connsiteY4" fmla="*/ 6888458 h 6888458"/>
                <a:gd name="connsiteX0" fmla="*/ 0 w 6685003"/>
                <a:gd name="connsiteY0" fmla="*/ 6888458 h 6888458"/>
                <a:gd name="connsiteX1" fmla="*/ 0 w 6685003"/>
                <a:gd name="connsiteY1" fmla="*/ 0 h 6888458"/>
                <a:gd name="connsiteX2" fmla="*/ 6685003 w 6685003"/>
                <a:gd name="connsiteY2" fmla="*/ 119270 h 6888458"/>
                <a:gd name="connsiteX3" fmla="*/ 5353160 w 6685003"/>
                <a:gd name="connsiteY3" fmla="*/ 6888458 h 6888458"/>
                <a:gd name="connsiteX4" fmla="*/ 0 w 6685003"/>
                <a:gd name="connsiteY4" fmla="*/ 6888458 h 6888458"/>
                <a:gd name="connsiteX0" fmla="*/ 0 w 6764516"/>
                <a:gd name="connsiteY0" fmla="*/ 6888458 h 6888458"/>
                <a:gd name="connsiteX1" fmla="*/ 0 w 6764516"/>
                <a:gd name="connsiteY1" fmla="*/ 0 h 6888458"/>
                <a:gd name="connsiteX2" fmla="*/ 6764516 w 6764516"/>
                <a:gd name="connsiteY2" fmla="*/ 39757 h 6888458"/>
                <a:gd name="connsiteX3" fmla="*/ 5353160 w 6764516"/>
                <a:gd name="connsiteY3" fmla="*/ 6888458 h 6888458"/>
                <a:gd name="connsiteX4" fmla="*/ 0 w 6764516"/>
                <a:gd name="connsiteY4" fmla="*/ 6888458 h 6888458"/>
                <a:gd name="connsiteX0" fmla="*/ 0 w 6780845"/>
                <a:gd name="connsiteY0" fmla="*/ 6897687 h 6897687"/>
                <a:gd name="connsiteX1" fmla="*/ 0 w 6780845"/>
                <a:gd name="connsiteY1" fmla="*/ 9229 h 6897687"/>
                <a:gd name="connsiteX2" fmla="*/ 6780845 w 6780845"/>
                <a:gd name="connsiteY2" fmla="*/ 0 h 6897687"/>
                <a:gd name="connsiteX3" fmla="*/ 5353160 w 6780845"/>
                <a:gd name="connsiteY3" fmla="*/ 6897687 h 6897687"/>
                <a:gd name="connsiteX4" fmla="*/ 0 w 6780845"/>
                <a:gd name="connsiteY4" fmla="*/ 6897687 h 6897687"/>
                <a:gd name="connsiteX0" fmla="*/ 0 w 6748188"/>
                <a:gd name="connsiteY0" fmla="*/ 6888458 h 6888458"/>
                <a:gd name="connsiteX1" fmla="*/ 0 w 6748188"/>
                <a:gd name="connsiteY1" fmla="*/ 0 h 6888458"/>
                <a:gd name="connsiteX2" fmla="*/ 6748188 w 6748188"/>
                <a:gd name="connsiteY2" fmla="*/ 23428 h 6888458"/>
                <a:gd name="connsiteX3" fmla="*/ 5353160 w 6748188"/>
                <a:gd name="connsiteY3" fmla="*/ 6888458 h 6888458"/>
                <a:gd name="connsiteX4" fmla="*/ 0 w 6748188"/>
                <a:gd name="connsiteY4" fmla="*/ 6888458 h 6888458"/>
                <a:gd name="connsiteX0" fmla="*/ 0 w 6748188"/>
                <a:gd name="connsiteY0" fmla="*/ 6888458 h 6888458"/>
                <a:gd name="connsiteX1" fmla="*/ 0 w 6748188"/>
                <a:gd name="connsiteY1" fmla="*/ 0 h 6888458"/>
                <a:gd name="connsiteX2" fmla="*/ 6748188 w 6748188"/>
                <a:gd name="connsiteY2" fmla="*/ 23428 h 6888458"/>
                <a:gd name="connsiteX3" fmla="*/ 5353160 w 6748188"/>
                <a:gd name="connsiteY3" fmla="*/ 6888458 h 6888458"/>
                <a:gd name="connsiteX4" fmla="*/ 0 w 6748188"/>
                <a:gd name="connsiteY4" fmla="*/ 6888458 h 6888458"/>
                <a:gd name="connsiteX0" fmla="*/ 0 w 6780845"/>
                <a:gd name="connsiteY0" fmla="*/ 6914016 h 6914016"/>
                <a:gd name="connsiteX1" fmla="*/ 0 w 6780845"/>
                <a:gd name="connsiteY1" fmla="*/ 25558 h 6914016"/>
                <a:gd name="connsiteX2" fmla="*/ 6780845 w 6780845"/>
                <a:gd name="connsiteY2" fmla="*/ 0 h 6914016"/>
                <a:gd name="connsiteX3" fmla="*/ 5353160 w 6780845"/>
                <a:gd name="connsiteY3" fmla="*/ 6914016 h 6914016"/>
                <a:gd name="connsiteX4" fmla="*/ 0 w 6780845"/>
                <a:gd name="connsiteY4" fmla="*/ 6914016 h 6914016"/>
                <a:gd name="connsiteX0" fmla="*/ 0 w 6797173"/>
                <a:gd name="connsiteY0" fmla="*/ 6888458 h 6888458"/>
                <a:gd name="connsiteX1" fmla="*/ 0 w 6797173"/>
                <a:gd name="connsiteY1" fmla="*/ 0 h 6888458"/>
                <a:gd name="connsiteX2" fmla="*/ 6797173 w 6797173"/>
                <a:gd name="connsiteY2" fmla="*/ 23417 h 6888458"/>
                <a:gd name="connsiteX3" fmla="*/ 5353160 w 6797173"/>
                <a:gd name="connsiteY3" fmla="*/ 6888458 h 6888458"/>
                <a:gd name="connsiteX4" fmla="*/ 0 w 6797173"/>
                <a:gd name="connsiteY4" fmla="*/ 6888458 h 6888458"/>
                <a:gd name="connsiteX0" fmla="*/ 0 w 6829830"/>
                <a:gd name="connsiteY0" fmla="*/ 6897691 h 6897691"/>
                <a:gd name="connsiteX1" fmla="*/ 0 w 6829830"/>
                <a:gd name="connsiteY1" fmla="*/ 9233 h 6897691"/>
                <a:gd name="connsiteX2" fmla="*/ 6829830 w 6829830"/>
                <a:gd name="connsiteY2" fmla="*/ 0 h 6897691"/>
                <a:gd name="connsiteX3" fmla="*/ 5353160 w 6829830"/>
                <a:gd name="connsiteY3" fmla="*/ 6897691 h 6897691"/>
                <a:gd name="connsiteX4" fmla="*/ 0 w 6829830"/>
                <a:gd name="connsiteY4" fmla="*/ 6897691 h 6897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9830" h="6897691">
                  <a:moveTo>
                    <a:pt x="0" y="6897691"/>
                  </a:moveTo>
                  <a:lnTo>
                    <a:pt x="0" y="9233"/>
                  </a:lnTo>
                  <a:lnTo>
                    <a:pt x="6829830" y="0"/>
                  </a:lnTo>
                  <a:lnTo>
                    <a:pt x="5353160" y="6897691"/>
                  </a:lnTo>
                  <a:lnTo>
                    <a:pt x="0" y="6897691"/>
                  </a:lnTo>
                  <a:close/>
                </a:path>
              </a:pathLst>
            </a:custGeom>
            <a:gradFill>
              <a:gsLst>
                <a:gs pos="0">
                  <a:schemeClr val="bg1">
                    <a:lumMod val="65000"/>
                    <a:alpha val="40000"/>
                  </a:schemeClr>
                </a:gs>
                <a:gs pos="7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sp>
          <p:nvSpPr>
            <p:cNvPr id="50" name="Vrije vorm 49"/>
            <p:cNvSpPr/>
            <p:nvPr userDrawn="1"/>
          </p:nvSpPr>
          <p:spPr>
            <a:xfrm>
              <a:off x="6167823" y="4881"/>
              <a:ext cx="2976177" cy="6883577"/>
            </a:xfrm>
            <a:custGeom>
              <a:avLst/>
              <a:gdLst>
                <a:gd name="connsiteX0" fmla="*/ 3004457 w 3004457"/>
                <a:gd name="connsiteY0" fmla="*/ 0 h 6939643"/>
                <a:gd name="connsiteX1" fmla="*/ 816428 w 3004457"/>
                <a:gd name="connsiteY1" fmla="*/ 32658 h 6939643"/>
                <a:gd name="connsiteX2" fmla="*/ 0 w 3004457"/>
                <a:gd name="connsiteY2" fmla="*/ 3984172 h 6939643"/>
                <a:gd name="connsiteX3" fmla="*/ 636814 w 3004457"/>
                <a:gd name="connsiteY3" fmla="*/ 6939643 h 6939643"/>
                <a:gd name="connsiteX4" fmla="*/ 3004457 w 3004457"/>
                <a:gd name="connsiteY4" fmla="*/ 6890658 h 6939643"/>
                <a:gd name="connsiteX5" fmla="*/ 3004457 w 3004457"/>
                <a:gd name="connsiteY5" fmla="*/ 0 h 6939643"/>
                <a:gd name="connsiteX0" fmla="*/ 3004457 w 3004457"/>
                <a:gd name="connsiteY0" fmla="*/ 0 h 6892509"/>
                <a:gd name="connsiteX1" fmla="*/ 816428 w 3004457"/>
                <a:gd name="connsiteY1" fmla="*/ 32658 h 6892509"/>
                <a:gd name="connsiteX2" fmla="*/ 0 w 3004457"/>
                <a:gd name="connsiteY2" fmla="*/ 3984172 h 6892509"/>
                <a:gd name="connsiteX3" fmla="*/ 655667 w 3004457"/>
                <a:gd name="connsiteY3" fmla="*/ 6892509 h 6892509"/>
                <a:gd name="connsiteX4" fmla="*/ 3004457 w 3004457"/>
                <a:gd name="connsiteY4" fmla="*/ 6890658 h 6892509"/>
                <a:gd name="connsiteX5" fmla="*/ 3004457 w 3004457"/>
                <a:gd name="connsiteY5" fmla="*/ 0 h 6892509"/>
                <a:gd name="connsiteX0" fmla="*/ 3004457 w 3004457"/>
                <a:gd name="connsiteY0" fmla="*/ 0 h 6892509"/>
                <a:gd name="connsiteX1" fmla="*/ 835281 w 3004457"/>
                <a:gd name="connsiteY1" fmla="*/ 23231 h 6892509"/>
                <a:gd name="connsiteX2" fmla="*/ 0 w 3004457"/>
                <a:gd name="connsiteY2" fmla="*/ 3984172 h 6892509"/>
                <a:gd name="connsiteX3" fmla="*/ 655667 w 3004457"/>
                <a:gd name="connsiteY3" fmla="*/ 6892509 h 6892509"/>
                <a:gd name="connsiteX4" fmla="*/ 3004457 w 3004457"/>
                <a:gd name="connsiteY4" fmla="*/ 6890658 h 6892509"/>
                <a:gd name="connsiteX5" fmla="*/ 3004457 w 3004457"/>
                <a:gd name="connsiteY5" fmla="*/ 0 h 6892509"/>
                <a:gd name="connsiteX0" fmla="*/ 3004457 w 3004457"/>
                <a:gd name="connsiteY0" fmla="*/ 0 h 6892509"/>
                <a:gd name="connsiteX1" fmla="*/ 835281 w 3004457"/>
                <a:gd name="connsiteY1" fmla="*/ 13804 h 6892509"/>
                <a:gd name="connsiteX2" fmla="*/ 0 w 3004457"/>
                <a:gd name="connsiteY2" fmla="*/ 3984172 h 6892509"/>
                <a:gd name="connsiteX3" fmla="*/ 655667 w 3004457"/>
                <a:gd name="connsiteY3" fmla="*/ 6892509 h 6892509"/>
                <a:gd name="connsiteX4" fmla="*/ 3004457 w 3004457"/>
                <a:gd name="connsiteY4" fmla="*/ 6890658 h 6892509"/>
                <a:gd name="connsiteX5" fmla="*/ 3004457 w 3004457"/>
                <a:gd name="connsiteY5" fmla="*/ 0 h 6892509"/>
                <a:gd name="connsiteX0" fmla="*/ 3004457 w 3004457"/>
                <a:gd name="connsiteY0" fmla="*/ 33330 h 6878705"/>
                <a:gd name="connsiteX1" fmla="*/ 835281 w 3004457"/>
                <a:gd name="connsiteY1" fmla="*/ 0 h 6878705"/>
                <a:gd name="connsiteX2" fmla="*/ 0 w 3004457"/>
                <a:gd name="connsiteY2" fmla="*/ 3970368 h 6878705"/>
                <a:gd name="connsiteX3" fmla="*/ 655667 w 3004457"/>
                <a:gd name="connsiteY3" fmla="*/ 6878705 h 6878705"/>
                <a:gd name="connsiteX4" fmla="*/ 3004457 w 3004457"/>
                <a:gd name="connsiteY4" fmla="*/ 6876854 h 6878705"/>
                <a:gd name="connsiteX5" fmla="*/ 3004457 w 3004457"/>
                <a:gd name="connsiteY5" fmla="*/ 33330 h 6878705"/>
                <a:gd name="connsiteX0" fmla="*/ 2995031 w 3004457"/>
                <a:gd name="connsiteY0" fmla="*/ 14477 h 6878705"/>
                <a:gd name="connsiteX1" fmla="*/ 835281 w 3004457"/>
                <a:gd name="connsiteY1" fmla="*/ 0 h 6878705"/>
                <a:gd name="connsiteX2" fmla="*/ 0 w 3004457"/>
                <a:gd name="connsiteY2" fmla="*/ 3970368 h 6878705"/>
                <a:gd name="connsiteX3" fmla="*/ 655667 w 3004457"/>
                <a:gd name="connsiteY3" fmla="*/ 6878705 h 6878705"/>
                <a:gd name="connsiteX4" fmla="*/ 3004457 w 3004457"/>
                <a:gd name="connsiteY4" fmla="*/ 6876854 h 6878705"/>
                <a:gd name="connsiteX5" fmla="*/ 2995031 w 3004457"/>
                <a:gd name="connsiteY5" fmla="*/ 14477 h 6878705"/>
                <a:gd name="connsiteX0" fmla="*/ 3013884 w 3013884"/>
                <a:gd name="connsiteY0" fmla="*/ 14477 h 6878705"/>
                <a:gd name="connsiteX1" fmla="*/ 835281 w 3013884"/>
                <a:gd name="connsiteY1" fmla="*/ 0 h 6878705"/>
                <a:gd name="connsiteX2" fmla="*/ 0 w 3013884"/>
                <a:gd name="connsiteY2" fmla="*/ 3970368 h 6878705"/>
                <a:gd name="connsiteX3" fmla="*/ 655667 w 3013884"/>
                <a:gd name="connsiteY3" fmla="*/ 6878705 h 6878705"/>
                <a:gd name="connsiteX4" fmla="*/ 3004457 w 3013884"/>
                <a:gd name="connsiteY4" fmla="*/ 6876854 h 6878705"/>
                <a:gd name="connsiteX5" fmla="*/ 3013884 w 3013884"/>
                <a:gd name="connsiteY5" fmla="*/ 14477 h 6878705"/>
                <a:gd name="connsiteX0" fmla="*/ 3013884 w 3013884"/>
                <a:gd name="connsiteY0" fmla="*/ 5050 h 6878705"/>
                <a:gd name="connsiteX1" fmla="*/ 835281 w 3013884"/>
                <a:gd name="connsiteY1" fmla="*/ 0 h 6878705"/>
                <a:gd name="connsiteX2" fmla="*/ 0 w 3013884"/>
                <a:gd name="connsiteY2" fmla="*/ 3970368 h 6878705"/>
                <a:gd name="connsiteX3" fmla="*/ 655667 w 3013884"/>
                <a:gd name="connsiteY3" fmla="*/ 6878705 h 6878705"/>
                <a:gd name="connsiteX4" fmla="*/ 3004457 w 3013884"/>
                <a:gd name="connsiteY4" fmla="*/ 6876854 h 6878705"/>
                <a:gd name="connsiteX5" fmla="*/ 3013884 w 3013884"/>
                <a:gd name="connsiteY5" fmla="*/ 5050 h 6878705"/>
                <a:gd name="connsiteX0" fmla="*/ 2815921 w 2815921"/>
                <a:gd name="connsiteY0" fmla="*/ 5050 h 6878705"/>
                <a:gd name="connsiteX1" fmla="*/ 637318 w 2815921"/>
                <a:gd name="connsiteY1" fmla="*/ 0 h 6878705"/>
                <a:gd name="connsiteX2" fmla="*/ 0 w 2815921"/>
                <a:gd name="connsiteY2" fmla="*/ 3932646 h 6878705"/>
                <a:gd name="connsiteX3" fmla="*/ 457704 w 2815921"/>
                <a:gd name="connsiteY3" fmla="*/ 6878705 h 6878705"/>
                <a:gd name="connsiteX4" fmla="*/ 2806494 w 2815921"/>
                <a:gd name="connsiteY4" fmla="*/ 6876854 h 6878705"/>
                <a:gd name="connsiteX5" fmla="*/ 2815921 w 2815921"/>
                <a:gd name="connsiteY5" fmla="*/ 5050 h 6878705"/>
                <a:gd name="connsiteX0" fmla="*/ 2985604 w 2985604"/>
                <a:gd name="connsiteY0" fmla="*/ 5050 h 6878705"/>
                <a:gd name="connsiteX1" fmla="*/ 807001 w 2985604"/>
                <a:gd name="connsiteY1" fmla="*/ 0 h 6878705"/>
                <a:gd name="connsiteX2" fmla="*/ 0 w 2985604"/>
                <a:gd name="connsiteY2" fmla="*/ 3885494 h 6878705"/>
                <a:gd name="connsiteX3" fmla="*/ 627387 w 2985604"/>
                <a:gd name="connsiteY3" fmla="*/ 6878705 h 6878705"/>
                <a:gd name="connsiteX4" fmla="*/ 2976177 w 2985604"/>
                <a:gd name="connsiteY4" fmla="*/ 6876854 h 6878705"/>
                <a:gd name="connsiteX5" fmla="*/ 2985604 w 2985604"/>
                <a:gd name="connsiteY5" fmla="*/ 5050 h 6878705"/>
                <a:gd name="connsiteX0" fmla="*/ 2985604 w 2985604"/>
                <a:gd name="connsiteY0" fmla="*/ 5050 h 6886285"/>
                <a:gd name="connsiteX1" fmla="*/ 807001 w 2985604"/>
                <a:gd name="connsiteY1" fmla="*/ 0 h 6886285"/>
                <a:gd name="connsiteX2" fmla="*/ 0 w 2985604"/>
                <a:gd name="connsiteY2" fmla="*/ 3885494 h 6886285"/>
                <a:gd name="connsiteX3" fmla="*/ 627387 w 2985604"/>
                <a:gd name="connsiteY3" fmla="*/ 6878705 h 6886285"/>
                <a:gd name="connsiteX4" fmla="*/ 2976177 w 2985604"/>
                <a:gd name="connsiteY4" fmla="*/ 6886285 h 6886285"/>
                <a:gd name="connsiteX5" fmla="*/ 2985604 w 2985604"/>
                <a:gd name="connsiteY5" fmla="*/ 5050 h 6886285"/>
                <a:gd name="connsiteX0" fmla="*/ 2966809 w 2966809"/>
                <a:gd name="connsiteY0" fmla="*/ 5050 h 6886285"/>
                <a:gd name="connsiteX1" fmla="*/ 788206 w 2966809"/>
                <a:gd name="connsiteY1" fmla="*/ 0 h 6886285"/>
                <a:gd name="connsiteX2" fmla="*/ 0 w 2966809"/>
                <a:gd name="connsiteY2" fmla="*/ 3857203 h 6886285"/>
                <a:gd name="connsiteX3" fmla="*/ 608592 w 2966809"/>
                <a:gd name="connsiteY3" fmla="*/ 6878705 h 6886285"/>
                <a:gd name="connsiteX4" fmla="*/ 2957382 w 2966809"/>
                <a:gd name="connsiteY4" fmla="*/ 6886285 h 6886285"/>
                <a:gd name="connsiteX5" fmla="*/ 2966809 w 2966809"/>
                <a:gd name="connsiteY5" fmla="*/ 5050 h 688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6809" h="6886285">
                  <a:moveTo>
                    <a:pt x="2966809" y="5050"/>
                  </a:moveTo>
                  <a:lnTo>
                    <a:pt x="788206" y="0"/>
                  </a:lnTo>
                  <a:lnTo>
                    <a:pt x="0" y="3857203"/>
                  </a:lnTo>
                  <a:lnTo>
                    <a:pt x="608592" y="6878705"/>
                  </a:lnTo>
                  <a:lnTo>
                    <a:pt x="2957382" y="6886285"/>
                  </a:lnTo>
                  <a:cubicBezTo>
                    <a:pt x="2960524" y="4598826"/>
                    <a:pt x="2963667" y="2292509"/>
                    <a:pt x="2966809" y="50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grpSp>
      <p:sp>
        <p:nvSpPr>
          <p:cNvPr id="53" name="Holder 2"/>
          <p:cNvSpPr>
            <a:spLocks noGrp="1"/>
          </p:cNvSpPr>
          <p:nvPr>
            <p:ph type="ctrTitle"/>
          </p:nvPr>
        </p:nvSpPr>
        <p:spPr>
          <a:xfrm>
            <a:off x="6720442" y="2151815"/>
            <a:ext cx="2077688" cy="346249"/>
          </a:xfrm>
          <a:prstGeom prst="rect">
            <a:avLst/>
          </a:prstGeom>
        </p:spPr>
        <p:txBody>
          <a:bodyPr wrap="square" lIns="0" tIns="0" rIns="0" bIns="0" anchor="b">
            <a:spAutoFit/>
          </a:bodyPr>
          <a:lstStyle>
            <a:lvl1pPr>
              <a:lnSpc>
                <a:spcPct val="90000"/>
              </a:lnSpc>
              <a:defRPr sz="2500" b="0" i="0">
                <a:solidFill>
                  <a:srgbClr val="7C2855"/>
                </a:solidFill>
                <a:latin typeface="Arial" charset="0"/>
                <a:ea typeface="Arial" charset="0"/>
                <a:cs typeface="Arial" charset="0"/>
              </a:defRPr>
            </a:lvl1pPr>
          </a:lstStyle>
          <a:p>
            <a:r>
              <a:rPr lang="nl-NL"/>
              <a:t>Klik om de stijl te bewerken</a:t>
            </a:r>
            <a:endParaRPr dirty="0"/>
          </a:p>
        </p:txBody>
      </p:sp>
      <p:sp>
        <p:nvSpPr>
          <p:cNvPr id="54" name="Holder 3"/>
          <p:cNvSpPr>
            <a:spLocks noGrp="1"/>
          </p:cNvSpPr>
          <p:nvPr>
            <p:ph type="subTitle" idx="4"/>
          </p:nvPr>
        </p:nvSpPr>
        <p:spPr>
          <a:xfrm>
            <a:off x="6720442" y="2837344"/>
            <a:ext cx="2077688" cy="1285503"/>
          </a:xfrm>
          <a:prstGeom prst="rect">
            <a:avLst/>
          </a:prstGeom>
        </p:spPr>
        <p:txBody>
          <a:bodyPr wrap="square" lIns="0" tIns="0" rIns="0" bIns="0">
            <a:noAutofit/>
          </a:bodyPr>
          <a:lstStyle>
            <a:lvl1pPr marL="0" indent="0">
              <a:lnSpc>
                <a:spcPct val="80000"/>
              </a:lnSpc>
              <a:spcBef>
                <a:spcPts val="200"/>
              </a:spcBef>
              <a:spcAft>
                <a:spcPts val="200"/>
              </a:spcAft>
              <a:buNone/>
              <a:defRPr sz="1400" b="1" i="0" baseline="0">
                <a:solidFill>
                  <a:srgbClr val="DC4405"/>
                </a:solidFill>
                <a:latin typeface="Arial" charset="0"/>
                <a:ea typeface="Arial" charset="0"/>
                <a:cs typeface="Arial" charset="0"/>
              </a:defRPr>
            </a:lvl1pPr>
            <a:lvl2pPr marL="12700" indent="0">
              <a:spcBef>
                <a:spcPts val="200"/>
              </a:spcBef>
              <a:spcAft>
                <a:spcPts val="200"/>
              </a:spcAft>
              <a:tabLst/>
              <a:defRPr sz="1400" b="0" i="0">
                <a:solidFill>
                  <a:schemeClr val="tx1">
                    <a:lumMod val="50000"/>
                    <a:lumOff val="50000"/>
                  </a:schemeClr>
                </a:solidFill>
                <a:latin typeface="Arial" charset="0"/>
                <a:ea typeface="Arial" charset="0"/>
                <a:cs typeface="Arial" charset="0"/>
              </a:defRPr>
            </a:lvl2pPr>
          </a:lstStyle>
          <a:p>
            <a:r>
              <a:rPr lang="nl-NL"/>
              <a:t>Klik om de ondertitelstijl van het model te bewerken</a:t>
            </a:r>
            <a:endParaRPr lang="nl-BE" dirty="0"/>
          </a:p>
        </p:txBody>
      </p:sp>
      <p:pic>
        <p:nvPicPr>
          <p:cNvPr id="55" name="Afbeelding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7781" y="6376058"/>
            <a:ext cx="945525" cy="335730"/>
          </a:xfrm>
          <a:prstGeom prst="rect">
            <a:avLst/>
          </a:prstGeom>
        </p:spPr>
      </p:pic>
    </p:spTree>
    <p:extLst>
      <p:ext uri="{BB962C8B-B14F-4D97-AF65-F5344CB8AC3E}">
        <p14:creationId xmlns:p14="http://schemas.microsoft.com/office/powerpoint/2010/main" val="882036909"/>
      </p:ext>
    </p:extLst>
  </p:cSld>
  <p:clrMapOvr>
    <a:masterClrMapping/>
  </p:clrMapOvr>
  <p:extLst mod="1">
    <p:ext uri="{DCECCB84-F9BA-43D5-87BE-67443E8EF086}">
      <p15:sldGuideLst xmlns:p15="http://schemas.microsoft.com/office/powerpoint/2012/main">
        <p15:guide id="1" orient="horz" pos="4201"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text - right under">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2"/>
            <a:ext cx="9144000" cy="6232525"/>
          </a:xfrm>
          <a:prstGeom prst="rect">
            <a:avLst/>
          </a:prstGeom>
          <a:solidFill>
            <a:schemeClr val="bg1">
              <a:lumMod val="85000"/>
            </a:schemeClr>
          </a:solidFill>
        </p:spPr>
        <p:txBody>
          <a:bodyPr/>
          <a:lstStyle>
            <a:lvl1pPr marL="0" indent="0" algn="l">
              <a:buNone/>
              <a:defRPr/>
            </a:lvl1pPr>
          </a:lstStyle>
          <a:p>
            <a:r>
              <a:rPr lang="nl-NL" dirty="0"/>
              <a:t>Klik op het pictogram als u een afbeelding wilt toevoegen</a:t>
            </a:r>
            <a:endParaRPr lang="en-US" dirty="0"/>
          </a:p>
        </p:txBody>
      </p:sp>
      <p:sp>
        <p:nvSpPr>
          <p:cNvPr id="2" name="Titel 1"/>
          <p:cNvSpPr>
            <a:spLocks noGrp="1"/>
          </p:cNvSpPr>
          <p:nvPr>
            <p:ph type="title"/>
          </p:nvPr>
        </p:nvSpPr>
        <p:spPr>
          <a:xfrm>
            <a:off x="5430417" y="5184753"/>
            <a:ext cx="4030825" cy="653034"/>
          </a:xfrm>
          <a:prstGeom prst="parallelogram">
            <a:avLst/>
          </a:prstGeom>
          <a:solidFill>
            <a:schemeClr val="bg1"/>
          </a:solidFill>
        </p:spPr>
        <p:txBody>
          <a:bodyPr lIns="108000" tIns="108000" rIns="216000" bIns="108000">
            <a:spAutoFit/>
          </a:bodyPr>
          <a:lstStyle>
            <a:lvl1pPr>
              <a:defRPr sz="2000" b="0" i="0">
                <a:solidFill>
                  <a:srgbClr val="DC4405"/>
                </a:solidFill>
                <a:latin typeface="Arial" charset="0"/>
                <a:ea typeface="Arial" charset="0"/>
                <a:cs typeface="Arial" charset="0"/>
              </a:defRPr>
            </a:lvl1pPr>
          </a:lstStyle>
          <a:p>
            <a:r>
              <a:rPr lang="nl-NL"/>
              <a:t>Klik om de stijl te bewerken</a:t>
            </a:r>
            <a:endParaRPr lang="nl-NL" dirty="0"/>
          </a:p>
        </p:txBody>
      </p:sp>
      <p:sp>
        <p:nvSpPr>
          <p:cNvPr id="3" name="Tijdelijke aanduiding voor dianummer 2"/>
          <p:cNvSpPr>
            <a:spLocks noGrp="1"/>
          </p:cNvSpPr>
          <p:nvPr>
            <p:ph type="sldNum" sz="quarter" idx="10"/>
          </p:nvPr>
        </p:nvSpPr>
        <p:spPr/>
        <p:txBody>
          <a:bodyPr/>
          <a:lstStyle/>
          <a:p>
            <a:pPr marL="25400">
              <a:lnSpc>
                <a:spcPts val="1110"/>
              </a:lnSpc>
            </a:pPr>
            <a:fld id="{81D60167-4931-47E6-BA6A-407CBD079E47}" type="slidenum">
              <a:rPr lang="tr-TR" smtClean="0"/>
              <a:pPr marL="25400">
                <a:lnSpc>
                  <a:spcPts val="1110"/>
                </a:lnSpc>
              </a:pPr>
              <a:t>‹#›</a:t>
            </a:fld>
            <a:endParaRPr lang="tr-TR" dirty="0"/>
          </a:p>
        </p:txBody>
      </p:sp>
    </p:spTree>
    <p:extLst>
      <p:ext uri="{BB962C8B-B14F-4D97-AF65-F5344CB8AC3E}">
        <p14:creationId xmlns:p14="http://schemas.microsoft.com/office/powerpoint/2010/main" val="195687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nd text - left under">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2"/>
            <a:ext cx="9144000" cy="6232525"/>
          </a:xfrm>
          <a:prstGeom prst="rect">
            <a:avLst/>
          </a:prstGeom>
          <a:solidFill>
            <a:schemeClr val="bg1">
              <a:lumMod val="85000"/>
            </a:schemeClr>
          </a:solidFill>
        </p:spPr>
        <p:txBody>
          <a:bodyPr/>
          <a:lstStyle>
            <a:lvl1pPr marL="0" indent="0">
              <a:buNone/>
              <a:defRPr/>
            </a:lvl1pPr>
          </a:lstStyle>
          <a:p>
            <a:r>
              <a:rPr lang="nl-NL" dirty="0"/>
              <a:t>Klik op het pictogram als u een afbeelding wilt toevoegen</a:t>
            </a:r>
            <a:endParaRPr lang="en-US" dirty="0"/>
          </a:p>
        </p:txBody>
      </p:sp>
      <p:sp>
        <p:nvSpPr>
          <p:cNvPr id="2" name="Titel 1"/>
          <p:cNvSpPr>
            <a:spLocks noGrp="1"/>
          </p:cNvSpPr>
          <p:nvPr>
            <p:ph type="title"/>
          </p:nvPr>
        </p:nvSpPr>
        <p:spPr>
          <a:xfrm>
            <a:off x="-373223" y="5222075"/>
            <a:ext cx="4030825" cy="653034"/>
          </a:xfrm>
          <a:prstGeom prst="parallelogram">
            <a:avLst/>
          </a:prstGeom>
          <a:solidFill>
            <a:schemeClr val="bg1"/>
          </a:solidFill>
        </p:spPr>
        <p:txBody>
          <a:bodyPr lIns="216000" tIns="108000" rIns="108000" bIns="108000">
            <a:spAutoFit/>
          </a:bodyPr>
          <a:lstStyle>
            <a:lvl1pPr>
              <a:defRPr sz="2000" b="0" i="0">
                <a:solidFill>
                  <a:srgbClr val="7C2855"/>
                </a:solidFill>
                <a:latin typeface="Arial" charset="0"/>
                <a:ea typeface="Arial" charset="0"/>
                <a:cs typeface="Arial" charset="0"/>
              </a:defRPr>
            </a:lvl1pPr>
          </a:lstStyle>
          <a:p>
            <a:r>
              <a:rPr lang="nl-NL"/>
              <a:t>Klik om de stijl te bewerken</a:t>
            </a:r>
            <a:endParaRPr lang="nl-NL" dirty="0"/>
          </a:p>
        </p:txBody>
      </p:sp>
      <p:sp>
        <p:nvSpPr>
          <p:cNvPr id="3" name="Tijdelijke aanduiding voor dianummer 2"/>
          <p:cNvSpPr>
            <a:spLocks noGrp="1"/>
          </p:cNvSpPr>
          <p:nvPr>
            <p:ph type="sldNum" sz="quarter" idx="10"/>
          </p:nvPr>
        </p:nvSpPr>
        <p:spPr/>
        <p:txBody>
          <a:bodyPr/>
          <a:lstStyle/>
          <a:p>
            <a:pPr marL="25400">
              <a:lnSpc>
                <a:spcPts val="1110"/>
              </a:lnSpc>
            </a:pPr>
            <a:fld id="{81D60167-4931-47E6-BA6A-407CBD079E47}" type="slidenum">
              <a:rPr lang="tr-TR" smtClean="0"/>
              <a:pPr marL="25400">
                <a:lnSpc>
                  <a:spcPts val="1110"/>
                </a:lnSpc>
              </a:pPr>
              <a:t>‹#›</a:t>
            </a:fld>
            <a:endParaRPr lang="tr-TR" dirty="0"/>
          </a:p>
        </p:txBody>
      </p:sp>
    </p:spTree>
    <p:extLst>
      <p:ext uri="{BB962C8B-B14F-4D97-AF65-F5344CB8AC3E}">
        <p14:creationId xmlns:p14="http://schemas.microsoft.com/office/powerpoint/2010/main" val="64108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272277"/>
            <a:ext cx="9144000" cy="600456"/>
          </a:xfrm>
          <a:prstGeom prst="rect">
            <a:avLst/>
          </a:prstGeom>
        </p:spPr>
      </p:pic>
      <p:sp>
        <p:nvSpPr>
          <p:cNvPr id="2" name="Holder 2"/>
          <p:cNvSpPr>
            <a:spLocks noGrp="1"/>
          </p:cNvSpPr>
          <p:nvPr>
            <p:ph type="ctrTitle"/>
          </p:nvPr>
        </p:nvSpPr>
        <p:spPr>
          <a:xfrm>
            <a:off x="694599" y="5231661"/>
            <a:ext cx="7458802" cy="512961"/>
          </a:xfrm>
          <a:prstGeom prst="rect">
            <a:avLst/>
          </a:prstGeom>
        </p:spPr>
        <p:txBody>
          <a:bodyPr wrap="square" lIns="0" tIns="0" rIns="0" bIns="0" anchor="b">
            <a:spAutoFit/>
          </a:bodyPr>
          <a:lstStyle>
            <a:lvl1pPr>
              <a:lnSpc>
                <a:spcPts val="4000"/>
              </a:lnSpc>
              <a:defRPr sz="4000" b="1" i="0">
                <a:solidFill>
                  <a:srgbClr val="7C2855"/>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p:ph type="subTitle" idx="4"/>
          </p:nvPr>
        </p:nvSpPr>
        <p:spPr>
          <a:xfrm>
            <a:off x="690243" y="5755507"/>
            <a:ext cx="7463158" cy="320601"/>
          </a:xfrm>
          <a:prstGeom prst="rect">
            <a:avLst/>
          </a:prstGeom>
        </p:spPr>
        <p:txBody>
          <a:bodyPr wrap="square" lIns="0" tIns="0" rIns="0" bIns="0">
            <a:spAutoFit/>
          </a:bodyPr>
          <a:lstStyle>
            <a:lvl1pPr marL="0" indent="0">
              <a:lnSpc>
                <a:spcPts val="2500"/>
              </a:lnSpc>
              <a:buNone/>
              <a:defRPr sz="2500" b="0">
                <a:solidFill>
                  <a:srgbClr val="DC4405"/>
                </a:solidFill>
              </a:defRPr>
            </a:lvl1pPr>
          </a:lstStyle>
          <a:p>
            <a:r>
              <a:rPr lang="nl-NL"/>
              <a:t>Klik om de ondertitelstijl van het model te bewerken</a:t>
            </a:r>
            <a:endParaRPr dirty="0"/>
          </a:p>
        </p:txBody>
      </p:sp>
      <p:sp>
        <p:nvSpPr>
          <p:cNvPr id="12" name="Tijdelijke aanduiding voor tekst 9"/>
          <p:cNvSpPr>
            <a:spLocks noGrp="1"/>
          </p:cNvSpPr>
          <p:nvPr>
            <p:ph type="body" sz="quarter" idx="10" hasCustomPrompt="1"/>
          </p:nvPr>
        </p:nvSpPr>
        <p:spPr>
          <a:xfrm>
            <a:off x="690243" y="6514061"/>
            <a:ext cx="5098871" cy="215444"/>
          </a:xfrm>
          <a:prstGeom prst="rect">
            <a:avLst/>
          </a:prstGeom>
        </p:spPr>
        <p:txBody>
          <a:bodyPr/>
          <a:lstStyle>
            <a:lvl1pPr marL="0" indent="0">
              <a:lnSpc>
                <a:spcPct val="100000"/>
              </a:lnSpc>
              <a:buNone/>
              <a:defRPr sz="1400" b="0" baseline="0">
                <a:solidFill>
                  <a:schemeClr val="bg1"/>
                </a:solidFill>
              </a:defRPr>
            </a:lvl1pPr>
          </a:lstStyle>
          <a:p>
            <a:pPr marL="12700">
              <a:lnSpc>
                <a:spcPct val="100000"/>
              </a:lnSpc>
            </a:pPr>
            <a:r>
              <a:rPr lang="nl-NL" sz="1400" dirty="0">
                <a:latin typeface="Arial"/>
                <a:cs typeface="Arial"/>
              </a:rPr>
              <a:t>10-11-2016 I name </a:t>
            </a:r>
            <a:r>
              <a:rPr lang="nl-NL" sz="1400" dirty="0" err="1">
                <a:latin typeface="Arial"/>
                <a:cs typeface="Arial"/>
              </a:rPr>
              <a:t>client</a:t>
            </a:r>
            <a:r>
              <a:rPr lang="nl-NL" sz="1400" dirty="0">
                <a:latin typeface="Arial"/>
                <a:cs typeface="Arial"/>
              </a:rPr>
              <a:t> I name consultant or HR-partner</a:t>
            </a:r>
          </a:p>
        </p:txBody>
      </p:sp>
      <p:pic>
        <p:nvPicPr>
          <p:cNvPr id="9" name="Picture 8" descr="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4389" y="6410311"/>
            <a:ext cx="969016" cy="34710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8029" b="15909"/>
          <a:stretch/>
        </p:blipFill>
        <p:spPr>
          <a:xfrm>
            <a:off x="0" y="0"/>
            <a:ext cx="9144000" cy="4641448"/>
          </a:xfrm>
          <a:prstGeom prst="rect">
            <a:avLst/>
          </a:prstGeom>
        </p:spPr>
      </p:pic>
    </p:spTree>
    <p:extLst>
      <p:ext uri="{BB962C8B-B14F-4D97-AF65-F5344CB8AC3E}">
        <p14:creationId xmlns:p14="http://schemas.microsoft.com/office/powerpoint/2010/main" val="173973773"/>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 right up">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2"/>
            <a:ext cx="9144000" cy="6232525"/>
          </a:xfrm>
          <a:prstGeom prst="rect">
            <a:avLst/>
          </a:prstGeom>
          <a:solidFill>
            <a:schemeClr val="bg1">
              <a:lumMod val="85000"/>
            </a:schemeClr>
          </a:solidFill>
        </p:spPr>
        <p:txBody>
          <a:bodyPr/>
          <a:lstStyle>
            <a:lvl1pPr marL="0" indent="0">
              <a:buNone/>
              <a:defRPr/>
            </a:lvl1pPr>
          </a:lstStyle>
          <a:p>
            <a:r>
              <a:rPr lang="nl-NL" dirty="0"/>
              <a:t>Klik op het pictogram als u een afbeelding wilt toevoegen</a:t>
            </a:r>
            <a:endParaRPr lang="en-US" dirty="0"/>
          </a:p>
        </p:txBody>
      </p:sp>
      <p:sp>
        <p:nvSpPr>
          <p:cNvPr id="2" name="Titel 1"/>
          <p:cNvSpPr>
            <a:spLocks noGrp="1"/>
          </p:cNvSpPr>
          <p:nvPr>
            <p:ph type="title"/>
          </p:nvPr>
        </p:nvSpPr>
        <p:spPr>
          <a:xfrm>
            <a:off x="5430417" y="519448"/>
            <a:ext cx="4030825" cy="653034"/>
          </a:xfrm>
          <a:prstGeom prst="parallelogram">
            <a:avLst/>
          </a:prstGeom>
          <a:solidFill>
            <a:schemeClr val="bg1"/>
          </a:solidFill>
        </p:spPr>
        <p:txBody>
          <a:bodyPr lIns="108000" tIns="108000" rIns="216000" bIns="108000" anchor="t" anchorCtr="0">
            <a:spAutoFit/>
          </a:bodyPr>
          <a:lstStyle>
            <a:lvl1pPr>
              <a:defRPr sz="2000" b="0" i="0">
                <a:solidFill>
                  <a:srgbClr val="DC4405"/>
                </a:solidFill>
                <a:latin typeface="Arial" charset="0"/>
                <a:ea typeface="Arial" charset="0"/>
                <a:cs typeface="Arial" charset="0"/>
              </a:defRPr>
            </a:lvl1pPr>
          </a:lstStyle>
          <a:p>
            <a:r>
              <a:rPr lang="nl-NL"/>
              <a:t>Klik om de stijl te bewerken</a:t>
            </a:r>
            <a:endParaRPr lang="nl-NL" dirty="0"/>
          </a:p>
        </p:txBody>
      </p:sp>
      <p:sp>
        <p:nvSpPr>
          <p:cNvPr id="3" name="Tijdelijke aanduiding voor dianummer 2"/>
          <p:cNvSpPr>
            <a:spLocks noGrp="1"/>
          </p:cNvSpPr>
          <p:nvPr>
            <p:ph type="sldNum" sz="quarter" idx="10"/>
          </p:nvPr>
        </p:nvSpPr>
        <p:spPr/>
        <p:txBody>
          <a:bodyPr/>
          <a:lstStyle/>
          <a:p>
            <a:pPr marL="25400">
              <a:lnSpc>
                <a:spcPts val="1110"/>
              </a:lnSpc>
            </a:pPr>
            <a:fld id="{81D60167-4931-47E6-BA6A-407CBD079E47}" type="slidenum">
              <a:rPr lang="tr-TR" smtClean="0"/>
              <a:pPr marL="25400">
                <a:lnSpc>
                  <a:spcPts val="1110"/>
                </a:lnSpc>
              </a:pPr>
              <a:t>‹#›</a:t>
            </a:fld>
            <a:endParaRPr lang="tr-TR" dirty="0"/>
          </a:p>
        </p:txBody>
      </p:sp>
    </p:spTree>
    <p:extLst>
      <p:ext uri="{BB962C8B-B14F-4D97-AF65-F5344CB8AC3E}">
        <p14:creationId xmlns:p14="http://schemas.microsoft.com/office/powerpoint/2010/main" val="42660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text - left up">
    <p:spTree>
      <p:nvGrpSpPr>
        <p:cNvPr id="1" name=""/>
        <p:cNvGrpSpPr/>
        <p:nvPr/>
      </p:nvGrpSpPr>
      <p:grpSpPr>
        <a:xfrm>
          <a:off x="0" y="0"/>
          <a:ext cx="0" cy="0"/>
          <a:chOff x="0" y="0"/>
          <a:chExt cx="0" cy="0"/>
        </a:xfrm>
      </p:grpSpPr>
      <p:sp>
        <p:nvSpPr>
          <p:cNvPr id="6" name="Picture Placeholder 5"/>
          <p:cNvSpPr>
            <a:spLocks noGrp="1" noChangeAspect="1"/>
          </p:cNvSpPr>
          <p:nvPr>
            <p:ph type="pic" sz="quarter" idx="12"/>
          </p:nvPr>
        </p:nvSpPr>
        <p:spPr>
          <a:xfrm>
            <a:off x="0" y="2"/>
            <a:ext cx="9144000" cy="6232525"/>
          </a:xfrm>
          <a:prstGeom prst="rect">
            <a:avLst/>
          </a:prstGeom>
          <a:solidFill>
            <a:schemeClr val="bg1">
              <a:lumMod val="85000"/>
            </a:schemeClr>
          </a:solidFill>
        </p:spPr>
        <p:txBody>
          <a:bodyPr/>
          <a:lstStyle>
            <a:lvl1pPr marL="0" indent="0">
              <a:buNone/>
              <a:defRPr/>
            </a:lvl1pPr>
          </a:lstStyle>
          <a:p>
            <a:r>
              <a:rPr lang="nl-NL" dirty="0"/>
              <a:t>Klik op het pictogram als u een afbeelding wilt toevoegen</a:t>
            </a:r>
            <a:endParaRPr lang="en-US" dirty="0"/>
          </a:p>
        </p:txBody>
      </p:sp>
      <p:sp>
        <p:nvSpPr>
          <p:cNvPr id="2" name="Titel 1"/>
          <p:cNvSpPr>
            <a:spLocks noGrp="1"/>
          </p:cNvSpPr>
          <p:nvPr>
            <p:ph type="title"/>
          </p:nvPr>
        </p:nvSpPr>
        <p:spPr>
          <a:xfrm>
            <a:off x="-373223" y="518401"/>
            <a:ext cx="4030825" cy="653034"/>
          </a:xfrm>
          <a:prstGeom prst="parallelogram">
            <a:avLst/>
          </a:prstGeom>
          <a:solidFill>
            <a:schemeClr val="bg1"/>
          </a:solidFill>
        </p:spPr>
        <p:txBody>
          <a:bodyPr lIns="216000" tIns="108000" rIns="108000" bIns="108000" anchor="t" anchorCtr="0">
            <a:spAutoFit/>
          </a:bodyPr>
          <a:lstStyle>
            <a:lvl1pPr>
              <a:defRPr sz="2000" b="0" i="0">
                <a:solidFill>
                  <a:srgbClr val="7C2855"/>
                </a:solidFill>
                <a:latin typeface="Arial" charset="0"/>
                <a:ea typeface="Arial" charset="0"/>
                <a:cs typeface="Arial" charset="0"/>
              </a:defRPr>
            </a:lvl1pPr>
          </a:lstStyle>
          <a:p>
            <a:r>
              <a:rPr lang="nl-NL"/>
              <a:t>Klik om de stijl te bewerken</a:t>
            </a:r>
            <a:endParaRPr lang="nl-NL" dirty="0"/>
          </a:p>
        </p:txBody>
      </p:sp>
      <p:sp>
        <p:nvSpPr>
          <p:cNvPr id="3" name="Tijdelijke aanduiding voor dianummer 2"/>
          <p:cNvSpPr>
            <a:spLocks noGrp="1"/>
          </p:cNvSpPr>
          <p:nvPr>
            <p:ph type="sldNum" sz="quarter" idx="10"/>
          </p:nvPr>
        </p:nvSpPr>
        <p:spPr/>
        <p:txBody>
          <a:bodyPr/>
          <a:lstStyle/>
          <a:p>
            <a:pPr marL="25400">
              <a:lnSpc>
                <a:spcPts val="1110"/>
              </a:lnSpc>
            </a:pPr>
            <a:fld id="{81D60167-4931-47E6-BA6A-407CBD079E47}" type="slidenum">
              <a:rPr lang="tr-TR" smtClean="0"/>
              <a:pPr marL="25400">
                <a:lnSpc>
                  <a:spcPts val="1110"/>
                </a:lnSpc>
              </a:pPr>
              <a:t>‹#›</a:t>
            </a:fld>
            <a:endParaRPr lang="tr-TR" dirty="0"/>
          </a:p>
        </p:txBody>
      </p:sp>
    </p:spTree>
    <p:extLst>
      <p:ext uri="{BB962C8B-B14F-4D97-AF65-F5344CB8AC3E}">
        <p14:creationId xmlns:p14="http://schemas.microsoft.com/office/powerpoint/2010/main" val="976447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272277"/>
            <a:ext cx="9144000" cy="600456"/>
          </a:xfrm>
          <a:prstGeom prst="rect">
            <a:avLst/>
          </a:prstGeom>
        </p:spPr>
      </p:pic>
      <p:sp>
        <p:nvSpPr>
          <p:cNvPr id="6" name="Holder 6"/>
          <p:cNvSpPr>
            <a:spLocks noGrp="1"/>
          </p:cNvSpPr>
          <p:nvPr>
            <p:ph type="sldNum" sz="quarter" idx="7"/>
          </p:nvPr>
        </p:nvSpPr>
        <p:spPr>
          <a:xfrm>
            <a:off x="694600" y="6526318"/>
            <a:ext cx="369026" cy="141064"/>
          </a:xfrm>
        </p:spPr>
        <p:txBody>
          <a:bodyPr lIns="0" tIns="0" rIns="0" bIns="0"/>
          <a:lstStyle>
            <a:lvl1pPr>
              <a:defRPr sz="1000" b="0" i="0">
                <a:solidFill>
                  <a:schemeClr val="bg1"/>
                </a:solidFill>
                <a:latin typeface="Arial"/>
                <a:cs typeface="Arial"/>
              </a:defRPr>
            </a:lvl1pPr>
          </a:lstStyle>
          <a:p>
            <a:pPr marL="25400">
              <a:lnSpc>
                <a:spcPts val="1110"/>
              </a:lnSpc>
            </a:pPr>
            <a:fld id="{81D60167-4931-47E6-BA6A-407CBD079E47}" type="slidenum">
              <a:rPr lang="tr-TR" smtClean="0"/>
              <a:pPr marL="25400">
                <a:lnSpc>
                  <a:spcPts val="1110"/>
                </a:lnSpc>
              </a:pPr>
              <a:t>‹#›</a:t>
            </a:fld>
            <a:endParaRPr lang="tr-TR" dirty="0"/>
          </a:p>
        </p:txBody>
      </p:sp>
      <p:sp>
        <p:nvSpPr>
          <p:cNvPr id="9" name="Holder 2"/>
          <p:cNvSpPr>
            <a:spLocks noGrp="1"/>
          </p:cNvSpPr>
          <p:nvPr>
            <p:ph type="title"/>
          </p:nvPr>
        </p:nvSpPr>
        <p:spPr>
          <a:xfrm>
            <a:off x="694599" y="695582"/>
            <a:ext cx="7169166" cy="384721"/>
          </a:xfrm>
        </p:spPr>
        <p:txBody>
          <a:bodyPr lIns="0" tIns="0" rIns="0" bIns="0">
            <a:noAutofit/>
          </a:bodyPr>
          <a:lstStyle>
            <a:lvl1pPr>
              <a:defRPr sz="2500" b="0" i="0" spc="0">
                <a:solidFill>
                  <a:srgbClr val="7C2855"/>
                </a:solidFill>
                <a:latin typeface="Arial Standaard" charset="0"/>
                <a:cs typeface="Arial Standaard" charset="0"/>
              </a:defRPr>
            </a:lvl1pPr>
          </a:lstStyle>
          <a:p>
            <a:r>
              <a:rPr lang="nl-NL"/>
              <a:t>Klik om de stijl te bewerken</a:t>
            </a:r>
            <a:endParaRPr dirty="0"/>
          </a:p>
        </p:txBody>
      </p:sp>
      <p:pic>
        <p:nvPicPr>
          <p:cNvPr id="8" name="Picture 7" descr="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4389" y="6410311"/>
            <a:ext cx="969016" cy="347102"/>
          </a:xfrm>
          <a:prstGeom prst="rect">
            <a:avLst/>
          </a:prstGeom>
        </p:spPr>
      </p:pic>
      <p:sp>
        <p:nvSpPr>
          <p:cNvPr id="31" name="Tijdelijke aanduiding voor tekst 8"/>
          <p:cNvSpPr>
            <a:spLocks noGrp="1"/>
          </p:cNvSpPr>
          <p:nvPr>
            <p:ph type="body" sz="quarter" idx="10" hasCustomPrompt="1"/>
          </p:nvPr>
        </p:nvSpPr>
        <p:spPr>
          <a:xfrm>
            <a:off x="2177340" y="2332427"/>
            <a:ext cx="5760000" cy="244800"/>
          </a:xfrm>
          <a:prstGeom prst="rect">
            <a:avLst/>
          </a:prstGeom>
        </p:spPr>
        <p:txBody>
          <a:bodyPr/>
          <a:lstStyle>
            <a:lvl1pPr marL="0" indent="0">
              <a:buNone/>
              <a:defRPr sz="1600" b="0" baseline="0">
                <a:solidFill>
                  <a:srgbClr val="75787B"/>
                </a:solidFill>
              </a:defRPr>
            </a:lvl1pPr>
          </a:lstStyle>
          <a:p>
            <a:pPr lvl="0"/>
            <a:r>
              <a:rPr lang="en-US" dirty="0"/>
              <a:t>Click to edit Name, mobile &amp; email</a:t>
            </a:r>
          </a:p>
        </p:txBody>
      </p:sp>
      <p:sp>
        <p:nvSpPr>
          <p:cNvPr id="33" name="Holder 3"/>
          <p:cNvSpPr>
            <a:spLocks noGrp="1"/>
          </p:cNvSpPr>
          <p:nvPr>
            <p:ph sz="half" idx="11" hasCustomPrompt="1"/>
          </p:nvPr>
        </p:nvSpPr>
        <p:spPr>
          <a:xfrm>
            <a:off x="2177340" y="3301684"/>
            <a:ext cx="5760000" cy="246221"/>
          </a:xfrm>
          <a:prstGeom prst="rect">
            <a:avLst/>
          </a:prstGeom>
        </p:spPr>
        <p:txBody>
          <a:bodyPr wrap="square" lIns="0" tIns="0" rIns="0" bIns="0">
            <a:spAutoFit/>
          </a:bodyPr>
          <a:lstStyle>
            <a:lvl1pPr marL="0" indent="0" algn="l">
              <a:spcBef>
                <a:spcPts val="600"/>
              </a:spcBef>
              <a:spcAft>
                <a:spcPts val="0"/>
              </a:spcAft>
              <a:buClr>
                <a:schemeClr val="accent5"/>
              </a:buClr>
              <a:buSzPct val="100000"/>
              <a:buFont typeface="Arial" charset="0"/>
              <a:buNone/>
              <a:tabLst/>
              <a:defRPr sz="1600" b="0" baseline="0">
                <a:solidFill>
                  <a:srgbClr val="75787B"/>
                </a:solidFill>
              </a:defRPr>
            </a:lvl1pPr>
            <a:lvl2pPr marL="0" indent="0">
              <a:spcBef>
                <a:spcPts val="400"/>
              </a:spcBef>
              <a:spcAft>
                <a:spcPts val="0"/>
              </a:spcAft>
              <a:buClr>
                <a:schemeClr val="accent5"/>
              </a:buClr>
              <a:buSzPct val="100000"/>
              <a:buFont typeface="+mj-lt"/>
              <a:buNone/>
              <a:tabLst/>
              <a:defRPr sz="1400" baseline="0">
                <a:solidFill>
                  <a:srgbClr val="75787B"/>
                </a:solidFill>
                <a:latin typeface="Arial" charset="0"/>
                <a:ea typeface="Arial Hebrew" charset="-79"/>
                <a:cs typeface="Arial"/>
              </a:defRPr>
            </a:lvl2pPr>
            <a:lvl3pPr marL="180000" indent="-180000" algn="l">
              <a:spcBef>
                <a:spcPts val="200"/>
              </a:spcBef>
              <a:spcAft>
                <a:spcPts val="0"/>
              </a:spcAft>
              <a:buClr>
                <a:schemeClr val="accent5"/>
              </a:buClr>
              <a:buSzPct val="100000"/>
              <a:buFont typeface=".AppleSystemUIFont" charset="-120"/>
              <a:buChar char="-"/>
              <a:tabLst/>
              <a:defRPr sz="1400" b="0" i="0" baseline="0">
                <a:solidFill>
                  <a:srgbClr val="75787B"/>
                </a:solidFill>
                <a:latin typeface="Arial" charset="0"/>
                <a:ea typeface="Arial" charset="0"/>
                <a:cs typeface="Arial" charset="0"/>
              </a:defRPr>
            </a:lvl3pPr>
            <a:lvl4pPr marL="360000" indent="-180000">
              <a:spcBef>
                <a:spcPts val="200"/>
              </a:spcBef>
              <a:spcAft>
                <a:spcPts val="0"/>
              </a:spcAft>
              <a:buClr>
                <a:schemeClr val="accent5"/>
              </a:buClr>
              <a:buFont typeface="LucidaGrande" charset="0"/>
              <a:buChar char="-"/>
              <a:defRPr sz="1400" b="0" i="0" baseline="0">
                <a:solidFill>
                  <a:srgbClr val="75787B"/>
                </a:solidFill>
                <a:latin typeface="Arial" charset="0"/>
                <a:ea typeface="Arial" charset="0"/>
                <a:cs typeface="Arial" charset="0"/>
              </a:defRPr>
            </a:lvl4pPr>
            <a:lvl5pPr marL="540000" indent="-180000" algn="l">
              <a:spcBef>
                <a:spcPts val="200"/>
              </a:spcBef>
              <a:spcAft>
                <a:spcPts val="0"/>
              </a:spcAft>
              <a:buClr>
                <a:schemeClr val="accent5"/>
              </a:buClr>
              <a:buFont typeface=".AppleSystemUIFont" charset="-120"/>
              <a:buChar char="-"/>
              <a:defRPr sz="1400" baseline="0">
                <a:solidFill>
                  <a:srgbClr val="75787B"/>
                </a:solidFill>
                <a:latin typeface="Arial" charset="0"/>
                <a:ea typeface="Arial" charset="0"/>
                <a:cs typeface="Arial" charset="0"/>
              </a:defRPr>
            </a:lvl5pPr>
            <a:lvl6pPr marL="720000" indent="-180000" algn="l">
              <a:spcBef>
                <a:spcPts val="200"/>
              </a:spcBef>
              <a:spcAft>
                <a:spcPts val="0"/>
              </a:spcAft>
              <a:buClr>
                <a:srgbClr val="7C2855"/>
              </a:buClr>
              <a:buFont typeface=".AppleSystemUIFont" charset="-120"/>
              <a:buChar char="-"/>
              <a:tabLst/>
              <a:defRPr sz="1400" b="0" i="0" baseline="0">
                <a:solidFill>
                  <a:srgbClr val="75787B"/>
                </a:solidFill>
                <a:latin typeface="Arial" charset="0"/>
                <a:ea typeface="Arial" charset="0"/>
                <a:cs typeface="Arial" charset="0"/>
              </a:defRPr>
            </a:lvl6pPr>
            <a:lvl7pPr marL="900000" indent="-180000">
              <a:spcBef>
                <a:spcPts val="200"/>
              </a:spcBef>
              <a:spcAft>
                <a:spcPts val="0"/>
              </a:spcAft>
              <a:buClr>
                <a:srgbClr val="7C2855"/>
              </a:buClr>
              <a:buFont typeface=".AppleSystemUIFont" charset="-120"/>
              <a:buChar char="-"/>
              <a:tabLst/>
              <a:defRPr sz="1400" baseline="0">
                <a:solidFill>
                  <a:srgbClr val="75787B"/>
                </a:solidFill>
              </a:defRPr>
            </a:lvl7pPr>
            <a:lvl8pPr marL="1080000" indent="-180000">
              <a:spcBef>
                <a:spcPts val="200"/>
              </a:spcBef>
              <a:spcAft>
                <a:spcPts val="0"/>
              </a:spcAft>
              <a:buClr>
                <a:srgbClr val="7C2855"/>
              </a:buClr>
              <a:buFont typeface=".AppleSystemUIFont" charset="-120"/>
              <a:buChar char="-"/>
              <a:tabLst/>
              <a:defRPr sz="1400" baseline="0">
                <a:solidFill>
                  <a:srgbClr val="75787B"/>
                </a:solidFill>
              </a:defRPr>
            </a:lvl8pPr>
            <a:lvl9pPr marL="1260000" indent="-180000">
              <a:spcBef>
                <a:spcPts val="200"/>
              </a:spcBef>
              <a:spcAft>
                <a:spcPts val="0"/>
              </a:spcAft>
              <a:buClr>
                <a:srgbClr val="7C2855"/>
              </a:buClr>
              <a:buFont typeface=".AppleSystemUIFont" charset="-120"/>
              <a:buChar char="-"/>
              <a:tabLst/>
              <a:defRPr sz="1400" baseline="0">
                <a:solidFill>
                  <a:srgbClr val="75787B"/>
                </a:solidFill>
              </a:defRPr>
            </a:lvl9pPr>
          </a:lstStyle>
          <a:p>
            <a:pPr lvl="0"/>
            <a:r>
              <a:rPr lang="en-US" dirty="0"/>
              <a:t>Click to edit Name, mobile &amp; email</a:t>
            </a:r>
          </a:p>
        </p:txBody>
      </p:sp>
      <p:sp>
        <p:nvSpPr>
          <p:cNvPr id="35" name="Holder 3"/>
          <p:cNvSpPr>
            <a:spLocks noGrp="1"/>
          </p:cNvSpPr>
          <p:nvPr>
            <p:ph type="subTitle" idx="4" hasCustomPrompt="1"/>
          </p:nvPr>
        </p:nvSpPr>
        <p:spPr>
          <a:xfrm>
            <a:off x="2177340" y="4198634"/>
            <a:ext cx="5760000" cy="196977"/>
          </a:xfrm>
          <a:prstGeom prst="rect">
            <a:avLst/>
          </a:prstGeom>
        </p:spPr>
        <p:txBody>
          <a:bodyPr wrap="square" lIns="0" tIns="0" rIns="0" bIns="0">
            <a:spAutoFit/>
          </a:bodyPr>
          <a:lstStyle>
            <a:lvl1pPr marL="0" indent="0">
              <a:lnSpc>
                <a:spcPct val="80000"/>
              </a:lnSpc>
              <a:spcBef>
                <a:spcPts val="200"/>
              </a:spcBef>
              <a:spcAft>
                <a:spcPts val="200"/>
              </a:spcAft>
              <a:buNone/>
              <a:defRPr sz="1600" b="0" i="0" baseline="0">
                <a:solidFill>
                  <a:srgbClr val="75787B"/>
                </a:solidFill>
                <a:latin typeface="Arial" charset="0"/>
                <a:ea typeface="Arial" charset="0"/>
                <a:cs typeface="Arial" charset="0"/>
              </a:defRPr>
            </a:lvl1pPr>
            <a:lvl2pPr marL="12700" indent="0">
              <a:spcBef>
                <a:spcPts val="200"/>
              </a:spcBef>
              <a:spcAft>
                <a:spcPts val="200"/>
              </a:spcAft>
              <a:tabLst/>
              <a:defRPr sz="1400" b="0" i="0">
                <a:solidFill>
                  <a:schemeClr val="bg1"/>
                </a:solidFill>
                <a:latin typeface="Arial" charset="0"/>
                <a:ea typeface="Arial" charset="0"/>
                <a:cs typeface="Arial" charset="0"/>
              </a:defRPr>
            </a:lvl2pPr>
          </a:lstStyle>
          <a:p>
            <a:r>
              <a:rPr lang="nl-BE" dirty="0"/>
              <a:t>Click to add website.com</a:t>
            </a:r>
          </a:p>
        </p:txBody>
      </p:sp>
    </p:spTree>
    <p:extLst>
      <p:ext uri="{BB962C8B-B14F-4D97-AF65-F5344CB8AC3E}">
        <p14:creationId xmlns:p14="http://schemas.microsoft.com/office/powerpoint/2010/main" val="220171869"/>
      </p:ext>
    </p:extLst>
  </p:cSld>
  <p:clrMapOvr>
    <a:masterClrMapping/>
  </p:clrMapOvr>
  <p:extLst mod="1">
    <p:ext uri="{DCECCB84-F9BA-43D5-87BE-67443E8EF086}">
      <p15:sldGuideLst xmlns:p15="http://schemas.microsoft.com/office/powerpoint/2012/main">
        <p15:guide id="1" pos="453" userDrawn="1">
          <p15:clr>
            <a:srgbClr val="FBAE40"/>
          </p15:clr>
        </p15:guide>
        <p15:guide id="2"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7"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V="1">
            <a:off x="-15427" y="-726"/>
            <a:ext cx="9186163" cy="6876000"/>
          </a:xfrm>
          <a:prstGeom prst="rect">
            <a:avLst/>
          </a:prstGeom>
        </p:spPr>
      </p:pic>
      <p:sp>
        <p:nvSpPr>
          <p:cNvPr id="2" name="Holder 2"/>
          <p:cNvSpPr>
            <a:spLocks noGrp="1"/>
          </p:cNvSpPr>
          <p:nvPr>
            <p:ph type="ctrTitle"/>
          </p:nvPr>
        </p:nvSpPr>
        <p:spPr>
          <a:xfrm>
            <a:off x="720000" y="2497915"/>
            <a:ext cx="5094514" cy="549894"/>
          </a:xfrm>
          <a:prstGeom prst="rect">
            <a:avLst/>
          </a:prstGeom>
        </p:spPr>
        <p:txBody>
          <a:bodyPr wrap="square" lIns="0" tIns="0" rIns="0" bIns="0" anchor="b">
            <a:spAutoFit/>
          </a:bodyPr>
          <a:lstStyle>
            <a:lvl1pPr>
              <a:lnSpc>
                <a:spcPct val="70000"/>
              </a:lnSpc>
              <a:defRPr sz="5000" b="1" i="0">
                <a:solidFill>
                  <a:schemeClr val="bg1"/>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p:ph type="subTitle" idx="4"/>
          </p:nvPr>
        </p:nvSpPr>
        <p:spPr>
          <a:xfrm>
            <a:off x="720001" y="5817602"/>
            <a:ext cx="5098871" cy="307777"/>
          </a:xfrm>
          <a:prstGeom prst="rect">
            <a:avLst/>
          </a:prstGeom>
        </p:spPr>
        <p:txBody>
          <a:bodyPr wrap="square" lIns="0" tIns="0" rIns="0" bIns="0">
            <a:spAutoFit/>
          </a:bodyPr>
          <a:lstStyle>
            <a:lvl1pPr marL="0" indent="0">
              <a:lnSpc>
                <a:spcPct val="80000"/>
              </a:lnSpc>
              <a:buNone/>
              <a:defRPr sz="2500" b="0">
                <a:solidFill>
                  <a:schemeClr val="bg1"/>
                </a:solidFill>
              </a:defRPr>
            </a:lvl1pPr>
          </a:lstStyle>
          <a:p>
            <a:r>
              <a:rPr lang="nl-NL"/>
              <a:t>Klik om de ondertitelstijl van het model te bewerken</a:t>
            </a:r>
            <a:endParaRPr dirty="0"/>
          </a:p>
        </p:txBody>
      </p:sp>
      <p:pic>
        <p:nvPicPr>
          <p:cNvPr id="10" name="Picture 9" descr="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0400" y="5619602"/>
            <a:ext cx="1440000" cy="515809"/>
          </a:xfrm>
          <a:prstGeom prst="rect">
            <a:avLst/>
          </a:prstGeom>
        </p:spPr>
      </p:pic>
    </p:spTree>
    <p:extLst>
      <p:ext uri="{BB962C8B-B14F-4D97-AF65-F5344CB8AC3E}">
        <p14:creationId xmlns:p14="http://schemas.microsoft.com/office/powerpoint/2010/main" val="40244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8064000" cy="492443"/>
          </a:xfrm>
        </p:spPr>
        <p:txBody>
          <a:bodyPr/>
          <a:lstStyle>
            <a:lvl1pPr>
              <a:defRPr sz="3200"/>
            </a:lvl1pPr>
          </a:lstStyle>
          <a:p>
            <a:r>
              <a:rPr lang="nl-BE" dirty="0"/>
              <a:t>Click to edit Master title style</a:t>
            </a:r>
            <a:endParaRPr lang="en-US" dirty="0"/>
          </a:p>
        </p:txBody>
      </p:sp>
      <p:sp>
        <p:nvSpPr>
          <p:cNvPr id="3" name="Content Placeholder 2"/>
          <p:cNvSpPr>
            <a:spLocks noGrp="1"/>
          </p:cNvSpPr>
          <p:nvPr>
            <p:ph idx="1"/>
          </p:nvPr>
        </p:nvSpPr>
        <p:spPr>
          <a:xfrm>
            <a:off x="540000" y="1259999"/>
            <a:ext cx="8064000" cy="4680000"/>
          </a:xfrm>
        </p:spPr>
        <p:txBody>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5" name="Footer Placeholder 4"/>
          <p:cNvSpPr>
            <a:spLocks noGrp="1"/>
          </p:cNvSpPr>
          <p:nvPr>
            <p:ph type="ftr" sz="quarter" idx="11"/>
          </p:nvPr>
        </p:nvSpPr>
        <p:spPr>
          <a:xfrm>
            <a:off x="540000" y="6246000"/>
            <a:ext cx="2895600" cy="365125"/>
          </a:xfrm>
        </p:spPr>
        <p:txBody>
          <a:bodyPr lIns="0" tIns="0" rIns="0" bIns="0"/>
          <a:lstStyle>
            <a:lvl1pPr algn="l">
              <a:defRPr sz="900"/>
            </a:lvl1pPr>
          </a:lstStyle>
          <a:p>
            <a:endParaRPr lang="en-US" dirty="0"/>
          </a:p>
        </p:txBody>
      </p:sp>
    </p:spTree>
    <p:extLst>
      <p:ext uri="{BB962C8B-B14F-4D97-AF65-F5344CB8AC3E}">
        <p14:creationId xmlns:p14="http://schemas.microsoft.com/office/powerpoint/2010/main" val="9224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Holder 2"/>
          <p:cNvSpPr>
            <a:spLocks noGrp="1"/>
          </p:cNvSpPr>
          <p:nvPr>
            <p:ph type="ctrTitle"/>
          </p:nvPr>
        </p:nvSpPr>
        <p:spPr>
          <a:xfrm>
            <a:off x="3254829" y="2763567"/>
            <a:ext cx="5094514" cy="641201"/>
          </a:xfrm>
          <a:prstGeom prst="rect">
            <a:avLst/>
          </a:prstGeom>
        </p:spPr>
        <p:txBody>
          <a:bodyPr wrap="square" lIns="0" tIns="0" rIns="0" bIns="0" anchor="b">
            <a:spAutoFit/>
          </a:bodyPr>
          <a:lstStyle>
            <a:lvl1pPr>
              <a:lnSpc>
                <a:spcPts val="5000"/>
              </a:lnSpc>
              <a:defRPr sz="5000" b="1" i="0">
                <a:solidFill>
                  <a:srgbClr val="7C2855"/>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p:ph type="subTitle" idx="4"/>
          </p:nvPr>
        </p:nvSpPr>
        <p:spPr>
          <a:xfrm>
            <a:off x="3250473" y="3439403"/>
            <a:ext cx="5098871" cy="320601"/>
          </a:xfrm>
          <a:prstGeom prst="rect">
            <a:avLst/>
          </a:prstGeom>
        </p:spPr>
        <p:txBody>
          <a:bodyPr wrap="square" lIns="0" tIns="0" rIns="0" bIns="0">
            <a:spAutoFit/>
          </a:bodyPr>
          <a:lstStyle>
            <a:lvl1pPr marL="0" indent="0">
              <a:lnSpc>
                <a:spcPts val="2500"/>
              </a:lnSpc>
              <a:buNone/>
              <a:defRPr sz="2500" b="0">
                <a:solidFill>
                  <a:srgbClr val="DC4405"/>
                </a:solidFill>
              </a:defRPr>
            </a:lvl1pPr>
          </a:lstStyle>
          <a:p>
            <a:r>
              <a:rPr lang="nl-NL"/>
              <a:t>Klik om de ondertitelstijl van het model te bewerken</a:t>
            </a:r>
            <a:endParaRPr dirty="0"/>
          </a:p>
        </p:txBody>
      </p:sp>
      <p:sp>
        <p:nvSpPr>
          <p:cNvPr id="10" name="Tijdelijke aanduiding voor tekst 9"/>
          <p:cNvSpPr>
            <a:spLocks noGrp="1"/>
          </p:cNvSpPr>
          <p:nvPr>
            <p:ph type="body" sz="quarter" idx="10" hasCustomPrompt="1"/>
          </p:nvPr>
        </p:nvSpPr>
        <p:spPr>
          <a:xfrm>
            <a:off x="3250473" y="4365851"/>
            <a:ext cx="5098871" cy="215444"/>
          </a:xfrm>
          <a:prstGeom prst="rect">
            <a:avLst/>
          </a:prstGeom>
        </p:spPr>
        <p:txBody>
          <a:bodyPr/>
          <a:lstStyle>
            <a:lvl1pPr marL="0" indent="0">
              <a:lnSpc>
                <a:spcPct val="100000"/>
              </a:lnSpc>
              <a:buNone/>
              <a:defRPr sz="1400" b="0" baseline="0">
                <a:solidFill>
                  <a:srgbClr val="75787B"/>
                </a:solidFill>
              </a:defRPr>
            </a:lvl1pPr>
          </a:lstStyle>
          <a:p>
            <a:pPr marL="12700">
              <a:lnSpc>
                <a:spcPct val="100000"/>
              </a:lnSpc>
            </a:pPr>
            <a:r>
              <a:rPr lang="nl-NL" sz="1400" dirty="0">
                <a:latin typeface="Arial"/>
                <a:cs typeface="Arial"/>
              </a:rPr>
              <a:t>10-11-2016 I name </a:t>
            </a:r>
            <a:r>
              <a:rPr lang="nl-NL" sz="1400" dirty="0" err="1">
                <a:latin typeface="Arial"/>
                <a:cs typeface="Arial"/>
              </a:rPr>
              <a:t>client</a:t>
            </a:r>
            <a:r>
              <a:rPr lang="nl-NL" sz="1400" dirty="0">
                <a:latin typeface="Arial"/>
                <a:cs typeface="Arial"/>
              </a:rPr>
              <a:t> I name consultant or HR-partner</a:t>
            </a:r>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9306" y="5643038"/>
            <a:ext cx="1764000" cy="626726"/>
          </a:xfrm>
          <a:prstGeom prst="rect">
            <a:avLst/>
          </a:prstGeom>
        </p:spPr>
      </p:pic>
      <p:pic>
        <p:nvPicPr>
          <p:cNvPr id="7" name="Afbeelding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35152" b="28921"/>
          <a:stretch/>
        </p:blipFill>
        <p:spPr>
          <a:xfrm>
            <a:off x="1" y="0"/>
            <a:ext cx="3786909" cy="688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87624" cy="6858000"/>
          </a:xfrm>
          <a:prstGeom prst="rect">
            <a:avLst/>
          </a:prstGeom>
        </p:spPr>
      </p:pic>
      <p:sp>
        <p:nvSpPr>
          <p:cNvPr id="2" name="Holder 2"/>
          <p:cNvSpPr>
            <a:spLocks noGrp="1"/>
          </p:cNvSpPr>
          <p:nvPr>
            <p:ph type="ctrTitle"/>
          </p:nvPr>
        </p:nvSpPr>
        <p:spPr>
          <a:xfrm>
            <a:off x="3254829" y="2763567"/>
            <a:ext cx="5094514" cy="641201"/>
          </a:xfrm>
          <a:prstGeom prst="rect">
            <a:avLst/>
          </a:prstGeom>
        </p:spPr>
        <p:txBody>
          <a:bodyPr wrap="square" lIns="0" tIns="0" rIns="0" bIns="0" anchor="b">
            <a:spAutoFit/>
          </a:bodyPr>
          <a:lstStyle>
            <a:lvl1pPr>
              <a:lnSpc>
                <a:spcPts val="5000"/>
              </a:lnSpc>
              <a:defRPr sz="5000" b="1" i="0">
                <a:solidFill>
                  <a:srgbClr val="7C2855"/>
                </a:solidFill>
                <a:latin typeface="Arial" charset="0"/>
                <a:ea typeface="Arial" charset="0"/>
                <a:cs typeface="Arial" charset="0"/>
              </a:defRPr>
            </a:lvl1pPr>
          </a:lstStyle>
          <a:p>
            <a:r>
              <a:rPr lang="nl-NL"/>
              <a:t>Klik om de stijl te bewerken</a:t>
            </a:r>
            <a:endParaRPr dirty="0"/>
          </a:p>
        </p:txBody>
      </p:sp>
      <p:sp>
        <p:nvSpPr>
          <p:cNvPr id="3" name="Holder 3"/>
          <p:cNvSpPr>
            <a:spLocks noGrp="1"/>
          </p:cNvSpPr>
          <p:nvPr>
            <p:ph type="subTitle" idx="4"/>
          </p:nvPr>
        </p:nvSpPr>
        <p:spPr>
          <a:xfrm>
            <a:off x="3250473" y="3439403"/>
            <a:ext cx="5098871" cy="320601"/>
          </a:xfrm>
          <a:prstGeom prst="rect">
            <a:avLst/>
          </a:prstGeom>
        </p:spPr>
        <p:txBody>
          <a:bodyPr wrap="square" lIns="0" tIns="0" rIns="0" bIns="0">
            <a:spAutoFit/>
          </a:bodyPr>
          <a:lstStyle>
            <a:lvl1pPr marL="0" indent="0">
              <a:lnSpc>
                <a:spcPts val="2500"/>
              </a:lnSpc>
              <a:buNone/>
              <a:defRPr sz="2500" b="0">
                <a:solidFill>
                  <a:srgbClr val="DC4405"/>
                </a:solidFill>
              </a:defRPr>
            </a:lvl1pPr>
          </a:lstStyle>
          <a:p>
            <a:r>
              <a:rPr lang="nl-NL"/>
              <a:t>Klik om de ondertitelstijl van het model te bewerken</a:t>
            </a:r>
            <a:endParaRPr dirty="0"/>
          </a:p>
        </p:txBody>
      </p:sp>
      <p:sp>
        <p:nvSpPr>
          <p:cNvPr id="10" name="Tijdelijke aanduiding voor tekst 9"/>
          <p:cNvSpPr>
            <a:spLocks noGrp="1"/>
          </p:cNvSpPr>
          <p:nvPr>
            <p:ph type="body" sz="quarter" idx="10" hasCustomPrompt="1"/>
          </p:nvPr>
        </p:nvSpPr>
        <p:spPr>
          <a:xfrm>
            <a:off x="3250473" y="4365851"/>
            <a:ext cx="5098871" cy="215444"/>
          </a:xfrm>
          <a:prstGeom prst="rect">
            <a:avLst/>
          </a:prstGeom>
        </p:spPr>
        <p:txBody>
          <a:bodyPr/>
          <a:lstStyle>
            <a:lvl1pPr marL="0" indent="0">
              <a:lnSpc>
                <a:spcPct val="100000"/>
              </a:lnSpc>
              <a:buNone/>
              <a:defRPr sz="1400" b="0" baseline="0">
                <a:solidFill>
                  <a:srgbClr val="75787B"/>
                </a:solidFill>
              </a:defRPr>
            </a:lvl1pPr>
          </a:lstStyle>
          <a:p>
            <a:pPr marL="12700">
              <a:lnSpc>
                <a:spcPct val="100000"/>
              </a:lnSpc>
            </a:pPr>
            <a:r>
              <a:rPr lang="nl-NL" sz="1400" dirty="0">
                <a:latin typeface="Arial"/>
                <a:cs typeface="Arial"/>
              </a:rPr>
              <a:t>10-11-2016 I name </a:t>
            </a:r>
            <a:r>
              <a:rPr lang="nl-NL" sz="1400" dirty="0" err="1">
                <a:latin typeface="Arial"/>
                <a:cs typeface="Arial"/>
              </a:rPr>
              <a:t>client</a:t>
            </a:r>
            <a:r>
              <a:rPr lang="nl-NL" sz="1400" dirty="0">
                <a:latin typeface="Arial"/>
                <a:cs typeface="Arial"/>
              </a:rPr>
              <a:t> I name consultant or HR-partner</a:t>
            </a: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9306" y="5643038"/>
            <a:ext cx="1764000" cy="626726"/>
          </a:xfrm>
          <a:prstGeom prst="rect">
            <a:avLst/>
          </a:prstGeom>
        </p:spPr>
      </p:pic>
    </p:spTree>
    <p:extLst>
      <p:ext uri="{BB962C8B-B14F-4D97-AF65-F5344CB8AC3E}">
        <p14:creationId xmlns:p14="http://schemas.microsoft.com/office/powerpoint/2010/main" val="142707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272277"/>
            <a:ext cx="9144000" cy="600456"/>
          </a:xfrm>
          <a:prstGeom prst="rect">
            <a:avLst/>
          </a:prstGeom>
        </p:spPr>
      </p:pic>
      <p:sp>
        <p:nvSpPr>
          <p:cNvPr id="3" name="Holder 3"/>
          <p:cNvSpPr>
            <a:spLocks noGrp="1"/>
          </p:cNvSpPr>
          <p:nvPr>
            <p:ph type="body" idx="1"/>
          </p:nvPr>
        </p:nvSpPr>
        <p:spPr>
          <a:xfrm>
            <a:off x="694600" y="1998000"/>
            <a:ext cx="7729400" cy="3240000"/>
          </a:xfrm>
          <a:prstGeom prst="rect">
            <a:avLst/>
          </a:prstGeom>
        </p:spPr>
        <p:txBody>
          <a:bodyPr lIns="0" tIns="0" rIns="0" bIns="0">
            <a:normAutofit/>
          </a:bodyPr>
          <a:lstStyle>
            <a:lvl1pPr marL="342900" indent="-342900">
              <a:spcBef>
                <a:spcPts val="1800"/>
              </a:spcBef>
              <a:spcAft>
                <a:spcPts val="600"/>
              </a:spcAft>
              <a:buClr>
                <a:srgbClr val="75787B"/>
              </a:buClr>
              <a:buSzPct val="125000"/>
              <a:buFont typeface="+mj-lt"/>
              <a:buAutoNum type="arabicPeriod"/>
              <a:defRPr sz="1800" b="0" spc="0" baseline="0">
                <a:solidFill>
                  <a:srgbClr val="75787B"/>
                </a:solidFill>
              </a:defRPr>
            </a:lvl1pPr>
            <a:lvl2pPr marL="342000" indent="0">
              <a:spcBef>
                <a:spcPts val="300"/>
              </a:spcBef>
              <a:spcAft>
                <a:spcPts val="300"/>
              </a:spcAft>
              <a:buClrTx/>
              <a:buSzPct val="100000"/>
              <a:buFontTx/>
              <a:buNone/>
              <a:defRPr sz="1600" b="0" i="0">
                <a:solidFill>
                  <a:srgbClr val="E84405"/>
                </a:solidFill>
                <a:latin typeface="Arial" charset="0"/>
                <a:ea typeface="Arial" charset="0"/>
                <a:cs typeface="Arial" charset="0"/>
              </a:defRPr>
            </a:lvl2pPr>
          </a:lstStyle>
          <a:p>
            <a:pPr lvl="0"/>
            <a:r>
              <a:rPr lang="nl-NL"/>
              <a:t>Tekststijl van het model bewerken</a:t>
            </a:r>
          </a:p>
        </p:txBody>
      </p:sp>
      <p:sp>
        <p:nvSpPr>
          <p:cNvPr id="6" name="Holder 6"/>
          <p:cNvSpPr>
            <a:spLocks noGrp="1"/>
          </p:cNvSpPr>
          <p:nvPr>
            <p:ph type="sldNum" sz="quarter" idx="7"/>
          </p:nvPr>
        </p:nvSpPr>
        <p:spPr>
          <a:xfrm>
            <a:off x="694600" y="6526318"/>
            <a:ext cx="369026" cy="141064"/>
          </a:xfrm>
        </p:spPr>
        <p:txBody>
          <a:bodyPr lIns="0" tIns="0" rIns="0" bIns="0"/>
          <a:lstStyle>
            <a:lvl1pPr>
              <a:defRPr sz="1000" b="0" i="0">
                <a:solidFill>
                  <a:schemeClr val="bg1"/>
                </a:solidFill>
                <a:latin typeface="Arial"/>
                <a:cs typeface="Arial"/>
              </a:defRPr>
            </a:lvl1pPr>
          </a:lstStyle>
          <a:p>
            <a:pPr marL="25400">
              <a:lnSpc>
                <a:spcPts val="1110"/>
              </a:lnSpc>
            </a:pPr>
            <a:fld id="{81D60167-4931-47E6-BA6A-407CBD079E47}" type="slidenum">
              <a:rPr lang="tr-TR" smtClean="0"/>
              <a:pPr marL="25400">
                <a:lnSpc>
                  <a:spcPts val="1110"/>
                </a:lnSpc>
              </a:pPr>
              <a:t>‹#›</a:t>
            </a:fld>
            <a:endParaRPr lang="tr-TR" dirty="0"/>
          </a:p>
        </p:txBody>
      </p:sp>
      <p:sp>
        <p:nvSpPr>
          <p:cNvPr id="9" name="Holder 2"/>
          <p:cNvSpPr>
            <a:spLocks noGrp="1"/>
          </p:cNvSpPr>
          <p:nvPr>
            <p:ph type="title"/>
          </p:nvPr>
        </p:nvSpPr>
        <p:spPr>
          <a:xfrm>
            <a:off x="694600" y="695582"/>
            <a:ext cx="7729400" cy="384721"/>
          </a:xfrm>
        </p:spPr>
        <p:txBody>
          <a:bodyPr lIns="0" tIns="0" rIns="0" bIns="0">
            <a:noAutofit/>
          </a:bodyPr>
          <a:lstStyle>
            <a:lvl1pPr>
              <a:defRPr sz="2500" b="0" i="0" spc="0">
                <a:solidFill>
                  <a:srgbClr val="7C2855"/>
                </a:solidFill>
                <a:latin typeface="Arial Standaard" charset="0"/>
                <a:cs typeface="Arial Standaard" charset="0"/>
              </a:defRPr>
            </a:lvl1pPr>
          </a:lstStyle>
          <a:p>
            <a:r>
              <a:rPr lang="nl-NL"/>
              <a:t>Klik om de stijl te bewerken</a:t>
            </a:r>
            <a:endParaRPr dirty="0"/>
          </a:p>
        </p:txBody>
      </p:sp>
    </p:spTree>
  </p:cSld>
  <p:clrMapOvr>
    <a:masterClrMapping/>
  </p:clrMapOvr>
  <p:extLst mod="1">
    <p:ext uri="{DCECCB84-F9BA-43D5-87BE-67443E8EF086}">
      <p15:sldGuideLst xmlns:p15="http://schemas.microsoft.com/office/powerpoint/2012/main">
        <p15:guide id="1" pos="453"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3737610" cy="6858000"/>
          </a:xfrm>
          <a:prstGeom prst="rect">
            <a:avLst/>
          </a:prstGeom>
        </p:spPr>
      </p:pic>
      <p:sp>
        <p:nvSpPr>
          <p:cNvPr id="7" name="Holder 2"/>
          <p:cNvSpPr>
            <a:spLocks noGrp="1"/>
          </p:cNvSpPr>
          <p:nvPr>
            <p:ph type="title"/>
          </p:nvPr>
        </p:nvSpPr>
        <p:spPr>
          <a:xfrm>
            <a:off x="3254829" y="2545559"/>
            <a:ext cx="5094514" cy="641201"/>
          </a:xfrm>
        </p:spPr>
        <p:txBody>
          <a:bodyPr lIns="0" tIns="0" rIns="0" bIns="0" anchor="ctr"/>
          <a:lstStyle>
            <a:lvl1pPr>
              <a:lnSpc>
                <a:spcPts val="5000"/>
              </a:lnSpc>
              <a:defRPr sz="5000" b="0" i="0">
                <a:solidFill>
                  <a:srgbClr val="DC4405"/>
                </a:solidFill>
                <a:latin typeface="Arial Standaard" charset="0"/>
                <a:cs typeface="Arial Standaard" charset="0"/>
              </a:defRPr>
            </a:lvl1pPr>
          </a:lstStyle>
          <a:p>
            <a:r>
              <a:rPr lang="nl-NL"/>
              <a:t>Klik om de stijl te bewerken</a:t>
            </a:r>
            <a:endParaRPr dirty="0"/>
          </a:p>
        </p:txBody>
      </p:sp>
    </p:spTree>
    <p:extLst>
      <p:ext uri="{BB962C8B-B14F-4D97-AF65-F5344CB8AC3E}">
        <p14:creationId xmlns:p14="http://schemas.microsoft.com/office/powerpoint/2010/main" val="1564581453"/>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7" y="-726"/>
            <a:ext cx="9186163" cy="6876000"/>
          </a:xfrm>
          <a:prstGeom prst="rect">
            <a:avLst/>
          </a:prstGeom>
        </p:spPr>
      </p:pic>
      <p:sp>
        <p:nvSpPr>
          <p:cNvPr id="3" name="Tijdelijke aanduiding voor tekst 2"/>
          <p:cNvSpPr>
            <a:spLocks noGrp="1"/>
          </p:cNvSpPr>
          <p:nvPr>
            <p:ph type="body" sz="quarter" idx="10" hasCustomPrompt="1"/>
          </p:nvPr>
        </p:nvSpPr>
        <p:spPr>
          <a:xfrm>
            <a:off x="947739" y="3091027"/>
            <a:ext cx="6712018" cy="692497"/>
          </a:xfrm>
          <a:prstGeom prst="rect">
            <a:avLst/>
          </a:prstGeom>
        </p:spPr>
        <p:txBody>
          <a:bodyPr wrap="square" anchor="ctr">
            <a:spAutoFit/>
          </a:bodyPr>
          <a:lstStyle>
            <a:lvl1pPr marL="0" indent="0">
              <a:lnSpc>
                <a:spcPct val="90000"/>
              </a:lnSpc>
              <a:buNone/>
              <a:defRPr sz="5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“Quote”</a:t>
            </a:r>
          </a:p>
        </p:txBody>
      </p:sp>
      <p:pic>
        <p:nvPicPr>
          <p:cNvPr id="11" name="Picture 10" descr="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829" y="6383291"/>
            <a:ext cx="969016" cy="34710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Text &amp; bullets">
    <p:spTree>
      <p:nvGrpSpPr>
        <p:cNvPr id="1" name=""/>
        <p:cNvGrpSpPr/>
        <p:nvPr/>
      </p:nvGrpSpPr>
      <p:grpSpPr>
        <a:xfrm>
          <a:off x="0" y="0"/>
          <a:ext cx="0" cy="0"/>
          <a:chOff x="0" y="0"/>
          <a:chExt cx="0" cy="0"/>
        </a:xfrm>
      </p:grpSpPr>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94600" y="1186771"/>
            <a:ext cx="7729400" cy="307777"/>
          </a:xfrm>
          <a:prstGeom prst="rect">
            <a:avLst/>
          </a:prstGeom>
        </p:spPr>
        <p:txBody>
          <a:bodyPr/>
          <a:lstStyle>
            <a:lvl1pPr marL="0" indent="0">
              <a:buNone/>
              <a:defRPr sz="2000" b="0">
                <a:solidFill>
                  <a:srgbClr val="DC4405"/>
                </a:solidFill>
              </a:defRPr>
            </a:lvl1pPr>
          </a:lstStyle>
          <a:p>
            <a:pPr lvl="0"/>
            <a:r>
              <a:rPr lang="nl-NL"/>
              <a:t>Tekststijl van het model bewerken</a:t>
            </a:r>
          </a:p>
        </p:txBody>
      </p:sp>
      <p:sp>
        <p:nvSpPr>
          <p:cNvPr id="12" name="Content Placeholder 5"/>
          <p:cNvSpPr>
            <a:spLocks noGrp="1"/>
          </p:cNvSpPr>
          <p:nvPr>
            <p:ph sz="quarter" idx="12"/>
          </p:nvPr>
        </p:nvSpPr>
        <p:spPr>
          <a:xfrm>
            <a:off x="694600" y="1997771"/>
            <a:ext cx="7729200" cy="3600000"/>
          </a:xfrm>
          <a:prstGeom prst="rect">
            <a:avLst/>
          </a:prstGeom>
        </p:spPr>
        <p:txBody>
          <a:bodyPr/>
          <a:lstStyle>
            <a:lvl1pPr>
              <a:defRPr/>
            </a:lvl1pPr>
            <a:lvl3pPr>
              <a:spcBef>
                <a:spcPts val="400"/>
              </a:spcBef>
              <a:spcAft>
                <a:spcPts val="400"/>
              </a:spcAft>
              <a:defRPr/>
            </a:lvl3pPr>
          </a:lstStyle>
          <a:p>
            <a:pPr lvl="0"/>
            <a:r>
              <a:rPr lang="nl-NL"/>
              <a:t>Tekststijl van het model bewerken</a:t>
            </a:r>
          </a:p>
        </p:txBody>
      </p:sp>
    </p:spTree>
    <p:extLst>
      <p:ext uri="{BB962C8B-B14F-4D97-AF65-F5344CB8AC3E}">
        <p14:creationId xmlns:p14="http://schemas.microsoft.com/office/powerpoint/2010/main" val="116609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and RED box">
    <p:spTree>
      <p:nvGrpSpPr>
        <p:cNvPr id="1" name=""/>
        <p:cNvGrpSpPr/>
        <p:nvPr/>
      </p:nvGrpSpPr>
      <p:grpSpPr>
        <a:xfrm>
          <a:off x="0" y="0"/>
          <a:ext cx="0" cy="0"/>
          <a:chOff x="0" y="0"/>
          <a:chExt cx="0" cy="0"/>
        </a:xfrm>
      </p:grpSpPr>
      <p:sp>
        <p:nvSpPr>
          <p:cNvPr id="2" name="Holder 2"/>
          <p:cNvSpPr>
            <a:spLocks noGrp="1"/>
          </p:cNvSpPr>
          <p:nvPr>
            <p:ph type="title"/>
          </p:nvPr>
        </p:nvSpPr>
        <p:spPr>
          <a:xfrm>
            <a:off x="694600" y="687029"/>
            <a:ext cx="7729400" cy="346249"/>
          </a:xfrm>
        </p:spPr>
        <p:txBody>
          <a:bodyPr lIns="0" tIns="0" rIns="0" bIns="0"/>
          <a:lstStyle>
            <a:lvl1pPr>
              <a:lnSpc>
                <a:spcPct val="90000"/>
              </a:lnSpc>
              <a:defRPr sz="2500" b="0" i="0" spc="0">
                <a:solidFill>
                  <a:srgbClr val="7C2855"/>
                </a:solidFill>
                <a:latin typeface="Arial Standaard" charset="0"/>
                <a:cs typeface="Arial Standaard" charset="0"/>
              </a:defRPr>
            </a:lvl1pPr>
          </a:lstStyle>
          <a:p>
            <a:r>
              <a:rPr lang="nl-NL"/>
              <a:t>Klik om de stijl te bewerken</a:t>
            </a:r>
            <a:endParaRPr dirty="0"/>
          </a:p>
        </p:txBody>
      </p:sp>
      <p:sp>
        <p:nvSpPr>
          <p:cNvPr id="7" name="Holder 7"/>
          <p:cNvSpPr>
            <a:spLocks noGrp="1"/>
          </p:cNvSpPr>
          <p:nvPr>
            <p:ph type="sldNum" sz="quarter" idx="7"/>
          </p:nvPr>
        </p:nvSpPr>
        <p:spPr/>
        <p:txBody>
          <a:bodyPr lIns="0" tIns="0" rIns="0" bIns="0"/>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sp>
        <p:nvSpPr>
          <p:cNvPr id="9" name="Tijdelijke aanduiding voor tekst 8"/>
          <p:cNvSpPr>
            <a:spLocks noGrp="1"/>
          </p:cNvSpPr>
          <p:nvPr>
            <p:ph type="body" sz="quarter" idx="10"/>
          </p:nvPr>
        </p:nvSpPr>
        <p:spPr>
          <a:xfrm>
            <a:off x="694600" y="1186771"/>
            <a:ext cx="7729400" cy="307777"/>
          </a:xfrm>
          <a:prstGeom prst="rect">
            <a:avLst/>
          </a:prstGeom>
        </p:spPr>
        <p:txBody>
          <a:bodyPr/>
          <a:lstStyle>
            <a:lvl1pPr marL="0" indent="0">
              <a:buNone/>
              <a:defRPr sz="2000" b="0">
                <a:solidFill>
                  <a:srgbClr val="DC4405"/>
                </a:solidFill>
              </a:defRPr>
            </a:lvl1pPr>
          </a:lstStyle>
          <a:p>
            <a:pPr lvl="0"/>
            <a:r>
              <a:rPr lang="nl-NL"/>
              <a:t>Tekststijl van het model bewerken</a:t>
            </a:r>
          </a:p>
        </p:txBody>
      </p:sp>
      <p:sp>
        <p:nvSpPr>
          <p:cNvPr id="5" name="Tijdelijke aanduiding voor tekst 4"/>
          <p:cNvSpPr>
            <a:spLocks noGrp="1"/>
          </p:cNvSpPr>
          <p:nvPr>
            <p:ph type="body" sz="quarter" idx="11"/>
          </p:nvPr>
        </p:nvSpPr>
        <p:spPr>
          <a:xfrm>
            <a:off x="5759203" y="1998000"/>
            <a:ext cx="2646363" cy="433553"/>
          </a:xfrm>
          <a:prstGeom prst="rect">
            <a:avLst/>
          </a:prstGeom>
          <a:solidFill>
            <a:schemeClr val="accent1"/>
          </a:solidFill>
          <a:ln>
            <a:noFill/>
          </a:ln>
        </p:spPr>
        <p:txBody>
          <a:bodyPr lIns="108000" tIns="108000" rIns="108000" bIns="108000" anchor="t">
            <a:spAutoFit/>
          </a:bodyPr>
          <a:lstStyle>
            <a:lvl1pPr marL="0" marR="0" indent="0" algn="l" defTabSz="914400" eaLnBrk="1" fontAlgn="auto" latinLnBrk="0" hangingPunct="1">
              <a:lnSpc>
                <a:spcPct val="100000"/>
              </a:lnSpc>
              <a:spcBef>
                <a:spcPts val="1800"/>
              </a:spcBef>
              <a:spcAft>
                <a:spcPts val="1800"/>
              </a:spcAft>
              <a:buClrTx/>
              <a:buSzTx/>
              <a:buFontTx/>
              <a:buNone/>
              <a:tabLst/>
              <a:defRPr sz="1400" b="1" baseline="0">
                <a:solidFill>
                  <a:schemeClr val="bg1"/>
                </a:solidFill>
              </a:defRPr>
            </a:lvl1pPr>
            <a:lvl2pPr marL="0" indent="-7938">
              <a:spcBef>
                <a:spcPts val="400"/>
              </a:spcBef>
              <a:tabLst/>
              <a:defRPr sz="1400">
                <a:solidFill>
                  <a:schemeClr val="bg1"/>
                </a:solidFill>
              </a:defRPr>
            </a:lvl2pPr>
            <a:lvl3pPr marL="7938" indent="0">
              <a:tabLst/>
              <a:defRPr sz="1400">
                <a:solidFill>
                  <a:schemeClr val="bg1"/>
                </a:solidFill>
              </a:defRPr>
            </a:lvl3pPr>
            <a:lvl4pPr>
              <a:defRPr sz="1400">
                <a:solidFill>
                  <a:schemeClr val="bg1"/>
                </a:solidFill>
              </a:defRPr>
            </a:lvl4pPr>
            <a:lvl5pPr>
              <a:defRPr sz="1400">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nl-NL"/>
              <a:t>Tekststijl van het model bewerken</a:t>
            </a:r>
          </a:p>
        </p:txBody>
      </p:sp>
      <p:sp>
        <p:nvSpPr>
          <p:cNvPr id="10" name="Content Placeholder 3"/>
          <p:cNvSpPr>
            <a:spLocks noGrp="1"/>
          </p:cNvSpPr>
          <p:nvPr>
            <p:ph sz="quarter" idx="13"/>
          </p:nvPr>
        </p:nvSpPr>
        <p:spPr>
          <a:xfrm>
            <a:off x="694599" y="1997999"/>
            <a:ext cx="4608000" cy="3600000"/>
          </a:xfrm>
          <a:prstGeom prst="rect">
            <a:avLst/>
          </a:prstGeom>
        </p:spPr>
        <p:txBody>
          <a:bodyPr/>
          <a:lstStyle/>
          <a:p>
            <a:pPr lvl="0"/>
            <a:r>
              <a:rPr lang="nl-NL"/>
              <a:t>Tekststijl van het model bewerken</a:t>
            </a:r>
          </a:p>
        </p:txBody>
      </p:sp>
    </p:spTree>
    <p:extLst>
      <p:ext uri="{BB962C8B-B14F-4D97-AF65-F5344CB8AC3E}">
        <p14:creationId xmlns:p14="http://schemas.microsoft.com/office/powerpoint/2010/main" val="133573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94599" y="592642"/>
            <a:ext cx="7725600" cy="538609"/>
          </a:xfrm>
          <a:prstGeom prst="rect">
            <a:avLst/>
          </a:prstGeom>
          <a:noFill/>
        </p:spPr>
        <p:txBody>
          <a:bodyPr wrap="square" lIns="0" tIns="0" rIns="0" bIns="0" anchor="b">
            <a:spAutoFit/>
          </a:bodyPr>
          <a:lstStyle>
            <a:lvl1pPr>
              <a:defRPr sz="3500" b="0" i="0">
                <a:solidFill>
                  <a:schemeClr val="bg1"/>
                </a:solidFill>
                <a:latin typeface="Times New Roman"/>
                <a:cs typeface="Times New Roman"/>
              </a:defRPr>
            </a:lvl1pPr>
          </a:lstStyle>
          <a:p>
            <a:r>
              <a:rPr lang="nl-BE" dirty="0"/>
              <a:t>Click </a:t>
            </a:r>
            <a:r>
              <a:rPr lang="nl-BE" dirty="0" err="1"/>
              <a:t>to</a:t>
            </a:r>
            <a:r>
              <a:rPr lang="nl-BE" dirty="0"/>
              <a:t> </a:t>
            </a:r>
            <a:r>
              <a:rPr lang="nl-BE" dirty="0" err="1"/>
              <a:t>add</a:t>
            </a:r>
            <a:r>
              <a:rPr lang="nl-BE" dirty="0"/>
              <a:t> </a:t>
            </a:r>
            <a:r>
              <a:rPr lang="nl-BE" dirty="0" err="1"/>
              <a:t>title</a:t>
            </a:r>
            <a:endParaRPr dirty="0"/>
          </a:p>
        </p:txBody>
      </p:sp>
      <p:sp>
        <p:nvSpPr>
          <p:cNvPr id="6" name="Holder 6"/>
          <p:cNvSpPr>
            <a:spLocks noGrp="1"/>
          </p:cNvSpPr>
          <p:nvPr>
            <p:ph type="sldNum" sz="quarter" idx="7"/>
          </p:nvPr>
        </p:nvSpPr>
        <p:spPr>
          <a:xfrm>
            <a:off x="694600" y="6526322"/>
            <a:ext cx="369026" cy="141064"/>
          </a:xfrm>
          <a:prstGeom prst="rect">
            <a:avLst/>
          </a:prstGeom>
        </p:spPr>
        <p:txBody>
          <a:bodyPr wrap="square" lIns="0" tIns="0" rIns="0" bIns="0">
            <a:spAutoFit/>
          </a:bodyPr>
          <a:lstStyle>
            <a:lvl1pPr>
              <a:defRPr sz="1000" b="0" i="0">
                <a:solidFill>
                  <a:srgbClr val="75787A"/>
                </a:solidFill>
                <a:latin typeface="Arial"/>
                <a:cs typeface="Arial"/>
              </a:defRPr>
            </a:lvl1pPr>
          </a:lstStyle>
          <a:p>
            <a:pPr marL="25400">
              <a:lnSpc>
                <a:spcPts val="1110"/>
              </a:lnSpc>
            </a:pPr>
            <a:fld id="{81D60167-4931-47E6-BA6A-407CBD079E47}" type="slidenum">
              <a:rPr lang="uk-UA" smtClean="0"/>
              <a:pPr marL="25400">
                <a:lnSpc>
                  <a:spcPts val="1110"/>
                </a:lnSpc>
              </a:pPr>
              <a:t>‹#›</a:t>
            </a:fld>
            <a:endParaRPr lang="uk-UA" dirty="0"/>
          </a:p>
        </p:txBody>
      </p:sp>
      <p:pic>
        <p:nvPicPr>
          <p:cNvPr id="26" name="Afbeelding 2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497781" y="6376058"/>
            <a:ext cx="945525" cy="335730"/>
          </a:xfrm>
          <a:prstGeom prst="rect">
            <a:avLst/>
          </a:prstGeom>
        </p:spPr>
      </p:pic>
      <p:sp>
        <p:nvSpPr>
          <p:cNvPr id="4" name="Text Placeholder 3"/>
          <p:cNvSpPr>
            <a:spLocks noGrp="1"/>
          </p:cNvSpPr>
          <p:nvPr>
            <p:ph type="body" idx="1"/>
          </p:nvPr>
        </p:nvSpPr>
        <p:spPr>
          <a:xfrm>
            <a:off x="694800" y="1598400"/>
            <a:ext cx="7748706" cy="4320000"/>
          </a:xfrm>
          <a:prstGeom prst="rect">
            <a:avLst/>
          </a:prstGeom>
        </p:spPr>
        <p:txBody>
          <a:bodyPr vert="horz" lIns="0" tIns="0" rIns="0" bIns="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90" r:id="rId2"/>
    <p:sldLayoutId id="2147483661" r:id="rId3"/>
    <p:sldLayoutId id="2147483668" r:id="rId4"/>
    <p:sldLayoutId id="2147483662" r:id="rId5"/>
    <p:sldLayoutId id="2147483669" r:id="rId6"/>
    <p:sldLayoutId id="2147483665" r:id="rId7"/>
    <p:sldLayoutId id="2147483670" r:id="rId8"/>
    <p:sldLayoutId id="2147483674" r:id="rId9"/>
    <p:sldLayoutId id="2147483673" r:id="rId10"/>
    <p:sldLayoutId id="2147483688" r:id="rId11"/>
    <p:sldLayoutId id="2147483676" r:id="rId12"/>
    <p:sldLayoutId id="2147483686" r:id="rId13"/>
    <p:sldLayoutId id="2147483687"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9" r:id="rId23"/>
    <p:sldLayoutId id="2147483692" r:id="rId24"/>
  </p:sldLayoutIdLst>
  <p:hf hdr="0" ftr="0" dt="0"/>
  <p:txStyles>
    <p:titleStyle>
      <a:lvl1pPr eaLnBrk="1" hangingPunct="1">
        <a:defRPr sz="2400" b="0" i="0">
          <a:solidFill>
            <a:schemeClr val="tx1"/>
          </a:solidFill>
          <a:latin typeface="Metronic Slab Narrow Normaal" charset="0"/>
          <a:ea typeface="+mj-ea"/>
          <a:cs typeface="Metronic Slab Narrow Normaal" charset="0"/>
        </a:defRPr>
      </a:lvl1pPr>
    </p:titleStyle>
    <p:bodyStyle>
      <a:lvl1pPr marL="180000" indent="-180000" algn="l" eaLnBrk="1" hangingPunct="1">
        <a:spcBef>
          <a:spcPts val="400"/>
        </a:spcBef>
        <a:spcAft>
          <a:spcPts val="400"/>
        </a:spcAft>
        <a:buClr>
          <a:schemeClr val="accent5"/>
        </a:buClr>
        <a:buSzPct val="110000"/>
        <a:buFont typeface="Arial" panose="020B0604020202020204" pitchFamily="34" charset="0"/>
        <a:buChar char="-"/>
        <a:tabLst/>
        <a:defRPr sz="1800" b="0" i="0" baseline="0">
          <a:solidFill>
            <a:srgbClr val="75787B"/>
          </a:solidFill>
          <a:latin typeface="+mn-lt"/>
          <a:ea typeface="+mn-ea"/>
          <a:cs typeface="+mn-cs"/>
        </a:defRPr>
      </a:lvl1pPr>
      <a:lvl2pPr marL="360000" indent="-180000" algn="l" eaLnBrk="1" hangingPunct="1">
        <a:spcBef>
          <a:spcPts val="400"/>
        </a:spcBef>
        <a:spcAft>
          <a:spcPts val="400"/>
        </a:spcAft>
        <a:buClr>
          <a:schemeClr val="accent5"/>
        </a:buClr>
        <a:buSzPct val="110000"/>
        <a:buFont typeface="Arial" panose="020B0604020202020204" pitchFamily="34" charset="0"/>
        <a:buChar char="-"/>
        <a:tabLst/>
        <a:defRPr sz="1600" b="0">
          <a:solidFill>
            <a:srgbClr val="75787B"/>
          </a:solidFill>
          <a:latin typeface="+mn-lt"/>
          <a:ea typeface="+mn-ea"/>
          <a:cs typeface="+mn-cs"/>
        </a:defRPr>
      </a:lvl2pPr>
      <a:lvl3pPr marL="540000" indent="-180000" algn="l" eaLnBrk="1" hangingPunct="1">
        <a:lnSpc>
          <a:spcPct val="100000"/>
        </a:lnSpc>
        <a:spcBef>
          <a:spcPts val="400"/>
        </a:spcBef>
        <a:spcAft>
          <a:spcPts val="400"/>
        </a:spcAft>
        <a:buClr>
          <a:schemeClr val="accent5"/>
        </a:buClr>
        <a:buSzPct val="110000"/>
        <a:buFont typeface="Arial" panose="020B0604020202020204" pitchFamily="34" charset="0"/>
        <a:buChar char="-"/>
        <a:tabLst/>
        <a:defRPr sz="1600" baseline="0">
          <a:solidFill>
            <a:srgbClr val="75787B"/>
          </a:solidFill>
          <a:latin typeface="+mn-lt"/>
          <a:ea typeface="+mn-ea"/>
          <a:cs typeface="+mn-cs"/>
        </a:defRPr>
      </a:lvl3pPr>
      <a:lvl4pPr marL="720000" marR="0" indent="-180000" algn="l" defTabSz="914400" eaLnBrk="1" fontAlgn="auto" latinLnBrk="0" hangingPunct="1">
        <a:lnSpc>
          <a:spcPct val="100000"/>
        </a:lnSpc>
        <a:spcBef>
          <a:spcPts val="400"/>
        </a:spcBef>
        <a:spcAft>
          <a:spcPts val="400"/>
        </a:spcAft>
        <a:buClr>
          <a:schemeClr val="accent5"/>
        </a:buClr>
        <a:buSzPct val="110000"/>
        <a:buFont typeface="Arial" panose="020B0604020202020204" pitchFamily="34" charset="0"/>
        <a:buChar char="-"/>
        <a:tabLst/>
        <a:defRPr sz="1600">
          <a:solidFill>
            <a:srgbClr val="75787B"/>
          </a:solidFill>
          <a:latin typeface="+mn-lt"/>
          <a:ea typeface="+mn-ea"/>
          <a:cs typeface="+mn-cs"/>
        </a:defRPr>
      </a:lvl4pPr>
      <a:lvl5pPr marL="900000" indent="-180000" algn="l" eaLnBrk="1" hangingPunct="1">
        <a:lnSpc>
          <a:spcPct val="100000"/>
        </a:lnSpc>
        <a:spcBef>
          <a:spcPts val="400"/>
        </a:spcBef>
        <a:spcAft>
          <a:spcPts val="400"/>
        </a:spcAft>
        <a:buClr>
          <a:schemeClr val="accent5"/>
        </a:buClr>
        <a:buSzPct val="110000"/>
        <a:buFont typeface="Arial" panose="020B0604020202020204" pitchFamily="34" charset="0"/>
        <a:buChar char="-"/>
        <a:tabLst/>
        <a:defRPr sz="1600">
          <a:solidFill>
            <a:srgbClr val="75787B"/>
          </a:solidFill>
          <a:latin typeface="+mn-lt"/>
          <a:ea typeface="+mn-ea"/>
          <a:cs typeface="+mn-cs"/>
        </a:defRPr>
      </a:lvl5pPr>
      <a:lvl6pPr marL="1080000" indent="-180000" algn="l" eaLnBrk="1" hangingPunct="1">
        <a:lnSpc>
          <a:spcPct val="100000"/>
        </a:lnSpc>
        <a:spcBef>
          <a:spcPts val="400"/>
        </a:spcBef>
        <a:spcAft>
          <a:spcPts val="400"/>
        </a:spcAft>
        <a:buClr>
          <a:schemeClr val="accent5"/>
        </a:buClr>
        <a:buSzPct val="110000"/>
        <a:buFont typeface="Arial" panose="020B0604020202020204" pitchFamily="34" charset="0"/>
        <a:buChar char="-"/>
        <a:defRPr sz="1600">
          <a:solidFill>
            <a:srgbClr val="75787B"/>
          </a:solidFill>
          <a:latin typeface="+mn-lt"/>
          <a:ea typeface="+mn-ea"/>
          <a:cs typeface="+mn-cs"/>
        </a:defRPr>
      </a:lvl6pPr>
      <a:lvl7pPr marL="1260000" marR="0" indent="-180000" algn="l" defTabSz="914400" eaLnBrk="1" fontAlgn="auto" latinLnBrk="0" hangingPunct="1">
        <a:lnSpc>
          <a:spcPct val="100000"/>
        </a:lnSpc>
        <a:spcBef>
          <a:spcPts val="400"/>
        </a:spcBef>
        <a:spcAft>
          <a:spcPts val="400"/>
        </a:spcAft>
        <a:buClr>
          <a:schemeClr val="accent5"/>
        </a:buClr>
        <a:buSzPct val="110000"/>
        <a:buFont typeface="Arial" panose="020B0604020202020204" pitchFamily="34" charset="0"/>
        <a:buChar char="-"/>
        <a:tabLst/>
        <a:defRPr sz="1600">
          <a:solidFill>
            <a:srgbClr val="75787B"/>
          </a:solidFill>
          <a:latin typeface="+mn-lt"/>
          <a:ea typeface="+mn-ea"/>
          <a:cs typeface="+mn-cs"/>
        </a:defRPr>
      </a:lvl7pPr>
      <a:lvl8pPr marL="1440000" marR="0" indent="-180000" algn="l" defTabSz="914400" eaLnBrk="1" fontAlgn="auto" latinLnBrk="0" hangingPunct="1">
        <a:lnSpc>
          <a:spcPct val="100000"/>
        </a:lnSpc>
        <a:spcBef>
          <a:spcPts val="400"/>
        </a:spcBef>
        <a:spcAft>
          <a:spcPts val="400"/>
        </a:spcAft>
        <a:buClr>
          <a:schemeClr val="accent5"/>
        </a:buClr>
        <a:buSzPct val="110000"/>
        <a:buFont typeface="Arial" panose="020B0604020202020204" pitchFamily="34" charset="0"/>
        <a:buChar char="-"/>
        <a:tabLst/>
        <a:defRPr sz="1600">
          <a:solidFill>
            <a:srgbClr val="75787B"/>
          </a:solidFill>
          <a:latin typeface="+mn-lt"/>
          <a:ea typeface="+mn-ea"/>
          <a:cs typeface="+mn-cs"/>
        </a:defRPr>
      </a:lvl8pPr>
      <a:lvl9pPr marL="1620000" marR="0" indent="-180000" algn="l" defTabSz="914400" eaLnBrk="1" fontAlgn="auto" latinLnBrk="0" hangingPunct="1">
        <a:lnSpc>
          <a:spcPct val="100000"/>
        </a:lnSpc>
        <a:spcBef>
          <a:spcPts val="400"/>
        </a:spcBef>
        <a:spcAft>
          <a:spcPts val="400"/>
        </a:spcAft>
        <a:buClr>
          <a:schemeClr val="accent5"/>
        </a:buClr>
        <a:buSzPct val="110000"/>
        <a:buFont typeface="Arial" panose="020B0604020202020204" pitchFamily="34" charset="0"/>
        <a:buChar char="-"/>
        <a:tabLst/>
        <a:defRPr sz="1600">
          <a:solidFill>
            <a:srgbClr val="75787B"/>
          </a:solidFill>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recommandation_06_2017_0.pdf"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ivacycommission.be/fr/registre-public"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ivacycommission.be/fr/registre-des-activites-de-traitement"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ksz-bcss.fgov.be/fr/securite-et-vie-privee/general-data-protection-regul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ivacycommission.be/consultation-publique-sur-la-recommandation-concernant-lanalyse-dimpact-relative-a-la-protection"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hyperlink" Target="https://www.ksz-bcss.fgov.be/fr/securite-et-vie-privee/general-data-protection-regulation" TargetMode="External"/><Relationship Id="rId4" Type="http://schemas.openxmlformats.org/officeDocument/2006/relationships/hyperlink" Target="https://www.cnil.fr/fr/PIA-privacy-impact-assess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ejustice.just.fgov.be/cgi_loi/change_lg.pl?language=fr&amp;la=F&amp;cn=1983120630&amp;table_name=loi"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privacycommission.be/fr/recrutemen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ejustice.just.fgov.be/cgi_loi/change_lg.pl?language=fr&amp;la=F&amp;cn=1808121630&amp;table_name=loi"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hyperlink" Target="https://justice.belgium.be/sites/default/files/downloads/kb_21_nov_2016_modaliteiten_uittreksels_particulieren_-_gepubliceerde_versie.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recommandation_03_2011_0.pdf"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justice/data-protection/article-29/documentation"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nil.fr/fr/les-operations-de-recrutement"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avis_12_2005_0.pdf"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29.jpg"/><Relationship Id="rId4" Type="http://schemas.openxmlformats.org/officeDocument/2006/relationships/hyperlink" Target="http://www.ec.europa.eu/newsroom/document.cfm?doc_id=4563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01.02.02.10-cct68.pdf"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hyperlink" Target="http://www.ejustice.just.fgov.be/cgi_loi/change_lg.pl?language=fr&amp;la=F&amp;cn=2007032139&amp;table_name=loi"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avis_17_2008_1.pdf"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hyperlink" Target="https://www.privacycommission.be/fr/identification-du-personne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ejustice.just.fgov.be/cgi_loi/change_lg.pl?language=fr&amp;la=F&amp;cn=2001021332&amp;table_name=loi"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CO-AR-2016-004_FR.pdf"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www.nar.be/"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hyperlink" Target="http://www.privacycommission.be/"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https://hudoc.echr.coe.int/eng?i=001-177082" TargetMode="External"/><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hyperlink" Target="https://www.privacycommission.be/sites/privacycommission/files/documents/Cybersurveillance_FR.pdf" TargetMode="External"/><Relationship Id="rId4" Type="http://schemas.openxmlformats.org/officeDocument/2006/relationships/hyperlink" Target="https://www.privacycommission.be/sites/privacycommission/files/documents/2011-07-02-recommandations-cybersurveillance.pdf"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jure.juridat.just.fgov.be/pdfapp/download_blob?idpdf=N-20160909-9" TargetMode="External"/><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hyperlink" Target="http://www.ec.europa.eu/newsroom/document.cfm?doc_id=45631" TargetMode="External"/><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hyperlink" Target="https://www.privacycommission.be/fr/en-tant-quentreprise-je-souhaite-publier-des-photos-de-mes-employ%C3%A9s-sur-le-site-internet-ou-dans-une" TargetMode="External"/><Relationship Id="rId2" Type="http://schemas.openxmlformats.org/officeDocument/2006/relationships/notesSlide" Target="../notesSlides/notesSlide70.xml"/><Relationship Id="rId1" Type="http://schemas.openxmlformats.org/officeDocument/2006/relationships/slideLayout" Target="../slideLayouts/slideLayout8.xml"/><Relationship Id="rId5" Type="http://schemas.openxmlformats.org/officeDocument/2006/relationships/hyperlink" Target="http://www.ejustice.just.fgov.be/cgi_loi/change_lg.pl?language=fr&amp;la=F&amp;cn=2013022819&amp;table_name=loi" TargetMode="External"/><Relationship Id="rId4" Type="http://schemas.openxmlformats.org/officeDocument/2006/relationships/hyperlink" Target="https://www.privacycommission.be/fr/identification-du-personnel"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s://www.nbb.be/doc/cp/moniteur/2017/20140425_wet_loi_07_2017.pdf" TargetMode="External"/><Relationship Id="rId2" Type="http://schemas.openxmlformats.org/officeDocument/2006/relationships/notesSlide" Target="../notesSlides/notesSlide73.xml"/><Relationship Id="rId1" Type="http://schemas.openxmlformats.org/officeDocument/2006/relationships/slideLayout" Target="../slideLayouts/slideLayout8.xml"/><Relationship Id="rId5" Type="http://schemas.openxmlformats.org/officeDocument/2006/relationships/hyperlink" Target="http://eceuropa.eu/justice/policies/privacy/docs/wpdocs/2006/wp117_en.pdf" TargetMode="External"/><Relationship Id="rId4" Type="http://schemas.openxmlformats.org/officeDocument/2006/relationships/hyperlink" Target="https://www.privacycommission.be/sites/privacycommission/files/documents/recommandation_01_2006.pdf"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hyperlink" Target="https://www.privacycommission.be/sites/privacycommission/files/documents/STAPPENPLAN%20FR%20-%20V2.pdf" TargetMode="External"/><Relationship Id="rId7" Type="http://schemas.openxmlformats.org/officeDocument/2006/relationships/hyperlink" Target="https://www.cnil.fr/fr/principes-cles/reglement-europeen-se-preparer-en-6-etapes" TargetMode="External"/><Relationship Id="rId2" Type="http://schemas.openxmlformats.org/officeDocument/2006/relationships/notesSlide" Target="../notesSlides/notesSlide76.xml"/><Relationship Id="rId1" Type="http://schemas.openxmlformats.org/officeDocument/2006/relationships/slideLayout" Target="../slideLayouts/slideLayout24.xml"/><Relationship Id="rId6" Type="http://schemas.openxmlformats.org/officeDocument/2006/relationships/hyperlink" Target="https://cnpd.public.lu/fr/dossiers-thematiques/Reglement-general-sur-la-protection-des-donnees/Une-responsabilite-accrue-des-responsables-du-traitement/guide-preparation-rgpd/index.html" TargetMode="External"/><Relationship Id="rId5" Type="http://schemas.openxmlformats.org/officeDocument/2006/relationships/hyperlink" Target="https://autoriteitpersoonsgegevens.nl/sites/default/files/atoms/files/in_10_stappen_voorbereid_op_de_avg.pdf" TargetMode="External"/><Relationship Id="rId4" Type="http://schemas.openxmlformats.org/officeDocument/2006/relationships/hyperlink" Target="https://ico.org.uk/media/1624219/preparing-for-the-gdpr-12-steps.pdf"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23.xml"/><Relationship Id="rId5" Type="http://schemas.openxmlformats.org/officeDocument/2006/relationships/hyperlink" Target="http://www.younity.be/" TargetMode="External"/><Relationship Id="rId4" Type="http://schemas.openxmlformats.org/officeDocument/2006/relationships/hyperlink" Target="mailto:nicolas.roland@younity.b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918" y="5117517"/>
            <a:ext cx="8449401" cy="512961"/>
          </a:xfrm>
        </p:spPr>
        <p:txBody>
          <a:bodyPr/>
          <a:lstStyle/>
          <a:p>
            <a:r>
              <a:rPr lang="fr-FR" sz="3200" dirty="0"/>
              <a:t>Protection de la vie privée au travail </a:t>
            </a:r>
          </a:p>
        </p:txBody>
      </p:sp>
      <p:sp>
        <p:nvSpPr>
          <p:cNvPr id="6" name="Text Placeholder 3"/>
          <p:cNvSpPr>
            <a:spLocks noGrp="1"/>
          </p:cNvSpPr>
          <p:nvPr>
            <p:ph type="subTitle" idx="4"/>
          </p:nvPr>
        </p:nvSpPr>
        <p:spPr>
          <a:xfrm>
            <a:off x="279918" y="5643540"/>
            <a:ext cx="8864082" cy="641201"/>
          </a:xfrm>
        </p:spPr>
        <p:txBody>
          <a:bodyPr/>
          <a:lstStyle/>
          <a:p>
            <a:pPr>
              <a:spcBef>
                <a:spcPts val="0"/>
              </a:spcBef>
              <a:spcAft>
                <a:spcPts val="0"/>
              </a:spcAft>
            </a:pPr>
            <a:r>
              <a:rPr lang="fr-FR" sz="2400" dirty="0"/>
              <a:t>Quel est l’impact du nouveau RGPD sur votre département RH ?</a:t>
            </a:r>
            <a:endParaRPr lang="fr-FR" altLang="nl-BE" sz="2400" b="1" dirty="0"/>
          </a:p>
        </p:txBody>
      </p:sp>
      <p:sp>
        <p:nvSpPr>
          <p:cNvPr id="3" name="ZoneTexte 2"/>
          <p:cNvSpPr txBox="1"/>
          <p:nvPr/>
        </p:nvSpPr>
        <p:spPr>
          <a:xfrm>
            <a:off x="279917" y="6448926"/>
            <a:ext cx="5856187" cy="338554"/>
          </a:xfrm>
          <a:prstGeom prst="rect">
            <a:avLst/>
          </a:prstGeom>
          <a:noFill/>
        </p:spPr>
        <p:txBody>
          <a:bodyPr wrap="square" rtlCol="0">
            <a:spAutoFit/>
          </a:bodyPr>
          <a:lstStyle/>
          <a:p>
            <a:r>
              <a:rPr lang="fr-BE" sz="1600" b="1" dirty="0">
                <a:solidFill>
                  <a:schemeClr val="bg1"/>
                </a:solidFill>
                <a:latin typeface="Arial"/>
                <a:cs typeface="Arial"/>
              </a:rPr>
              <a:t>Nicolas Roland, avocat et formateur pour SD Worx</a:t>
            </a:r>
          </a:p>
        </p:txBody>
      </p:sp>
      <p:pic>
        <p:nvPicPr>
          <p:cNvPr id="4" name="Picture 3">
            <a:extLst>
              <a:ext uri="{FF2B5EF4-FFF2-40B4-BE49-F238E27FC236}">
                <a16:creationId xmlns:a16="http://schemas.microsoft.com/office/drawing/2014/main" id="{F6A10858-A1FF-4ABB-84E8-B5D2F74F9B5C}"/>
              </a:ext>
            </a:extLst>
          </p:cNvPr>
          <p:cNvPicPr>
            <a:picLocks noChangeAspect="1"/>
          </p:cNvPicPr>
          <p:nvPr/>
        </p:nvPicPr>
        <p:blipFill>
          <a:blip r:embed="rId3"/>
          <a:stretch>
            <a:fillRect/>
          </a:stretch>
        </p:blipFill>
        <p:spPr>
          <a:xfrm>
            <a:off x="6336647" y="6341242"/>
            <a:ext cx="859284" cy="446238"/>
          </a:xfrm>
          <a:prstGeom prst="rect">
            <a:avLst/>
          </a:prstGeom>
        </p:spPr>
      </p:pic>
      <p:pic>
        <p:nvPicPr>
          <p:cNvPr id="5" name="Picture 4">
            <a:extLst>
              <a:ext uri="{FF2B5EF4-FFF2-40B4-BE49-F238E27FC236}">
                <a16:creationId xmlns:a16="http://schemas.microsoft.com/office/drawing/2014/main" id="{7B0D11E4-2E23-4A23-BBDB-1B7215CE7FCE}"/>
              </a:ext>
            </a:extLst>
          </p:cNvPr>
          <p:cNvPicPr>
            <a:picLocks noChangeAspect="1"/>
          </p:cNvPicPr>
          <p:nvPr/>
        </p:nvPicPr>
        <p:blipFill>
          <a:blip r:embed="rId4"/>
          <a:stretch>
            <a:fillRect/>
          </a:stretch>
        </p:blipFill>
        <p:spPr>
          <a:xfrm>
            <a:off x="7260060" y="70520"/>
            <a:ext cx="1779424" cy="512961"/>
          </a:xfrm>
          <a:prstGeom prst="rect">
            <a:avLst/>
          </a:prstGeom>
        </p:spPr>
      </p:pic>
    </p:spTree>
    <p:extLst>
      <p:ext uri="{BB962C8B-B14F-4D97-AF65-F5344CB8AC3E}">
        <p14:creationId xmlns:p14="http://schemas.microsoft.com/office/powerpoint/2010/main" val="112187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5"/>
                </a:solidFill>
                <a:latin typeface="+mj-lt"/>
              </a:rPr>
              <a:t>Registre des données</a:t>
            </a:r>
          </a:p>
        </p:txBody>
      </p:sp>
      <p:sp>
        <p:nvSpPr>
          <p:cNvPr id="3" name="Content Placeholder 2"/>
          <p:cNvSpPr>
            <a:spLocks noGrp="1"/>
          </p:cNvSpPr>
          <p:nvPr>
            <p:ph idx="1"/>
          </p:nvPr>
        </p:nvSpPr>
        <p:spPr>
          <a:xfrm>
            <a:off x="540000" y="1259998"/>
            <a:ext cx="8391965" cy="4561962"/>
          </a:xfrm>
        </p:spPr>
        <p:txBody>
          <a:bodyPr>
            <a:normAutofit fontScale="70000" lnSpcReduction="20000"/>
          </a:bodyPr>
          <a:lstStyle/>
          <a:p>
            <a:pPr marL="0" indent="0">
              <a:buNone/>
            </a:pPr>
            <a:r>
              <a:rPr lang="fr-FR" sz="2000" b="1" dirty="0">
                <a:solidFill>
                  <a:schemeClr val="accent1"/>
                </a:solidFill>
              </a:rPr>
              <a:t>Pas</a:t>
            </a:r>
            <a:r>
              <a:rPr lang="fr-FR" sz="2000" dirty="0">
                <a:solidFill>
                  <a:schemeClr val="accent1"/>
                </a:solidFill>
              </a:rPr>
              <a:t> d'application pour les entreprises &lt; 250 travailleurs</a:t>
            </a:r>
          </a:p>
          <a:p>
            <a:pPr marL="0" indent="0">
              <a:buNone/>
            </a:pPr>
            <a:r>
              <a:rPr lang="fr-FR" sz="2000" dirty="0"/>
              <a:t>	</a:t>
            </a:r>
            <a:r>
              <a:rPr lang="fr-FR" sz="2000" b="1" dirty="0"/>
              <a:t>SAUF</a:t>
            </a:r>
            <a:r>
              <a:rPr lang="fr-FR" sz="2000" dirty="0"/>
              <a:t> :</a:t>
            </a:r>
          </a:p>
          <a:p>
            <a:pPr marL="1238250" indent="-342900">
              <a:buFontTx/>
              <a:buChar char="-"/>
            </a:pPr>
            <a:r>
              <a:rPr lang="fr-FR" sz="2000" dirty="0"/>
              <a:t>Si le traitement implique un « risque » pour les droits et libertés des personnes concernées </a:t>
            </a:r>
            <a:r>
              <a:rPr lang="fr-FR" sz="1500" i="1" dirty="0"/>
              <a:t>(p. ex. </a:t>
            </a:r>
            <a:r>
              <a:rPr lang="fr-BE" sz="1500" i="1" dirty="0"/>
              <a:t>si le traitement peut donner lieu à une perte financière ou s’il est question d’évaluation d’aspects personnels, notamment dans le cadre de l’analyse </a:t>
            </a:r>
            <a:r>
              <a:rPr lang="fr-BE" sz="1300" i="1" dirty="0"/>
              <a:t>concernant le </a:t>
            </a:r>
            <a:r>
              <a:rPr lang="fr-BE" sz="1300" i="1" dirty="0">
                <a:solidFill>
                  <a:schemeClr val="accent1"/>
                </a:solidFill>
              </a:rPr>
              <a:t>rendement au travail </a:t>
            </a:r>
            <a:r>
              <a:rPr lang="fr-BE" sz="1300" i="1" dirty="0"/>
              <a:t>ou </a:t>
            </a:r>
            <a:r>
              <a:rPr lang="fr-BE" sz="1500" i="1" dirty="0"/>
              <a:t>encore s’il est question d’un volume important de données ou d’un nombre important de personnes concernées)</a:t>
            </a:r>
          </a:p>
          <a:p>
            <a:pPr marL="895350" indent="0">
              <a:buNone/>
            </a:pPr>
            <a:endParaRPr lang="fr-FR" sz="2000" dirty="0"/>
          </a:p>
          <a:p>
            <a:pPr marL="1238250" indent="-342900">
              <a:buFontTx/>
              <a:buChar char="-"/>
            </a:pPr>
            <a:r>
              <a:rPr lang="fr-FR" sz="2000" dirty="0"/>
              <a:t>Si le traitement n’est pas « occasionnel  » </a:t>
            </a:r>
            <a:r>
              <a:rPr lang="fr-FR" sz="1400" dirty="0"/>
              <a:t>(p. ex. </a:t>
            </a:r>
            <a:r>
              <a:rPr lang="fr-BE" sz="1400" dirty="0"/>
              <a:t>les traitements liés à la </a:t>
            </a:r>
            <a:r>
              <a:rPr lang="fr-BE" sz="1300" i="1" dirty="0">
                <a:solidFill>
                  <a:schemeClr val="accent1"/>
                </a:solidFill>
              </a:rPr>
              <a:t>gestion</a:t>
            </a:r>
            <a:r>
              <a:rPr lang="fr-BE" sz="1400" dirty="0"/>
              <a:t> de la clientèle, </a:t>
            </a:r>
            <a:r>
              <a:rPr lang="fr-BE" sz="1300" i="1" dirty="0">
                <a:solidFill>
                  <a:schemeClr val="accent1"/>
                </a:solidFill>
              </a:rPr>
              <a:t>du personnel </a:t>
            </a:r>
            <a:r>
              <a:rPr lang="fr-BE" sz="1400" dirty="0"/>
              <a:t>ou encore à la gestion des fournisseurs)</a:t>
            </a:r>
            <a:endParaRPr lang="fr-FR" sz="1400" dirty="0"/>
          </a:p>
          <a:p>
            <a:pPr marL="1238250" indent="-342900">
              <a:buFontTx/>
              <a:buChar char="-"/>
            </a:pPr>
            <a:endParaRPr lang="fr-FR" sz="2000" dirty="0"/>
          </a:p>
          <a:p>
            <a:pPr marL="1238250" indent="-342900">
              <a:buFontTx/>
              <a:buChar char="-"/>
            </a:pPr>
            <a:r>
              <a:rPr lang="fr-FR" sz="2000" dirty="0"/>
              <a:t>Traitement de catégories particulières de données à caractère personnel (comme la race, la préférence politique, etc.) ; </a:t>
            </a:r>
            <a:r>
              <a:rPr lang="fr-FR" sz="2100" b="1" dirty="0">
                <a:solidFill>
                  <a:schemeClr val="accent1"/>
                </a:solidFill>
              </a:rPr>
              <a:t>OU</a:t>
            </a:r>
          </a:p>
          <a:p>
            <a:pPr marL="895350" indent="0">
              <a:buNone/>
            </a:pPr>
            <a:endParaRPr lang="fr-FR" sz="2000" dirty="0"/>
          </a:p>
          <a:p>
            <a:pPr marL="1238250" indent="-342900">
              <a:buFontTx/>
              <a:buChar char="-"/>
            </a:pPr>
            <a:r>
              <a:rPr lang="fr-FR" sz="2000" dirty="0"/>
              <a:t>Traitement de données à caractère personnel en lien avec des condamnations pénales.</a:t>
            </a:r>
          </a:p>
          <a:p>
            <a:pPr marL="895350" indent="0">
              <a:buNone/>
            </a:pPr>
            <a:endParaRPr lang="fr-FR" sz="1400" dirty="0"/>
          </a:p>
          <a:p>
            <a:pPr marL="895350" indent="0">
              <a:buNone/>
            </a:pPr>
            <a:r>
              <a:rPr lang="fr-FR" sz="1400" dirty="0"/>
              <a:t>Recommandation n°06/2017 du 14 juin 2017 de la Commission de la protection de la vie privée</a:t>
            </a:r>
          </a:p>
          <a:p>
            <a:pPr marL="895350" indent="0">
              <a:buNone/>
            </a:pPr>
            <a:r>
              <a:rPr lang="fr-FR" sz="1400" dirty="0">
                <a:hlinkClick r:id="rId3"/>
              </a:rPr>
              <a:t>https://www.privacycommission.be/sites/privacycommission/files/documents/recommandation_06_2017_0.pdf</a:t>
            </a:r>
            <a:endParaRPr lang="fr-FR" sz="1400" dirty="0"/>
          </a:p>
          <a:p>
            <a:pPr marL="895350" indent="0">
              <a:buNone/>
            </a:pPr>
            <a:r>
              <a:rPr lang="fr-FR" sz="1400" dirty="0"/>
              <a:t>Pas nécessaire pour les PMEs (*) d’y inscrire les </a:t>
            </a:r>
            <a:r>
              <a:rPr lang="fr-BE" sz="1400" dirty="0"/>
              <a:t>traitements « occasionnels », càd non-habituels </a:t>
            </a:r>
            <a:endParaRPr lang="fr-FR" sz="2000" dirty="0"/>
          </a:p>
          <a:p>
            <a:pPr marL="720000" lvl="4" indent="0">
              <a:buNone/>
            </a:pPr>
            <a:r>
              <a:rPr lang="fr-FR" sz="1400" dirty="0"/>
              <a:t>	(*) &lt; 250 travailleurs et &lt; de </a:t>
            </a:r>
            <a:r>
              <a:rPr lang="fr-BE" sz="1400" dirty="0"/>
              <a:t>50M EURO de CA annuel ou total bilan annuel &lt; 43M EURO </a:t>
            </a:r>
          </a:p>
          <a:p>
            <a:pPr marL="720000" lvl="4" indent="0">
              <a:buNone/>
            </a:pPr>
            <a:r>
              <a:rPr lang="fr-BE" sz="1400" dirty="0"/>
              <a:t>	</a:t>
            </a:r>
            <a:endParaRPr lang="fr-FR" sz="1400" dirty="0"/>
          </a:p>
        </p:txBody>
      </p:sp>
    </p:spTree>
    <p:extLst>
      <p:ext uri="{BB962C8B-B14F-4D97-AF65-F5344CB8AC3E}">
        <p14:creationId xmlns:p14="http://schemas.microsoft.com/office/powerpoint/2010/main" val="147150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40000" y="858966"/>
            <a:ext cx="8311392" cy="5820130"/>
          </a:xfrm>
        </p:spPr>
        <p:txBody>
          <a:bodyPr>
            <a:noAutofit/>
          </a:bodyPr>
          <a:lstStyle/>
          <a:p>
            <a:pPr>
              <a:spcBef>
                <a:spcPts val="0"/>
              </a:spcBef>
              <a:spcAft>
                <a:spcPts val="1200"/>
              </a:spcAft>
            </a:pPr>
            <a:r>
              <a:rPr lang="fr-FR" dirty="0">
                <a:solidFill>
                  <a:schemeClr val="accent1"/>
                </a:solidFill>
              </a:rPr>
              <a:t>Plus obligatoire de déclarer </a:t>
            </a:r>
            <a:r>
              <a:rPr lang="fr-FR" dirty="0"/>
              <a:t>les traitements de données à caractère personnel dans le registre public auprès de la Commission de la protection de la vie privée </a:t>
            </a:r>
            <a:r>
              <a:rPr lang="fr-FR" sz="1400" dirty="0"/>
              <a:t>(</a:t>
            </a:r>
            <a:r>
              <a:rPr lang="fr-FR" sz="1400" dirty="0">
                <a:hlinkClick r:id="rId3"/>
              </a:rPr>
              <a:t>https://www.privacycommission.be/fr/registre-public</a:t>
            </a:r>
            <a:r>
              <a:rPr lang="fr-FR" sz="1400" dirty="0"/>
              <a:t>)</a:t>
            </a:r>
          </a:p>
          <a:p>
            <a:pPr>
              <a:spcBef>
                <a:spcPts val="0"/>
              </a:spcBef>
              <a:spcAft>
                <a:spcPts val="1200"/>
              </a:spcAft>
            </a:pPr>
            <a:r>
              <a:rPr lang="fr-FR" dirty="0"/>
              <a:t>Mais nouvelle obligation de tenir, en tant qu’entreprise, un registre des données </a:t>
            </a:r>
            <a:r>
              <a:rPr lang="fr-FR" dirty="0">
                <a:solidFill>
                  <a:schemeClr val="accent1"/>
                </a:solidFill>
              </a:rPr>
              <a:t>en ce qui concerne les données à caractère personnel que vous traitez </a:t>
            </a:r>
            <a:r>
              <a:rPr lang="fr-FR" dirty="0"/>
              <a:t>(art. 30), </a:t>
            </a:r>
            <a:r>
              <a:rPr lang="fr-FR" u="sng" dirty="0"/>
              <a:t>en version électronique</a:t>
            </a:r>
            <a:r>
              <a:rPr lang="fr-FR" dirty="0"/>
              <a:t>, avec notamment :</a:t>
            </a:r>
          </a:p>
          <a:p>
            <a:pPr lvl="1">
              <a:spcBef>
                <a:spcPts val="0"/>
              </a:spcBef>
              <a:spcAft>
                <a:spcPts val="1200"/>
              </a:spcAft>
              <a:buFont typeface="Wingdings" panose="05000000000000000000" pitchFamily="2" charset="2"/>
              <a:buChar char="§"/>
            </a:pPr>
            <a:r>
              <a:rPr lang="fr-FR" dirty="0"/>
              <a:t>Les coordonnées du responsable du traitement/des sous-traitants</a:t>
            </a:r>
          </a:p>
          <a:p>
            <a:pPr lvl="1">
              <a:spcBef>
                <a:spcPts val="0"/>
              </a:spcBef>
              <a:spcAft>
                <a:spcPts val="1200"/>
              </a:spcAft>
              <a:buFont typeface="Wingdings" panose="05000000000000000000" pitchFamily="2" charset="2"/>
              <a:buChar char="§"/>
            </a:pPr>
            <a:r>
              <a:rPr lang="fr-FR" dirty="0"/>
              <a:t>Les finalités du traitement: clairement et avec précision</a:t>
            </a:r>
          </a:p>
          <a:p>
            <a:pPr marL="180000" lvl="1" indent="0">
              <a:spcBef>
                <a:spcPts val="0"/>
              </a:spcBef>
              <a:spcAft>
                <a:spcPts val="1200"/>
              </a:spcAft>
              <a:buNone/>
            </a:pPr>
            <a:r>
              <a:rPr lang="fr-FR" sz="1200" dirty="0"/>
              <a:t>Illustration: « contrôle sur le lieu de travail » vs « sécurité IT »</a:t>
            </a:r>
          </a:p>
          <a:p>
            <a:pPr lvl="1">
              <a:spcBef>
                <a:spcPts val="0"/>
              </a:spcBef>
              <a:spcAft>
                <a:spcPts val="1200"/>
              </a:spcAft>
              <a:buFont typeface="Wingdings" panose="05000000000000000000" pitchFamily="2" charset="2"/>
              <a:buChar char="§"/>
            </a:pPr>
            <a:r>
              <a:rPr lang="fr-FR" dirty="0"/>
              <a:t>Catégories de données à caractère personnel </a:t>
            </a:r>
            <a:r>
              <a:rPr lang="fr-FR" i="1" dirty="0"/>
              <a:t>(p. ex. </a:t>
            </a:r>
            <a:r>
              <a:rPr lang="fr-BE" i="1" dirty="0"/>
              <a:t>les données relatives aux études et à l’emploi)</a:t>
            </a:r>
            <a:endParaRPr lang="fr-FR" i="1" dirty="0"/>
          </a:p>
          <a:p>
            <a:pPr lvl="1">
              <a:spcBef>
                <a:spcPts val="0"/>
              </a:spcBef>
              <a:spcAft>
                <a:spcPts val="1200"/>
              </a:spcAft>
              <a:buFont typeface="Wingdings" panose="05000000000000000000" pitchFamily="2" charset="2"/>
              <a:buChar char="§"/>
            </a:pPr>
            <a:r>
              <a:rPr lang="fr-FR" dirty="0"/>
              <a:t>Catégories de destinataires </a:t>
            </a:r>
            <a:r>
              <a:rPr lang="fr-FR" i="1" dirty="0"/>
              <a:t>(p. ex. la sécurité sociale)</a:t>
            </a:r>
            <a:r>
              <a:rPr lang="fr-FR" dirty="0"/>
              <a:t> </a:t>
            </a:r>
          </a:p>
          <a:p>
            <a:pPr lvl="1">
              <a:spcBef>
                <a:spcPts val="0"/>
              </a:spcBef>
              <a:spcAft>
                <a:spcPts val="1200"/>
              </a:spcAft>
              <a:buFont typeface="Wingdings" panose="05000000000000000000" pitchFamily="2" charset="2"/>
              <a:buChar char="§"/>
            </a:pPr>
            <a:r>
              <a:rPr lang="fr-FR" dirty="0"/>
              <a:t>Délais de conservation visés </a:t>
            </a:r>
            <a:r>
              <a:rPr lang="fr-FR" i="1" dirty="0"/>
              <a:t>(p.ex. « pendant toute la durée du contrat de travail »)</a:t>
            </a:r>
          </a:p>
          <a:p>
            <a:pPr lvl="1">
              <a:spcBef>
                <a:spcPts val="0"/>
              </a:spcBef>
              <a:spcAft>
                <a:spcPts val="1200"/>
              </a:spcAft>
              <a:buFont typeface="Wingdings" panose="05000000000000000000" pitchFamily="2" charset="2"/>
              <a:buChar char="§"/>
            </a:pPr>
            <a:r>
              <a:rPr lang="fr-FR" dirty="0"/>
              <a:t>Mesures techniques et organisationnelles</a:t>
            </a:r>
          </a:p>
          <a:p>
            <a:pPr marL="180000" lvl="1">
              <a:spcBef>
                <a:spcPts val="0"/>
              </a:spcBef>
              <a:spcAft>
                <a:spcPts val="1200"/>
              </a:spcAft>
            </a:pPr>
            <a:r>
              <a:rPr lang="fr-FR" sz="1800" dirty="0"/>
              <a:t>Recommandé d’y intégrer des informations </a:t>
            </a:r>
            <a:r>
              <a:rPr lang="fr-FR" sz="1800" dirty="0">
                <a:solidFill>
                  <a:schemeClr val="accent1"/>
                </a:solidFill>
              </a:rPr>
              <a:t>complémentaires</a:t>
            </a:r>
            <a:r>
              <a:rPr lang="fr-FR" sz="1800" dirty="0"/>
              <a:t> </a:t>
            </a:r>
            <a:r>
              <a:rPr lang="fr-FR" sz="1800" i="1" dirty="0"/>
              <a:t>(p. ex. l</a:t>
            </a:r>
            <a:r>
              <a:rPr lang="fr-BE" sz="1800" i="1" dirty="0"/>
              <a:t>a mention de la base légale du traitement et le relevé de violations de données à caractère personnel)</a:t>
            </a:r>
            <a:endParaRPr lang="fr-FR" sz="1800" i="1" dirty="0"/>
          </a:p>
        </p:txBody>
      </p:sp>
      <p:sp>
        <p:nvSpPr>
          <p:cNvPr id="7" name="Title 1"/>
          <p:cNvSpPr>
            <a:spLocks noGrp="1"/>
          </p:cNvSpPr>
          <p:nvPr>
            <p:ph type="title"/>
          </p:nvPr>
        </p:nvSpPr>
        <p:spPr>
          <a:xfrm>
            <a:off x="540000" y="332175"/>
            <a:ext cx="8064000" cy="492443"/>
          </a:xfrm>
        </p:spPr>
        <p:txBody>
          <a:bodyPr/>
          <a:lstStyle/>
          <a:p>
            <a:r>
              <a:rPr lang="fr-FR" dirty="0">
                <a:solidFill>
                  <a:schemeClr val="accent5"/>
                </a:solidFill>
                <a:latin typeface="+mj-lt"/>
              </a:rPr>
              <a:t>Registre des données</a:t>
            </a:r>
          </a:p>
        </p:txBody>
      </p:sp>
    </p:spTree>
    <p:extLst>
      <p:ext uri="{BB962C8B-B14F-4D97-AF65-F5344CB8AC3E}">
        <p14:creationId xmlns:p14="http://schemas.microsoft.com/office/powerpoint/2010/main" val="17643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40000" y="872218"/>
            <a:ext cx="8311392" cy="5820130"/>
          </a:xfrm>
        </p:spPr>
        <p:txBody>
          <a:bodyPr>
            <a:noAutofit/>
          </a:bodyPr>
          <a:lstStyle/>
          <a:p>
            <a:pPr marL="180000" lvl="1">
              <a:spcBef>
                <a:spcPts val="0"/>
              </a:spcBef>
              <a:spcAft>
                <a:spcPts val="1200"/>
              </a:spcAft>
            </a:pPr>
            <a:r>
              <a:rPr lang="fr-FR" dirty="0"/>
              <a:t>Pas « que » pour les nouveaux traitements entamés à partir de mai 2018 mais </a:t>
            </a:r>
            <a:r>
              <a:rPr lang="fr-FR" dirty="0">
                <a:solidFill>
                  <a:schemeClr val="accent1"/>
                </a:solidFill>
              </a:rPr>
              <a:t>également ceux existant</a:t>
            </a:r>
            <a:r>
              <a:rPr lang="fr-FR" dirty="0"/>
              <a:t> de longue date</a:t>
            </a:r>
          </a:p>
          <a:p>
            <a:pPr marL="180000" lvl="1">
              <a:spcBef>
                <a:spcPts val="0"/>
              </a:spcBef>
              <a:spcAft>
                <a:spcPts val="1200"/>
              </a:spcAft>
            </a:pPr>
            <a:r>
              <a:rPr lang="fr-FR" dirty="0"/>
              <a:t>Pas </a:t>
            </a:r>
            <a:r>
              <a:rPr lang="fr-FR" dirty="0">
                <a:solidFill>
                  <a:schemeClr val="accent1"/>
                </a:solidFill>
              </a:rPr>
              <a:t>destiné</a:t>
            </a:r>
            <a:r>
              <a:rPr lang="fr-FR" dirty="0"/>
              <a:t> au public, ni à la personne concernée, mais </a:t>
            </a:r>
            <a:r>
              <a:rPr lang="fr-FR" dirty="0">
                <a:solidFill>
                  <a:schemeClr val="accent1"/>
                </a:solidFill>
              </a:rPr>
              <a:t>à la Commission de la protection de la vie privée</a:t>
            </a:r>
          </a:p>
          <a:p>
            <a:pPr marL="180000" lvl="1">
              <a:spcBef>
                <a:spcPts val="0"/>
              </a:spcBef>
              <a:spcAft>
                <a:spcPts val="1200"/>
              </a:spcAft>
            </a:pPr>
            <a:r>
              <a:rPr lang="fr-FR" dirty="0"/>
              <a:t>Veillez à ce que tout ce que vous ajoutez puisse également être </a:t>
            </a:r>
            <a:r>
              <a:rPr lang="fr-FR" dirty="0">
                <a:solidFill>
                  <a:schemeClr val="accent1"/>
                </a:solidFill>
              </a:rPr>
              <a:t>tenu </a:t>
            </a:r>
            <a:r>
              <a:rPr lang="fr-FR" b="1" dirty="0">
                <a:solidFill>
                  <a:schemeClr val="accent1"/>
                </a:solidFill>
              </a:rPr>
              <a:t>à jour</a:t>
            </a:r>
            <a:r>
              <a:rPr lang="fr-FR" dirty="0"/>
              <a:t>. Il est recommandé de </a:t>
            </a:r>
            <a:r>
              <a:rPr lang="fr-FR" b="1" dirty="0"/>
              <a:t>réviser</a:t>
            </a:r>
            <a:r>
              <a:rPr lang="fr-FR" dirty="0"/>
              <a:t> et de mettre à jour le registre au moins 1 fois par an.</a:t>
            </a:r>
          </a:p>
          <a:p>
            <a:pPr marL="180000" lvl="1">
              <a:spcBef>
                <a:spcPts val="0"/>
              </a:spcBef>
              <a:spcAft>
                <a:spcPts val="1200"/>
              </a:spcAft>
            </a:pPr>
            <a:r>
              <a:rPr lang="fr-FR" dirty="0"/>
              <a:t>Pas obligatoirement en FR, NL ou DE, mais la Commission de la protection de la vie privée peut demander une traduction à vos frais</a:t>
            </a:r>
          </a:p>
          <a:p>
            <a:pPr marL="180000" lvl="1">
              <a:spcBef>
                <a:spcPts val="0"/>
              </a:spcBef>
              <a:spcAft>
                <a:spcPts val="1200"/>
              </a:spcAft>
            </a:pPr>
            <a:r>
              <a:rPr lang="fr-FR" dirty="0"/>
              <a:t>Modèles édités par la Commission de la protection de la vie privée et la Banque Carrefour de la Sécurité Sociale (BCSS), par exemple « </a:t>
            </a:r>
            <a:r>
              <a:rPr lang="fr-FR" i="1" dirty="0"/>
              <a:t>catégorie</a:t>
            </a:r>
            <a:r>
              <a:rPr lang="fr-FR" dirty="0"/>
              <a:t>: présence et discipline; </a:t>
            </a:r>
            <a:r>
              <a:rPr lang="fr-FR" i="1" dirty="0"/>
              <a:t>données</a:t>
            </a:r>
            <a:r>
              <a:rPr lang="fr-FR" dirty="0"/>
              <a:t>: </a:t>
            </a:r>
            <a:r>
              <a:rPr lang="fr-BE" dirty="0"/>
              <a:t>aperçu des présences, motifs des absences, mesures disciplinaires » </a:t>
            </a:r>
            <a:endParaRPr lang="fr-FR" dirty="0"/>
          </a:p>
          <a:p>
            <a:pPr marL="0" lvl="1" indent="0">
              <a:spcBef>
                <a:spcPts val="0"/>
              </a:spcBef>
              <a:spcAft>
                <a:spcPts val="1200"/>
              </a:spcAft>
              <a:buNone/>
            </a:pPr>
            <a:r>
              <a:rPr lang="fr-FR" sz="1000" dirty="0">
                <a:hlinkClick r:id="rId3"/>
              </a:rPr>
              <a:t>https://www.privacycommission.be/fr/registre-des-activites-de-traitement</a:t>
            </a:r>
            <a:endParaRPr lang="fr-FR" sz="1000" dirty="0"/>
          </a:p>
          <a:p>
            <a:pPr marL="0" lvl="1" indent="0">
              <a:spcBef>
                <a:spcPts val="0"/>
              </a:spcBef>
              <a:spcAft>
                <a:spcPts val="1200"/>
              </a:spcAft>
              <a:buNone/>
            </a:pPr>
            <a:r>
              <a:rPr lang="fr-FR" sz="1000" dirty="0">
                <a:hlinkClick r:id="rId4"/>
              </a:rPr>
              <a:t>https://www.ksz-bcss.fgov.be/fr/securite-et-vie-privee/general-data-protection-regulation</a:t>
            </a:r>
            <a:endParaRPr lang="fr-FR" sz="1000" dirty="0"/>
          </a:p>
          <a:p>
            <a:pPr marL="0" lvl="1" indent="0">
              <a:spcBef>
                <a:spcPts val="0"/>
              </a:spcBef>
              <a:spcAft>
                <a:spcPts val="1200"/>
              </a:spcAft>
              <a:buNone/>
            </a:pPr>
            <a:endParaRPr lang="fr-FR" dirty="0"/>
          </a:p>
          <a:p>
            <a:pPr marL="0" lvl="1" indent="0">
              <a:spcBef>
                <a:spcPts val="0"/>
              </a:spcBef>
              <a:spcAft>
                <a:spcPts val="1200"/>
              </a:spcAft>
              <a:buNone/>
            </a:pPr>
            <a:endParaRPr lang="fr-FR" sz="2000" dirty="0"/>
          </a:p>
          <a:p>
            <a:pPr marL="180000" lvl="1">
              <a:spcBef>
                <a:spcPts val="0"/>
              </a:spcBef>
              <a:spcAft>
                <a:spcPts val="1200"/>
              </a:spcAft>
            </a:pPr>
            <a:endParaRPr lang="fr-FR" sz="2000" dirty="0"/>
          </a:p>
        </p:txBody>
      </p:sp>
      <p:sp>
        <p:nvSpPr>
          <p:cNvPr id="7" name="Title 1"/>
          <p:cNvSpPr>
            <a:spLocks noGrp="1"/>
          </p:cNvSpPr>
          <p:nvPr>
            <p:ph type="title"/>
          </p:nvPr>
        </p:nvSpPr>
        <p:spPr>
          <a:xfrm>
            <a:off x="540000" y="332175"/>
            <a:ext cx="8064000" cy="492443"/>
          </a:xfrm>
        </p:spPr>
        <p:txBody>
          <a:bodyPr/>
          <a:lstStyle/>
          <a:p>
            <a:r>
              <a:rPr lang="fr-FR" dirty="0">
                <a:solidFill>
                  <a:schemeClr val="accent5"/>
                </a:solidFill>
                <a:latin typeface="+mj-lt"/>
              </a:rPr>
              <a:t>Registre des données</a:t>
            </a:r>
          </a:p>
        </p:txBody>
      </p:sp>
      <p:pic>
        <p:nvPicPr>
          <p:cNvPr id="2" name="Picture 1">
            <a:extLst>
              <a:ext uri="{FF2B5EF4-FFF2-40B4-BE49-F238E27FC236}">
                <a16:creationId xmlns:a16="http://schemas.microsoft.com/office/drawing/2014/main" id="{728CCA03-AA6A-4F99-9000-646CE0B06C7B}"/>
              </a:ext>
            </a:extLst>
          </p:cNvPr>
          <p:cNvPicPr>
            <a:picLocks noChangeAspect="1"/>
          </p:cNvPicPr>
          <p:nvPr/>
        </p:nvPicPr>
        <p:blipFill>
          <a:blip r:embed="rId5"/>
          <a:stretch>
            <a:fillRect/>
          </a:stretch>
        </p:blipFill>
        <p:spPr>
          <a:xfrm>
            <a:off x="659270" y="4854222"/>
            <a:ext cx="4881837" cy="1859222"/>
          </a:xfrm>
          <a:prstGeom prst="rect">
            <a:avLst/>
          </a:prstGeom>
        </p:spPr>
      </p:pic>
      <p:pic>
        <p:nvPicPr>
          <p:cNvPr id="5" name="Picture 4">
            <a:extLst>
              <a:ext uri="{FF2B5EF4-FFF2-40B4-BE49-F238E27FC236}">
                <a16:creationId xmlns:a16="http://schemas.microsoft.com/office/drawing/2014/main" id="{4567F723-A1CE-4713-BF9B-768FC1737E38}"/>
              </a:ext>
            </a:extLst>
          </p:cNvPr>
          <p:cNvPicPr>
            <a:picLocks noChangeAspect="1"/>
          </p:cNvPicPr>
          <p:nvPr/>
        </p:nvPicPr>
        <p:blipFill>
          <a:blip r:embed="rId6"/>
          <a:stretch>
            <a:fillRect/>
          </a:stretch>
        </p:blipFill>
        <p:spPr>
          <a:xfrm>
            <a:off x="5834296" y="4854222"/>
            <a:ext cx="2769704" cy="1399485"/>
          </a:xfrm>
          <a:prstGeom prst="rect">
            <a:avLst/>
          </a:prstGeom>
        </p:spPr>
      </p:pic>
    </p:spTree>
    <p:extLst>
      <p:ext uri="{BB962C8B-B14F-4D97-AF65-F5344CB8AC3E}">
        <p14:creationId xmlns:p14="http://schemas.microsoft.com/office/powerpoint/2010/main" val="194032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op 10 operational impacts of the GDPR: Part 3 – cons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3" y="-12357"/>
            <a:ext cx="9237784" cy="6075544"/>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551800" y="265940"/>
            <a:ext cx="8100000" cy="10800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Title 1"/>
          <p:cNvSpPr txBox="1">
            <a:spLocks/>
          </p:cNvSpPr>
          <p:nvPr/>
        </p:nvSpPr>
        <p:spPr>
          <a:xfrm>
            <a:off x="540000" y="528941"/>
            <a:ext cx="7763600" cy="553998"/>
          </a:xfrm>
          <a:prstGeom prst="rect">
            <a:avLst/>
          </a:prstGeom>
        </p:spPr>
        <p:txBody>
          <a:bodyPr vert="horz" wrap="square" lIns="0" tIns="0" rIns="0" bIns="0" rtlCol="0" anchor="ctr" anchorCtr="0">
            <a:spAutoFit/>
          </a:bodyPr>
          <a:lstStyle>
            <a:lvl1pPr algn="l" defTabSz="457200" rtl="0" eaLnBrk="1" latinLnBrk="0" hangingPunct="1">
              <a:spcBef>
                <a:spcPct val="0"/>
              </a:spcBef>
              <a:buNone/>
              <a:defRPr sz="25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600" b="1" dirty="0">
                <a:solidFill>
                  <a:srgbClr val="FFFFFF"/>
                </a:solidFill>
                <a:latin typeface="Arial"/>
              </a:rPr>
              <a:t>#2</a:t>
            </a:r>
            <a:r>
              <a:rPr kumimoji="0" lang="fr-FR" sz="3600" b="1" i="0" u="none" strike="noStrike" kern="1200" cap="none" spc="0" normalizeH="0" baseline="0" noProof="0" dirty="0">
                <a:ln>
                  <a:noFill/>
                </a:ln>
                <a:solidFill>
                  <a:srgbClr val="FFFFFF"/>
                </a:solidFill>
                <a:effectLst/>
                <a:uLnTx/>
                <a:uFillTx/>
                <a:latin typeface="Arial"/>
              </a:rPr>
              <a:t> – Consentement</a:t>
            </a:r>
          </a:p>
        </p:txBody>
      </p:sp>
    </p:spTree>
    <p:extLst>
      <p:ext uri="{BB962C8B-B14F-4D97-AF65-F5344CB8AC3E}">
        <p14:creationId xmlns:p14="http://schemas.microsoft.com/office/powerpoint/2010/main" val="201182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5"/>
                </a:solidFill>
                <a:latin typeface="+mj-lt"/>
              </a:rPr>
              <a:t>Légitimité</a:t>
            </a:r>
          </a:p>
        </p:txBody>
      </p:sp>
      <p:sp>
        <p:nvSpPr>
          <p:cNvPr id="3" name="Content Placeholder 2"/>
          <p:cNvSpPr>
            <a:spLocks noGrp="1"/>
          </p:cNvSpPr>
          <p:nvPr>
            <p:ph idx="1"/>
          </p:nvPr>
        </p:nvSpPr>
        <p:spPr>
          <a:xfrm>
            <a:off x="540000" y="1115375"/>
            <a:ext cx="8604000" cy="5232415"/>
          </a:xfrm>
        </p:spPr>
        <p:txBody>
          <a:bodyPr>
            <a:noAutofit/>
          </a:bodyPr>
          <a:lstStyle/>
          <a:p>
            <a:pPr>
              <a:spcBef>
                <a:spcPts val="0"/>
              </a:spcBef>
              <a:spcAft>
                <a:spcPts val="1200"/>
              </a:spcAft>
            </a:pPr>
            <a:r>
              <a:rPr lang="fr-FR" sz="2000" dirty="0"/>
              <a:t>6 fondements juridiques que vous pouvez utiliser comme base pour justifier le traitement des données à caractère personnel d’une manière légitime :</a:t>
            </a:r>
          </a:p>
          <a:p>
            <a:pPr lvl="1">
              <a:spcBef>
                <a:spcPts val="0"/>
              </a:spcBef>
              <a:spcAft>
                <a:spcPts val="1200"/>
              </a:spcAft>
              <a:buFont typeface="Wingdings" panose="05000000000000000000" pitchFamily="2" charset="2"/>
              <a:buChar char="§"/>
            </a:pPr>
            <a:r>
              <a:rPr lang="fr-FR" sz="2000" dirty="0"/>
              <a:t>Le consentement de la personne concernée</a:t>
            </a:r>
          </a:p>
          <a:p>
            <a:pPr lvl="1">
              <a:spcBef>
                <a:spcPts val="0"/>
              </a:spcBef>
              <a:spcAft>
                <a:spcPts val="1200"/>
              </a:spcAft>
              <a:buFont typeface="Wingdings" panose="05000000000000000000" pitchFamily="2" charset="2"/>
              <a:buChar char="§"/>
            </a:pPr>
            <a:r>
              <a:rPr lang="fr-FR" sz="2000" dirty="0"/>
              <a:t>L’exécution d’un contrat</a:t>
            </a:r>
          </a:p>
          <a:p>
            <a:pPr lvl="1">
              <a:spcBef>
                <a:spcPts val="0"/>
              </a:spcBef>
              <a:spcAft>
                <a:spcPts val="1200"/>
              </a:spcAft>
              <a:buFont typeface="Wingdings" panose="05000000000000000000" pitchFamily="2" charset="2"/>
              <a:buChar char="§"/>
            </a:pPr>
            <a:r>
              <a:rPr lang="fr-FR" sz="2000" dirty="0"/>
              <a:t>Une obligation légale</a:t>
            </a:r>
          </a:p>
          <a:p>
            <a:pPr lvl="1">
              <a:spcBef>
                <a:spcPts val="0"/>
              </a:spcBef>
              <a:spcAft>
                <a:spcPts val="1200"/>
              </a:spcAft>
              <a:buFont typeface="Wingdings" panose="05000000000000000000" pitchFamily="2" charset="2"/>
              <a:buChar char="§"/>
            </a:pPr>
            <a:r>
              <a:rPr lang="fr-FR" sz="2000" dirty="0"/>
              <a:t>Les intérêts vitaux de la personne concernée</a:t>
            </a:r>
          </a:p>
          <a:p>
            <a:pPr lvl="1">
              <a:spcBef>
                <a:spcPts val="0"/>
              </a:spcBef>
              <a:spcAft>
                <a:spcPts val="1200"/>
              </a:spcAft>
              <a:buFont typeface="Wingdings" panose="05000000000000000000" pitchFamily="2" charset="2"/>
              <a:buChar char="§"/>
            </a:pPr>
            <a:r>
              <a:rPr lang="fr-FR" sz="2000" dirty="0"/>
              <a:t>L’intérêt général</a:t>
            </a:r>
          </a:p>
          <a:p>
            <a:pPr lvl="1">
              <a:spcBef>
                <a:spcPts val="0"/>
              </a:spcBef>
              <a:spcAft>
                <a:spcPts val="1200"/>
              </a:spcAft>
              <a:buFont typeface="Wingdings" panose="05000000000000000000" pitchFamily="2" charset="2"/>
              <a:buChar char="§"/>
            </a:pPr>
            <a:r>
              <a:rPr lang="fr-FR" sz="2000" dirty="0"/>
              <a:t>La réalisation d’intérêts légitimes</a:t>
            </a:r>
          </a:p>
          <a:p>
            <a:pPr>
              <a:spcBef>
                <a:spcPts val="0"/>
              </a:spcBef>
              <a:spcAft>
                <a:spcPts val="1200"/>
              </a:spcAft>
            </a:pPr>
            <a:r>
              <a:rPr lang="fr-FR" sz="2000" dirty="0">
                <a:solidFill>
                  <a:schemeClr val="accent1"/>
                </a:solidFill>
              </a:rPr>
              <a:t>Le consentement</a:t>
            </a:r>
            <a:r>
              <a:rPr lang="fr-FR" sz="2000" dirty="0"/>
              <a:t> n’est qu’un de ces fondements ; il devrait être évité le plus possible dans le contexte des RH et ne devrait servir qu’</a:t>
            </a:r>
            <a:r>
              <a:rPr lang="fr-FR" sz="2000" dirty="0">
                <a:solidFill>
                  <a:schemeClr val="accent1"/>
                </a:solidFill>
              </a:rPr>
              <a:t>en dernier recours</a:t>
            </a:r>
          </a:p>
          <a:p>
            <a:pPr>
              <a:spcBef>
                <a:spcPts val="0"/>
              </a:spcBef>
              <a:spcAft>
                <a:spcPts val="1200"/>
              </a:spcAft>
            </a:pPr>
            <a:r>
              <a:rPr lang="fr-FR" sz="1200" dirty="0"/>
              <a:t>Illustration: quid </a:t>
            </a:r>
            <a:r>
              <a:rPr lang="fr-BE" sz="1200" dirty="0"/>
              <a:t>du consentement obtenu avant l’entrée en vigueur du RGPD?</a:t>
            </a:r>
          </a:p>
          <a:p>
            <a:pPr>
              <a:spcBef>
                <a:spcPts val="0"/>
              </a:spcBef>
              <a:spcAft>
                <a:spcPts val="1200"/>
              </a:spcAft>
            </a:pPr>
            <a:endParaRPr lang="fr-FR" sz="2000" dirty="0">
              <a:solidFill>
                <a:schemeClr val="accent1"/>
              </a:solidFill>
            </a:endParaRPr>
          </a:p>
        </p:txBody>
      </p:sp>
    </p:spTree>
    <p:extLst>
      <p:ext uri="{BB962C8B-B14F-4D97-AF65-F5344CB8AC3E}">
        <p14:creationId xmlns:p14="http://schemas.microsoft.com/office/powerpoint/2010/main" val="20318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5"/>
                </a:solidFill>
                <a:latin typeface="+mj-lt"/>
              </a:rPr>
              <a:t>Pourquoi éviter le consentement ?</a:t>
            </a:r>
          </a:p>
        </p:txBody>
      </p:sp>
      <p:sp>
        <p:nvSpPr>
          <p:cNvPr id="3" name="Content Placeholder 2"/>
          <p:cNvSpPr>
            <a:spLocks noGrp="1"/>
          </p:cNvSpPr>
          <p:nvPr>
            <p:ph idx="1"/>
          </p:nvPr>
        </p:nvSpPr>
        <p:spPr>
          <a:xfrm>
            <a:off x="540000" y="1127901"/>
            <a:ext cx="8064000" cy="5577699"/>
          </a:xfrm>
        </p:spPr>
        <p:txBody>
          <a:bodyPr>
            <a:noAutofit/>
          </a:bodyPr>
          <a:lstStyle/>
          <a:p>
            <a:pPr marL="0" indent="0">
              <a:lnSpc>
                <a:spcPct val="115000"/>
              </a:lnSpc>
              <a:spcBef>
                <a:spcPts val="0"/>
              </a:spcBef>
              <a:spcAft>
                <a:spcPts val="1422"/>
              </a:spcAft>
              <a:buNone/>
            </a:pPr>
            <a:r>
              <a:rPr lang="fr-FR" dirty="0"/>
              <a:t>Le RGPD durcit les conditions et complique délibérément l’utilisation correcte du consentement. Chaque consentement doit :</a:t>
            </a:r>
          </a:p>
          <a:p>
            <a:pPr lvl="1">
              <a:lnSpc>
                <a:spcPct val="115000"/>
              </a:lnSpc>
              <a:spcBef>
                <a:spcPts val="0"/>
              </a:spcBef>
              <a:spcAft>
                <a:spcPts val="1422"/>
              </a:spcAft>
            </a:pPr>
            <a:r>
              <a:rPr lang="fr-FR" sz="1800" dirty="0">
                <a:solidFill>
                  <a:schemeClr val="accent1"/>
                </a:solidFill>
              </a:rPr>
              <a:t>Être donné librement</a:t>
            </a:r>
            <a:r>
              <a:rPr lang="fr-FR" sz="1800" dirty="0"/>
              <a:t>, ce qui est difficile dans un contexte d’emploi en raison de la relation hiérarchique</a:t>
            </a:r>
          </a:p>
          <a:p>
            <a:pPr lvl="1">
              <a:lnSpc>
                <a:spcPct val="115000"/>
              </a:lnSpc>
              <a:spcBef>
                <a:spcPts val="0"/>
              </a:spcBef>
              <a:spcAft>
                <a:spcPts val="1422"/>
              </a:spcAft>
            </a:pPr>
            <a:r>
              <a:rPr lang="fr-FR" sz="1800" dirty="0"/>
              <a:t>Spécifique et </a:t>
            </a:r>
            <a:r>
              <a:rPr lang="fr-FR" sz="1800" dirty="0">
                <a:solidFill>
                  <a:schemeClr val="accent1"/>
                </a:solidFill>
              </a:rPr>
              <a:t>dans un langage clair et simple</a:t>
            </a:r>
          </a:p>
          <a:p>
            <a:pPr lvl="1">
              <a:lnSpc>
                <a:spcPct val="115000"/>
              </a:lnSpc>
              <a:spcBef>
                <a:spcPts val="0"/>
              </a:spcBef>
              <a:spcAft>
                <a:spcPts val="1422"/>
              </a:spcAft>
            </a:pPr>
            <a:r>
              <a:rPr lang="fr-FR" sz="1800" dirty="0"/>
              <a:t>Par un </a:t>
            </a:r>
            <a:r>
              <a:rPr lang="fr-FR" sz="1800" dirty="0">
                <a:solidFill>
                  <a:schemeClr val="accent1"/>
                </a:solidFill>
              </a:rPr>
              <a:t>acte positif clair</a:t>
            </a:r>
          </a:p>
          <a:p>
            <a:pPr marL="180000" lvl="1" indent="0">
              <a:lnSpc>
                <a:spcPct val="115000"/>
              </a:lnSpc>
              <a:spcBef>
                <a:spcPts val="0"/>
              </a:spcBef>
              <a:spcAft>
                <a:spcPts val="1422"/>
              </a:spcAft>
              <a:buNone/>
            </a:pPr>
            <a:r>
              <a:rPr lang="fr-FR" sz="1200" dirty="0"/>
              <a:t>Illustration: quid </a:t>
            </a:r>
            <a:r>
              <a:rPr lang="fr-BE" sz="1200" dirty="0"/>
              <a:t>de cases cochées par défaut ou d'inactivité?</a:t>
            </a:r>
            <a:endParaRPr lang="fr-FR" sz="1200" dirty="0"/>
          </a:p>
          <a:p>
            <a:pPr marL="0" indent="0">
              <a:lnSpc>
                <a:spcPct val="115000"/>
              </a:lnSpc>
              <a:spcBef>
                <a:spcPts val="0"/>
              </a:spcBef>
              <a:spcAft>
                <a:spcPts val="1422"/>
              </a:spcAft>
              <a:buNone/>
            </a:pPr>
            <a:r>
              <a:rPr lang="fr-FR" dirty="0"/>
              <a:t>Par ailleurs</a:t>
            </a:r>
          </a:p>
          <a:p>
            <a:pPr lvl="1">
              <a:lnSpc>
                <a:spcPct val="115000"/>
              </a:lnSpc>
              <a:spcBef>
                <a:spcPts val="0"/>
              </a:spcBef>
              <a:spcAft>
                <a:spcPts val="1422"/>
              </a:spcAft>
            </a:pPr>
            <a:r>
              <a:rPr lang="fr-FR" sz="1800" dirty="0"/>
              <a:t>Le consentement doit pouvoir être </a:t>
            </a:r>
            <a:r>
              <a:rPr lang="fr-FR" sz="1800" dirty="0">
                <a:solidFill>
                  <a:schemeClr val="accent1"/>
                </a:solidFill>
              </a:rPr>
              <a:t>retiré simplement </a:t>
            </a:r>
            <a:r>
              <a:rPr lang="fr-FR" sz="1800" dirty="0"/>
              <a:t>à tout moment et vous devez mettre un terme au traitement s'il s'agissait du seul fondement</a:t>
            </a:r>
          </a:p>
          <a:p>
            <a:pPr lvl="1">
              <a:lnSpc>
                <a:spcPct val="115000"/>
              </a:lnSpc>
              <a:spcBef>
                <a:spcPts val="0"/>
              </a:spcBef>
              <a:spcAft>
                <a:spcPts val="1422"/>
              </a:spcAft>
            </a:pPr>
            <a:r>
              <a:rPr lang="fr-FR" sz="1800" dirty="0"/>
              <a:t>Le consentement doit être </a:t>
            </a:r>
            <a:r>
              <a:rPr lang="fr-FR" sz="1800" dirty="0">
                <a:solidFill>
                  <a:schemeClr val="accent1"/>
                </a:solidFill>
              </a:rPr>
              <a:t>clairement distingué </a:t>
            </a:r>
            <a:r>
              <a:rPr lang="fr-FR" sz="1800" dirty="0"/>
              <a:t>des autres questions</a:t>
            </a:r>
          </a:p>
          <a:p>
            <a:pPr marL="180000" lvl="1" indent="0">
              <a:lnSpc>
                <a:spcPct val="115000"/>
              </a:lnSpc>
              <a:spcBef>
                <a:spcPts val="0"/>
              </a:spcBef>
              <a:spcAft>
                <a:spcPts val="1422"/>
              </a:spcAft>
              <a:buNone/>
            </a:pPr>
            <a:r>
              <a:rPr lang="fr-BE" sz="1200" dirty="0"/>
              <a:t>Illustration: quid dans les conditions générales ou dans une déclaration de confidentialité faisant partie d'un logiciel?</a:t>
            </a:r>
          </a:p>
          <a:p>
            <a:pPr marL="180000" lvl="1" indent="0">
              <a:lnSpc>
                <a:spcPct val="115000"/>
              </a:lnSpc>
              <a:spcBef>
                <a:spcPts val="0"/>
              </a:spcBef>
              <a:spcAft>
                <a:spcPts val="1422"/>
              </a:spcAft>
              <a:buNone/>
            </a:pPr>
            <a:endParaRPr lang="fr-FR" sz="1200" dirty="0"/>
          </a:p>
        </p:txBody>
      </p:sp>
      <p:pic>
        <p:nvPicPr>
          <p:cNvPr id="5" name="Picture 4" descr="Top 10 operational impacts of the GDPR: Part 3 – cons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8135" y="0"/>
            <a:ext cx="1823196" cy="119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981700"/>
          </a:xfrm>
          <a:prstGeom prst="rect">
            <a:avLst/>
          </a:prstGeom>
        </p:spPr>
      </p:pic>
      <p:sp>
        <p:nvSpPr>
          <p:cNvPr id="83" name="Rounded Rectangle 82"/>
          <p:cNvSpPr/>
          <p:nvPr/>
        </p:nvSpPr>
        <p:spPr>
          <a:xfrm>
            <a:off x="551800" y="265940"/>
            <a:ext cx="8100000" cy="10800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Title 1"/>
          <p:cNvSpPr txBox="1">
            <a:spLocks/>
          </p:cNvSpPr>
          <p:nvPr/>
        </p:nvSpPr>
        <p:spPr>
          <a:xfrm>
            <a:off x="540000" y="528941"/>
            <a:ext cx="7763600" cy="553998"/>
          </a:xfrm>
          <a:prstGeom prst="rect">
            <a:avLst/>
          </a:prstGeom>
        </p:spPr>
        <p:txBody>
          <a:bodyPr vert="horz" wrap="square" lIns="0" tIns="0" rIns="0" bIns="0" rtlCol="0" anchor="ctr" anchorCtr="0">
            <a:spAutoFit/>
          </a:bodyPr>
          <a:lstStyle>
            <a:lvl1pPr algn="l" defTabSz="457200" rtl="0" eaLnBrk="1" latinLnBrk="0" hangingPunct="1">
              <a:spcBef>
                <a:spcPct val="0"/>
              </a:spcBef>
              <a:buNone/>
              <a:defRPr sz="25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600" b="1" noProof="0" dirty="0">
                <a:solidFill>
                  <a:srgbClr val="FFFFFF"/>
                </a:solidFill>
                <a:latin typeface="Arial"/>
              </a:rPr>
              <a:t>#3</a:t>
            </a:r>
            <a:r>
              <a:rPr kumimoji="0" lang="fr-FR" sz="3600" b="1" i="0" u="none" strike="noStrike" kern="1200" cap="none" spc="0" normalizeH="0" baseline="0" noProof="0" dirty="0">
                <a:ln>
                  <a:noFill/>
                </a:ln>
                <a:solidFill>
                  <a:srgbClr val="FFFFFF"/>
                </a:solidFill>
                <a:effectLst/>
                <a:uLnTx/>
                <a:uFillTx/>
                <a:latin typeface="Arial"/>
              </a:rPr>
              <a:t> – Protection</a:t>
            </a:r>
          </a:p>
        </p:txBody>
      </p:sp>
    </p:spTree>
    <p:extLst>
      <p:ext uri="{BB962C8B-B14F-4D97-AF65-F5344CB8AC3E}">
        <p14:creationId xmlns:p14="http://schemas.microsoft.com/office/powerpoint/2010/main" val="373849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00" y="1501975"/>
            <a:ext cx="8064000" cy="4680000"/>
          </a:xfrm>
        </p:spPr>
        <p:txBody>
          <a:bodyPr>
            <a:noAutofit/>
          </a:bodyPr>
          <a:lstStyle/>
          <a:p>
            <a:r>
              <a:rPr lang="fr-FR" sz="2000" dirty="0"/>
              <a:t>Politique du bureau rangé et de l’écran vide au département RH : ne laissez aucune information confidentielle sans surveillance sur votre bureau</a:t>
            </a:r>
          </a:p>
          <a:p>
            <a:r>
              <a:rPr lang="fr-FR" sz="2000" dirty="0"/>
              <a:t>N’imprimez que si c’est nécessaire et implémentez une impression de sécurité (utilisez un code ou badge pour lancer l’impression)</a:t>
            </a:r>
          </a:p>
          <a:p>
            <a:r>
              <a:rPr lang="fr-FR" sz="2000" dirty="0"/>
              <a:t>Prévoyez une déchiqueteuse de qualité pour détruire les informations confidentielles sur papier</a:t>
            </a:r>
          </a:p>
          <a:p>
            <a:r>
              <a:rPr lang="fr-FR" sz="2000" dirty="0"/>
              <a:t>Accès aux archives papier : bien protégé et vérification périodique des logs d’accès</a:t>
            </a:r>
          </a:p>
          <a:p>
            <a:r>
              <a:rPr lang="fr-FR" sz="2000" dirty="0"/>
              <a:t>Mots de passe forts, voire même authentification (multifacteur) forte</a:t>
            </a:r>
          </a:p>
          <a:p>
            <a:r>
              <a:rPr lang="fr-FR" sz="2000" dirty="0"/>
              <a:t>Attention en cas de travail à distance (directives nécessaires)</a:t>
            </a:r>
            <a:endParaRPr lang="fr-FR" sz="1800" dirty="0"/>
          </a:p>
          <a:p>
            <a:pPr marL="0" indent="0">
              <a:buNone/>
            </a:pPr>
            <a:endParaRPr lang="fr-FR" sz="1800" dirty="0"/>
          </a:p>
        </p:txBody>
      </p:sp>
      <p:sp>
        <p:nvSpPr>
          <p:cNvPr id="6" name="Title 1"/>
          <p:cNvSpPr>
            <a:spLocks noGrp="1"/>
          </p:cNvSpPr>
          <p:nvPr>
            <p:ph type="title"/>
          </p:nvPr>
        </p:nvSpPr>
        <p:spPr>
          <a:xfrm>
            <a:off x="540000" y="453501"/>
            <a:ext cx="8064000" cy="984885"/>
          </a:xfrm>
        </p:spPr>
        <p:txBody>
          <a:bodyPr/>
          <a:lstStyle/>
          <a:p>
            <a:r>
              <a:rPr lang="fr-FR" dirty="0">
                <a:solidFill>
                  <a:schemeClr val="accent5"/>
                </a:solidFill>
                <a:latin typeface="+mj-lt"/>
              </a:rPr>
              <a:t>Sécurité dans la pratique – points d’attention pour un département RH</a:t>
            </a:r>
          </a:p>
        </p:txBody>
      </p:sp>
    </p:spTree>
    <p:extLst>
      <p:ext uri="{BB962C8B-B14F-4D97-AF65-F5344CB8AC3E}">
        <p14:creationId xmlns:p14="http://schemas.microsoft.com/office/powerpoint/2010/main" val="18675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xchange 2013 SSL Certific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756031"/>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551800" y="265940"/>
            <a:ext cx="8100000" cy="10800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Title 1"/>
          <p:cNvSpPr txBox="1">
            <a:spLocks/>
          </p:cNvSpPr>
          <p:nvPr/>
        </p:nvSpPr>
        <p:spPr>
          <a:xfrm>
            <a:off x="551800" y="251942"/>
            <a:ext cx="7763600" cy="1107996"/>
          </a:xfrm>
          <a:prstGeom prst="rect">
            <a:avLst/>
          </a:prstGeom>
        </p:spPr>
        <p:txBody>
          <a:bodyPr vert="horz" wrap="square" lIns="0" tIns="0" rIns="0" bIns="0" rtlCol="0" anchor="ctr" anchorCtr="0">
            <a:spAutoFit/>
          </a:bodyPr>
          <a:lstStyle>
            <a:lvl1pPr algn="l" defTabSz="457200" rtl="0" eaLnBrk="1" latinLnBrk="0" hangingPunct="1">
              <a:spcBef>
                <a:spcPct val="0"/>
              </a:spcBef>
              <a:buNone/>
              <a:defRPr sz="25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600" b="1" noProof="0" dirty="0">
                <a:solidFill>
                  <a:srgbClr val="FFFFFF"/>
                </a:solidFill>
                <a:latin typeface="Arial"/>
              </a:rPr>
              <a:t>#4 – Analyse d’impact sur la protection de la vie privée</a:t>
            </a:r>
            <a:endParaRPr kumimoji="0" lang="fr-FR" sz="3600" b="1" i="0" u="none" strike="noStrike" kern="120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345693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558"/>
            <a:ext cx="8064000" cy="984885"/>
          </a:xfrm>
        </p:spPr>
        <p:txBody>
          <a:bodyPr/>
          <a:lstStyle/>
          <a:p>
            <a:r>
              <a:rPr lang="fr-FR" dirty="0">
                <a:solidFill>
                  <a:schemeClr val="accent5"/>
                </a:solidFill>
                <a:latin typeface="+mj-lt"/>
              </a:rPr>
              <a:t>Analyse d’impact sur la protection des données (art. 35)</a:t>
            </a:r>
          </a:p>
        </p:txBody>
      </p:sp>
      <p:sp>
        <p:nvSpPr>
          <p:cNvPr id="3" name="Content Placeholder 2"/>
          <p:cNvSpPr>
            <a:spLocks noGrp="1"/>
          </p:cNvSpPr>
          <p:nvPr>
            <p:ph idx="1"/>
          </p:nvPr>
        </p:nvSpPr>
        <p:spPr>
          <a:xfrm>
            <a:off x="318053" y="1127901"/>
            <a:ext cx="8706678" cy="5577699"/>
          </a:xfrm>
        </p:spPr>
        <p:txBody>
          <a:bodyPr>
            <a:noAutofit/>
          </a:bodyPr>
          <a:lstStyle/>
          <a:p>
            <a:pPr>
              <a:spcBef>
                <a:spcPts val="200"/>
              </a:spcBef>
              <a:spcAft>
                <a:spcPts val="200"/>
              </a:spcAft>
            </a:pPr>
            <a:r>
              <a:rPr lang="fr-FR" sz="1500" dirty="0"/>
              <a:t>Introduction de </a:t>
            </a:r>
            <a:r>
              <a:rPr lang="fr-FR" sz="1500" dirty="0">
                <a:solidFill>
                  <a:schemeClr val="accent1"/>
                </a:solidFill>
              </a:rPr>
              <a:t>pratiques en matière de gestion des risques </a:t>
            </a:r>
            <a:r>
              <a:rPr lang="fr-FR" sz="1500" dirty="0"/>
              <a:t>dans le monde de la protection des données</a:t>
            </a:r>
          </a:p>
          <a:p>
            <a:pPr>
              <a:spcBef>
                <a:spcPts val="200"/>
              </a:spcBef>
              <a:spcAft>
                <a:spcPts val="200"/>
              </a:spcAft>
            </a:pPr>
            <a:r>
              <a:rPr lang="fr-FR" sz="1500" dirty="0"/>
              <a:t>La « </a:t>
            </a:r>
            <a:r>
              <a:rPr lang="fr-FR" sz="1500" i="1" dirty="0"/>
              <a:t>Data protection impact assessment</a:t>
            </a:r>
            <a:r>
              <a:rPr lang="fr-FR" sz="1500" dirty="0"/>
              <a:t> », également appelée « </a:t>
            </a:r>
            <a:r>
              <a:rPr lang="fr-FR" sz="1500" i="1" dirty="0"/>
              <a:t>privacy impact assessment</a:t>
            </a:r>
            <a:r>
              <a:rPr lang="fr-FR" sz="1500" dirty="0"/>
              <a:t> »(PIA), </a:t>
            </a:r>
            <a:r>
              <a:rPr lang="fr-FR" sz="1500" dirty="0">
                <a:solidFill>
                  <a:schemeClr val="accent1"/>
                </a:solidFill>
              </a:rPr>
              <a:t>est obligatoire en cas de risques élevés pour les droits et libertés des personnes concernées </a:t>
            </a:r>
            <a:r>
              <a:rPr lang="fr-FR" sz="1500" dirty="0"/>
              <a:t>(p. ex. le profilage, le traitement à plus grande échelle des catégories particulières de données à caractère personnel, l'utilisation d'une nouvelle technologie)</a:t>
            </a:r>
          </a:p>
          <a:p>
            <a:pPr marL="0" lvl="1" indent="0">
              <a:spcBef>
                <a:spcPts val="200"/>
              </a:spcBef>
              <a:spcAft>
                <a:spcPts val="200"/>
              </a:spcAft>
              <a:buNone/>
            </a:pPr>
            <a:r>
              <a:rPr lang="fr-FR" sz="1500" dirty="0"/>
              <a:t>	exige d'emblée d’examiner au moins si une activité déterminée présente un 	risque élevé ou non (p. ex. monitoring IT au travail)</a:t>
            </a:r>
          </a:p>
          <a:p>
            <a:pPr marL="0" lvl="1" indent="0">
              <a:spcBef>
                <a:spcPts val="200"/>
              </a:spcBef>
              <a:spcAft>
                <a:spcPts val="200"/>
              </a:spcAft>
              <a:buNone/>
            </a:pPr>
            <a:r>
              <a:rPr lang="fr-FR" sz="1500" dirty="0"/>
              <a:t>	+ les listes de la Commission de la protection de la vie privée! p. ex. une évaluation pour 	</a:t>
            </a:r>
            <a:r>
              <a:rPr lang="fr-FR" sz="1500" i="1" dirty="0"/>
              <a:t>« analyser ou prévoir des prestations professionnelles » </a:t>
            </a:r>
            <a:r>
              <a:rPr lang="fr-FR" sz="1500" dirty="0"/>
              <a:t>mais </a:t>
            </a:r>
            <a:r>
              <a:rPr lang="fr-FR" sz="1500" u="sng" dirty="0"/>
              <a:t>PAS</a:t>
            </a:r>
            <a:r>
              <a:rPr lang="fr-FR" sz="1500" dirty="0"/>
              <a:t> pour 	</a:t>
            </a:r>
            <a:r>
              <a:rPr lang="fr-FR" sz="1500" i="1" dirty="0"/>
              <a:t>« l’administration du personnel en service» </a:t>
            </a:r>
            <a:r>
              <a:rPr lang="fr-FR" sz="1500" dirty="0"/>
              <a:t>au sens strict</a:t>
            </a:r>
          </a:p>
          <a:p>
            <a:pPr marL="342900" lvl="1" indent="-342900">
              <a:spcBef>
                <a:spcPts val="200"/>
              </a:spcBef>
              <a:spcAft>
                <a:spcPts val="200"/>
              </a:spcAft>
              <a:buFont typeface="Arial"/>
              <a:buChar char="•"/>
            </a:pPr>
            <a:r>
              <a:rPr lang="fr-FR" sz="1500" dirty="0"/>
              <a:t>Obligation d’évaluer les </a:t>
            </a:r>
            <a:r>
              <a:rPr lang="fr-FR" sz="1500" dirty="0">
                <a:solidFill>
                  <a:schemeClr val="accent1"/>
                </a:solidFill>
              </a:rPr>
              <a:t>risques du point de vue de la personne concernée </a:t>
            </a:r>
            <a:r>
              <a:rPr lang="fr-FR" sz="1500" dirty="0"/>
              <a:t>contrairement à l’analyse typique des risques d’entreprise qui tient généralement compte de l’intérêt de l’organisation</a:t>
            </a:r>
          </a:p>
          <a:p>
            <a:pPr marL="342900" lvl="1" indent="-342900">
              <a:spcBef>
                <a:spcPts val="200"/>
              </a:spcBef>
              <a:spcAft>
                <a:spcPts val="200"/>
              </a:spcAft>
              <a:buFont typeface="Arial"/>
              <a:buChar char="•"/>
            </a:pPr>
            <a:r>
              <a:rPr lang="fr-FR" sz="1500" dirty="0"/>
              <a:t>Le destinataire potentiel d’une PIA peut aussi être la Commission de la protection de la vie privée, elle doit donc être bien documentée et compréhensible</a:t>
            </a:r>
          </a:p>
          <a:p>
            <a:pPr marL="342900" lvl="1" indent="-342900">
              <a:spcBef>
                <a:spcPts val="200"/>
              </a:spcBef>
              <a:spcAft>
                <a:spcPts val="200"/>
              </a:spcAft>
              <a:buFont typeface="Arial"/>
              <a:buChar char="•"/>
            </a:pPr>
            <a:r>
              <a:rPr lang="fr-FR" sz="1500" dirty="0"/>
              <a:t>Pour la Commission, la décision de (ne pas) procéder à une analyse doit être officiellement soumise aux membres de la direction</a:t>
            </a:r>
          </a:p>
          <a:p>
            <a:pPr marL="0" lvl="1" indent="0">
              <a:spcBef>
                <a:spcPts val="200"/>
              </a:spcBef>
              <a:spcAft>
                <a:spcPts val="200"/>
              </a:spcAft>
              <a:buNone/>
            </a:pPr>
            <a:r>
              <a:rPr lang="fr-FR" sz="1200" dirty="0"/>
              <a:t>Lignes directrices du groupe de travail « article 29 » et de la Commission et </a:t>
            </a:r>
            <a:r>
              <a:rPr lang="fr-FR" sz="1200" dirty="0">
                <a:solidFill>
                  <a:schemeClr val="accent1"/>
                </a:solidFill>
              </a:rPr>
              <a:t>outils</a:t>
            </a:r>
            <a:r>
              <a:rPr lang="fr-FR" sz="1200" dirty="0"/>
              <a:t> de la CNIL et de la BCSS:</a:t>
            </a:r>
          </a:p>
          <a:p>
            <a:pPr marL="0" lvl="1" indent="0">
              <a:spcBef>
                <a:spcPts val="200"/>
              </a:spcBef>
              <a:spcAft>
                <a:spcPts val="200"/>
              </a:spcAft>
              <a:buNone/>
            </a:pPr>
            <a:r>
              <a:rPr lang="fr-BE" sz="1000" dirty="0"/>
              <a:t>ec.europa.eu/</a:t>
            </a:r>
            <a:r>
              <a:rPr lang="fr-BE" sz="1000" dirty="0" err="1"/>
              <a:t>newsroom</a:t>
            </a:r>
            <a:r>
              <a:rPr lang="fr-BE" sz="1000" dirty="0"/>
              <a:t>/</a:t>
            </a:r>
            <a:r>
              <a:rPr lang="fr-BE" sz="1000" dirty="0" err="1"/>
              <a:t>document.cfm?doc_id</a:t>
            </a:r>
            <a:r>
              <a:rPr lang="fr-BE" sz="1000" dirty="0"/>
              <a:t>=47711   </a:t>
            </a:r>
          </a:p>
          <a:p>
            <a:pPr marL="0" lvl="1" indent="0">
              <a:spcBef>
                <a:spcPts val="200"/>
              </a:spcBef>
              <a:spcAft>
                <a:spcPts val="200"/>
              </a:spcAft>
              <a:buNone/>
            </a:pPr>
            <a:r>
              <a:rPr lang="fr-FR" sz="1000" dirty="0">
                <a:hlinkClick r:id="rId3"/>
              </a:rPr>
              <a:t>https://www.privacycommission.be/consultation-publique-sur-la-recommandation-concernant-lanalyse-dimpact-relative-a-la-protection</a:t>
            </a:r>
            <a:r>
              <a:rPr lang="fr-FR" sz="1000" dirty="0"/>
              <a:t> </a:t>
            </a:r>
          </a:p>
          <a:p>
            <a:pPr marL="0" lvl="1" indent="0">
              <a:spcBef>
                <a:spcPts val="200"/>
              </a:spcBef>
              <a:spcAft>
                <a:spcPts val="200"/>
              </a:spcAft>
              <a:buNone/>
            </a:pPr>
            <a:r>
              <a:rPr lang="fr-FR" sz="1000" dirty="0">
                <a:hlinkClick r:id="rId4"/>
              </a:rPr>
              <a:t>https://www.cnil.fr/fr/PIA-privacy-impact-assessment</a:t>
            </a:r>
            <a:r>
              <a:rPr lang="fr-FR" sz="1000" dirty="0"/>
              <a:t> </a:t>
            </a:r>
          </a:p>
          <a:p>
            <a:pPr marL="0" lvl="1" indent="0">
              <a:spcBef>
                <a:spcPts val="200"/>
              </a:spcBef>
              <a:spcAft>
                <a:spcPts val="200"/>
              </a:spcAft>
              <a:buNone/>
            </a:pPr>
            <a:r>
              <a:rPr lang="fr-FR" sz="1000" dirty="0">
                <a:hlinkClick r:id="rId5"/>
              </a:rPr>
              <a:t>https://www.ksz-bcss.fgov.be/fr/securite-et-vie-privee/general-data-protection-regulation</a:t>
            </a:r>
            <a:endParaRPr lang="fr-FR" sz="1000" dirty="0"/>
          </a:p>
          <a:p>
            <a:pPr marL="342900" lvl="1" indent="-342900">
              <a:spcBef>
                <a:spcPts val="200"/>
              </a:spcBef>
              <a:spcAft>
                <a:spcPts val="200"/>
              </a:spcAft>
              <a:buFont typeface="Arial"/>
              <a:buChar char="•"/>
            </a:pPr>
            <a:endParaRPr lang="fr-FR" sz="1200" dirty="0"/>
          </a:p>
          <a:p>
            <a:pPr lvl="1">
              <a:spcBef>
                <a:spcPts val="200"/>
              </a:spcBef>
              <a:spcAft>
                <a:spcPts val="200"/>
              </a:spcAft>
            </a:pPr>
            <a:endParaRPr lang="fr-FR" sz="1800" dirty="0"/>
          </a:p>
        </p:txBody>
      </p:sp>
      <p:sp>
        <p:nvSpPr>
          <p:cNvPr id="5" name="Down Arrow 4"/>
          <p:cNvSpPr/>
          <p:nvPr/>
        </p:nvSpPr>
        <p:spPr>
          <a:xfrm>
            <a:off x="689113" y="2567280"/>
            <a:ext cx="406400" cy="4953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19492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600" y="590080"/>
            <a:ext cx="7729400" cy="443198"/>
          </a:xfrm>
        </p:spPr>
        <p:txBody>
          <a:bodyPr/>
          <a:lstStyle/>
          <a:p>
            <a:pPr algn="r"/>
            <a:r>
              <a:rPr lang="fr-FR" sz="3200" dirty="0"/>
              <a:t>Programme</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a:t>
            </a:fld>
            <a:endParaRPr lang="fr-FR" dirty="0"/>
          </a:p>
        </p:txBody>
      </p:sp>
      <p:sp>
        <p:nvSpPr>
          <p:cNvPr id="14" name="Content Placeholder 13"/>
          <p:cNvSpPr>
            <a:spLocks noGrp="1"/>
          </p:cNvSpPr>
          <p:nvPr>
            <p:ph sz="quarter" idx="12"/>
          </p:nvPr>
        </p:nvSpPr>
        <p:spPr>
          <a:xfrm>
            <a:off x="694600" y="1188720"/>
            <a:ext cx="7729200" cy="5337602"/>
          </a:xfrm>
        </p:spPr>
        <p:txBody>
          <a:bodyPr>
            <a:normAutofit fontScale="85000" lnSpcReduction="20000"/>
          </a:bodyPr>
          <a:lstStyle/>
          <a:p>
            <a:pPr>
              <a:buFont typeface="Arial" panose="020B0604020202020204" pitchFamily="34" charset="0"/>
              <a:buChar char="•"/>
            </a:pPr>
            <a:r>
              <a:rPr lang="fr-FR" altLang="nl-BE" sz="2400" b="1" dirty="0"/>
              <a:t>RGPD et emploi</a:t>
            </a:r>
          </a:p>
          <a:p>
            <a:pPr marL="0" indent="0">
              <a:buNone/>
            </a:pPr>
            <a:endParaRPr lang="fr-FR" altLang="nl-BE" sz="2400" b="1" dirty="0"/>
          </a:p>
          <a:p>
            <a:pPr>
              <a:buFont typeface="Arial" panose="020B0604020202020204" pitchFamily="34" charset="0"/>
              <a:buChar char="•"/>
            </a:pPr>
            <a:r>
              <a:rPr lang="fr-FR" altLang="nl-BE" sz="2400" b="1" dirty="0"/>
              <a:t>Pourquoi est-ce important pour le département RH?</a:t>
            </a:r>
          </a:p>
          <a:p>
            <a:pPr marL="0" indent="0">
              <a:buNone/>
            </a:pPr>
            <a:endParaRPr lang="fr-FR" altLang="nl-BE" sz="2400" b="1" dirty="0"/>
          </a:p>
          <a:p>
            <a:pPr>
              <a:buFont typeface="Arial" panose="020B0604020202020204" pitchFamily="34" charset="0"/>
              <a:buChar char="•"/>
            </a:pPr>
            <a:r>
              <a:rPr lang="fr-FR" altLang="nl-BE" sz="2400" b="1" dirty="0"/>
              <a:t>Quelques points d’attention du RGPD en matière RH</a:t>
            </a:r>
          </a:p>
          <a:p>
            <a:pPr marL="0" indent="0">
              <a:buNone/>
            </a:pPr>
            <a:endParaRPr lang="fr-FR" altLang="nl-BE" sz="2400" b="1" dirty="0"/>
          </a:p>
          <a:p>
            <a:pPr>
              <a:buFont typeface="Arial" panose="020B0604020202020204" pitchFamily="34" charset="0"/>
              <a:buChar char="•"/>
            </a:pPr>
            <a:r>
              <a:rPr lang="fr-FR" altLang="nl-BE" sz="2400" b="1" dirty="0"/>
              <a:t>Questions importantes pour les employeurs :</a:t>
            </a:r>
          </a:p>
          <a:p>
            <a:pPr lvl="2"/>
            <a:r>
              <a:rPr lang="fr-FR" altLang="nl-BE" sz="2000" dirty="0"/>
              <a:t>À (ne pas) faire lors d’un entretien d’embauche ;</a:t>
            </a:r>
          </a:p>
          <a:p>
            <a:pPr lvl="2"/>
            <a:r>
              <a:rPr lang="fr-FR" altLang="nl-BE" sz="2000" dirty="0"/>
              <a:t>Géolocalisation et utilisation du GSM ;</a:t>
            </a:r>
          </a:p>
          <a:p>
            <a:pPr lvl="2"/>
            <a:r>
              <a:rPr lang="fr-FR" altLang="nl-BE" sz="2000" dirty="0"/>
              <a:t>Vidéosurveillance ;</a:t>
            </a:r>
          </a:p>
          <a:p>
            <a:pPr lvl="2"/>
            <a:r>
              <a:rPr lang="fr-FR" altLang="nl-BE" sz="2000" dirty="0"/>
              <a:t>Contrôle d’accès;</a:t>
            </a:r>
          </a:p>
          <a:p>
            <a:pPr lvl="2"/>
            <a:r>
              <a:rPr lang="fr-FR" altLang="nl-BE" sz="2000" dirty="0"/>
              <a:t>E-mails, Internet et médias sociaux ;</a:t>
            </a:r>
          </a:p>
          <a:p>
            <a:pPr lvl="2"/>
            <a:r>
              <a:rPr lang="fr-FR" altLang="nl-BE" sz="2000" dirty="0"/>
              <a:t>Photos du travailleur sur le site web de l’entreprise ;</a:t>
            </a:r>
          </a:p>
          <a:p>
            <a:pPr lvl="2"/>
            <a:r>
              <a:rPr lang="fr-FR" altLang="nl-BE" sz="2000" dirty="0"/>
              <a:t>Lanceurs d’alerte</a:t>
            </a:r>
          </a:p>
          <a:p>
            <a:pPr marL="360000" lvl="2" indent="0">
              <a:buNone/>
            </a:pPr>
            <a:endParaRPr lang="fr-FR" altLang="nl-BE" sz="2000" dirty="0"/>
          </a:p>
          <a:p>
            <a:pPr marL="180000" lvl="2">
              <a:buFont typeface="Arial" panose="020B0604020202020204" pitchFamily="34" charset="0"/>
              <a:buChar char="•"/>
            </a:pPr>
            <a:r>
              <a:rPr lang="fr-FR" altLang="nl-BE" sz="2400" b="1" dirty="0"/>
              <a:t>Les actions à entreprendre d’ici mai 2018</a:t>
            </a:r>
          </a:p>
          <a:p>
            <a:pPr lvl="2"/>
            <a:endParaRPr lang="fr-FR" altLang="nl-BE" sz="2000" dirty="0"/>
          </a:p>
          <a:p>
            <a:pPr marL="0" indent="0">
              <a:buNone/>
            </a:pPr>
            <a:endParaRPr lang="fr-FR" sz="1700" i="1" dirty="0"/>
          </a:p>
          <a:p>
            <a:pPr>
              <a:buFont typeface="Arial" panose="020B0604020202020204" pitchFamily="34" charset="0"/>
              <a:buChar char="•"/>
            </a:pPr>
            <a:endParaRPr lang="fr-FR" dirty="0"/>
          </a:p>
          <a:p>
            <a:pPr>
              <a:buFont typeface="Arial" panose="020B0604020202020204" pitchFamily="34" charset="0"/>
              <a:buChar char="•"/>
            </a:pPr>
            <a:endParaRPr lang="fr-FR" dirty="0"/>
          </a:p>
        </p:txBody>
      </p:sp>
    </p:spTree>
    <p:extLst>
      <p:ext uri="{BB962C8B-B14F-4D97-AF65-F5344CB8AC3E}">
        <p14:creationId xmlns:p14="http://schemas.microsoft.com/office/powerpoint/2010/main" val="6652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14">
                                            <p:txEl>
                                              <p:pRg st="0" end="0"/>
                                            </p:txEl>
                                          </p:spTgt>
                                        </p:tgtEl>
                                        <p:attrNameLst>
                                          <p:attrName>style.color</p:attrName>
                                        </p:attrNameLst>
                                      </p:cBhvr>
                                      <p:to>
                                        <p:clrVal>
                                          <a:schemeClr val="accent1"/>
                                        </p:clrVal>
                                      </p:to>
                                    </p:set>
                                  </p:childTnLst>
                                </p:cTn>
                              </p:par>
                            </p:childTnLst>
                          </p:cTn>
                        </p:par>
                      </p:childTnLst>
                    </p:cTn>
                  </p:par>
                  <p:par>
                    <p:cTn id="7" fill="hold">
                      <p:stCondLst>
                        <p:cond delay="indefinite"/>
                      </p:stCondLst>
                      <p:childTnLst>
                        <p:par>
                          <p:cTn id="8" fill="hold">
                            <p:stCondLst>
                              <p:cond delay="0"/>
                            </p:stCondLst>
                            <p:childTnLst>
                              <p:par>
                                <p:cTn id="9" presetID="3" presetClass="emph" presetSubtype="1" nodeType="clickEffect">
                                  <p:stCondLst>
                                    <p:cond delay="0"/>
                                  </p:stCondLst>
                                  <p:childTnLst>
                                    <p:set>
                                      <p:cBhvr override="childStyle">
                                        <p:cTn id="10" dur="indefinite"/>
                                        <p:tgtEl>
                                          <p:spTgt spid="14">
                                            <p:txEl>
                                              <p:pRg st="2" end="2"/>
                                            </p:txEl>
                                          </p:spTgt>
                                        </p:tgtEl>
                                        <p:attrNameLst>
                                          <p:attrName>style.color</p:attrName>
                                        </p:attrNameLst>
                                      </p:cBhvr>
                                      <p:to>
                                        <p:clrVal>
                                          <a:schemeClr val="accent1"/>
                                        </p:clrVal>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1" nodeType="clickEffect">
                                  <p:stCondLst>
                                    <p:cond delay="0"/>
                                  </p:stCondLst>
                                  <p:childTnLst>
                                    <p:set>
                                      <p:cBhvr override="childStyle">
                                        <p:cTn id="14" dur="indefinite"/>
                                        <p:tgtEl>
                                          <p:spTgt spid="14">
                                            <p:txEl>
                                              <p:pRg st="4" end="4"/>
                                            </p:txEl>
                                          </p:spTgt>
                                        </p:tgtEl>
                                        <p:attrNameLst>
                                          <p:attrName>style.color</p:attrName>
                                        </p:attrNameLst>
                                      </p:cBhvr>
                                      <p:to>
                                        <p:clrVal>
                                          <a:schemeClr val="accent1"/>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54828" y="1986244"/>
            <a:ext cx="5801490" cy="1923604"/>
          </a:xfrm>
        </p:spPr>
        <p:txBody>
          <a:bodyPr/>
          <a:lstStyle/>
          <a:p>
            <a:r>
              <a:rPr lang="fr-FR" dirty="0"/>
              <a:t>À (ne pas) faire lors d’un entretien d’embauche </a:t>
            </a:r>
          </a:p>
        </p:txBody>
      </p:sp>
    </p:spTree>
    <p:extLst>
      <p:ext uri="{BB962C8B-B14F-4D97-AF65-F5344CB8AC3E}">
        <p14:creationId xmlns:p14="http://schemas.microsoft.com/office/powerpoint/2010/main" val="1954618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600" y="700879"/>
            <a:ext cx="7729400" cy="332399"/>
          </a:xfrm>
        </p:spPr>
        <p:txBody>
          <a:bodyPr/>
          <a:lstStyle/>
          <a:p>
            <a:r>
              <a:rPr lang="fr-FR" sz="2400" b="1" dirty="0"/>
              <a:t>Cadre législatif</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21</a:t>
            </a:fld>
            <a:endParaRPr lang="fr-FR" dirty="0"/>
          </a:p>
        </p:txBody>
      </p:sp>
      <p:sp>
        <p:nvSpPr>
          <p:cNvPr id="14" name="Content Placeholder 13"/>
          <p:cNvSpPr>
            <a:spLocks noGrp="1"/>
          </p:cNvSpPr>
          <p:nvPr>
            <p:ph sz="quarter" idx="12"/>
          </p:nvPr>
        </p:nvSpPr>
        <p:spPr>
          <a:xfrm>
            <a:off x="694599" y="1188720"/>
            <a:ext cx="8132160" cy="5337602"/>
          </a:xfrm>
        </p:spPr>
        <p:txBody>
          <a:bodyPr>
            <a:normAutofit/>
          </a:bodyPr>
          <a:lstStyle/>
          <a:p>
            <a:pPr marL="0" indent="0">
              <a:spcBef>
                <a:spcPts val="0"/>
              </a:spcBef>
              <a:spcAft>
                <a:spcPts val="0"/>
              </a:spcAft>
              <a:buNone/>
            </a:pPr>
            <a:r>
              <a:rPr lang="fr-FR" b="1" u="sng" dirty="0"/>
              <a:t>CCT n° 38 du 6/12/1983 concernant le recrutement et la sélection de travailleurs </a:t>
            </a:r>
          </a:p>
          <a:p>
            <a:pPr marL="0" indent="0">
              <a:buNone/>
            </a:pPr>
            <a:r>
              <a:rPr lang="fr-FR" sz="1200" dirty="0">
                <a:hlinkClick r:id="rId3"/>
              </a:rPr>
              <a:t>http://www.ejustice.just.fgov.be/cgi_loi/change_lg.pl?language=fr&amp;la=F&amp;cn=1983120630&amp;table_name=loi</a:t>
            </a:r>
            <a:endParaRPr lang="fr-FR" sz="1200" dirty="0"/>
          </a:p>
          <a:p>
            <a:pPr>
              <a:buFont typeface="Arial" panose="020B0604020202020204" pitchFamily="34" charset="0"/>
              <a:buChar char="•"/>
            </a:pPr>
            <a:r>
              <a:rPr lang="fr-FR" sz="1900" dirty="0"/>
              <a:t>Les questions relatives à la vie privée ne sont justifiées </a:t>
            </a:r>
            <a:r>
              <a:rPr lang="fr-FR" sz="1900" dirty="0">
                <a:solidFill>
                  <a:srgbClr val="E84405"/>
                </a:solidFill>
              </a:rPr>
              <a:t>que</a:t>
            </a:r>
            <a:r>
              <a:rPr lang="fr-FR" sz="1900" dirty="0"/>
              <a:t> </a:t>
            </a:r>
            <a:r>
              <a:rPr lang="fr-FR" sz="1900" dirty="0">
                <a:solidFill>
                  <a:srgbClr val="E84405"/>
                </a:solidFill>
              </a:rPr>
              <a:t>si</a:t>
            </a:r>
            <a:r>
              <a:rPr lang="fr-FR" sz="1900" dirty="0"/>
              <a:t> elles sont</a:t>
            </a:r>
            <a:r>
              <a:rPr lang="fr-FR" sz="1900" dirty="0">
                <a:solidFill>
                  <a:srgbClr val="E84405"/>
                </a:solidFill>
              </a:rPr>
              <a:t> pertinentes en raison de la nature et des conditions d’exercice de la fonction</a:t>
            </a:r>
          </a:p>
          <a:p>
            <a:pPr lvl="2">
              <a:buFont typeface="Symbol" panose="05050102010706020507" pitchFamily="18" charset="2"/>
              <a:buChar char="Þ"/>
            </a:pPr>
            <a:r>
              <a:rPr lang="fr-FR" sz="1800" dirty="0"/>
              <a:t> cela vaut aussi pour les personnes qui participent aux activités de sélection au nom de l'employeur (p. ex. psychologues et bureaux de sélection)</a:t>
            </a:r>
          </a:p>
          <a:p>
            <a:pPr marL="360000" lvl="2" indent="0">
              <a:buNone/>
            </a:pPr>
            <a:endParaRPr lang="fr-FR" dirty="0"/>
          </a:p>
          <a:p>
            <a:pPr>
              <a:buFont typeface="Arial" panose="020B0604020202020204" pitchFamily="34" charset="0"/>
              <a:buChar char="•"/>
            </a:pPr>
            <a:r>
              <a:rPr lang="fr-FR" sz="1900" dirty="0"/>
              <a:t>Le candidat est tenu de collaborer </a:t>
            </a:r>
            <a:r>
              <a:rPr lang="fr-FR" sz="1900" dirty="0">
                <a:solidFill>
                  <a:srgbClr val="E84405"/>
                </a:solidFill>
              </a:rPr>
              <a:t>de bonne foi </a:t>
            </a:r>
            <a:r>
              <a:rPr lang="fr-FR" sz="1900" dirty="0"/>
              <a:t>à la procédure de sélection et de fournir toutes les données nécessaires sur son passé professionnel et scolaire, lorsque celles-ci se rapportent à la nature et aux conditions d’exercice de la fonction</a:t>
            </a:r>
          </a:p>
          <a:p>
            <a:pPr marL="0" indent="0">
              <a:buNone/>
            </a:pPr>
            <a:endParaRPr lang="fr-FR" sz="1700" i="1" dirty="0"/>
          </a:p>
          <a:p>
            <a:pPr marL="0" indent="0">
              <a:buNone/>
            </a:pPr>
            <a:r>
              <a:rPr lang="fr-FR" sz="1200" dirty="0">
                <a:hlinkClick r:id="rId4"/>
              </a:rPr>
              <a:t>https://www.privacycommission.be/fr/recrutement</a:t>
            </a:r>
            <a:r>
              <a:rPr lang="fr-FR" sz="1200" dirty="0"/>
              <a:t> </a:t>
            </a:r>
          </a:p>
          <a:p>
            <a:pPr>
              <a:buFont typeface="Arial" panose="020B0604020202020204" pitchFamily="34" charset="0"/>
              <a:buChar char="•"/>
            </a:pPr>
            <a:endParaRPr lang="fr-FR" dirty="0"/>
          </a:p>
        </p:txBody>
      </p:sp>
    </p:spTree>
    <p:extLst>
      <p:ext uri="{BB962C8B-B14F-4D97-AF65-F5344CB8AC3E}">
        <p14:creationId xmlns:p14="http://schemas.microsoft.com/office/powerpoint/2010/main" val="35702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340781"/>
            <a:ext cx="7729400" cy="692497"/>
          </a:xfrm>
        </p:spPr>
        <p:txBody>
          <a:bodyPr/>
          <a:lstStyle/>
          <a:p>
            <a:r>
              <a:rPr lang="fr-FR" b="1" dirty="0"/>
              <a:t>Droit de poser des questions, obligation de parler, droit de se taire et droit de mentir</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22</a:t>
            </a:fld>
            <a:endParaRPr lang="fr-FR" dirty="0"/>
          </a:p>
        </p:txBody>
      </p:sp>
      <p:sp>
        <p:nvSpPr>
          <p:cNvPr id="5" name="Tijdelijke aanduiding voor inhoud 4"/>
          <p:cNvSpPr>
            <a:spLocks noGrp="1"/>
          </p:cNvSpPr>
          <p:nvPr>
            <p:ph sz="quarter" idx="12"/>
          </p:nvPr>
        </p:nvSpPr>
        <p:spPr>
          <a:xfrm>
            <a:off x="694600" y="1398493"/>
            <a:ext cx="8449400" cy="4497809"/>
          </a:xfrm>
        </p:spPr>
        <p:txBody>
          <a:bodyPr>
            <a:normAutofit/>
          </a:bodyPr>
          <a:lstStyle/>
          <a:p>
            <a:pPr>
              <a:buFont typeface="Arial" panose="020B0604020202020204" pitchFamily="34" charset="0"/>
              <a:buChar char="•"/>
            </a:pPr>
            <a:r>
              <a:rPr lang="fr-FR" sz="2400" dirty="0"/>
              <a:t>Droit de poser des questions ?</a:t>
            </a:r>
          </a:p>
          <a:p>
            <a:pPr>
              <a:buFont typeface="Arial" panose="020B0604020202020204" pitchFamily="34" charset="0"/>
              <a:buChar char="•"/>
            </a:pPr>
            <a:r>
              <a:rPr lang="fr-FR" sz="2400" dirty="0"/>
              <a:t>Obligation de parler ?</a:t>
            </a:r>
          </a:p>
          <a:p>
            <a:pPr>
              <a:buFont typeface="Arial" panose="020B0604020202020204" pitchFamily="34" charset="0"/>
              <a:buChar char="•"/>
            </a:pPr>
            <a:r>
              <a:rPr lang="fr-FR" sz="2400" dirty="0"/>
              <a:t>Droit de se taire ?</a:t>
            </a:r>
          </a:p>
          <a:p>
            <a:pPr>
              <a:buFont typeface="Arial" panose="020B0604020202020204" pitchFamily="34" charset="0"/>
              <a:buChar char="•"/>
            </a:pPr>
            <a:r>
              <a:rPr lang="fr-FR" sz="2400" dirty="0"/>
              <a:t>Droit de mentir ?</a:t>
            </a:r>
          </a:p>
          <a:p>
            <a:pPr>
              <a:buFont typeface="Arial" panose="020B0604020202020204" pitchFamily="34" charset="0"/>
              <a:buChar char="•"/>
            </a:pPr>
            <a:endParaRPr lang="fr-FR" sz="2800" dirty="0"/>
          </a:p>
          <a:p>
            <a:pPr>
              <a:buFont typeface="Symbol" panose="05050102010706020507" pitchFamily="18" charset="2"/>
              <a:buChar char="Þ"/>
            </a:pPr>
            <a:r>
              <a:rPr lang="fr-FR" sz="2400" dirty="0"/>
              <a:t> Quelles sont les questions qu’un employeur </a:t>
            </a:r>
            <a:r>
              <a:rPr lang="fr-FR" sz="2400" b="1" dirty="0"/>
              <a:t>peut</a:t>
            </a:r>
            <a:r>
              <a:rPr lang="fr-FR" sz="2400" dirty="0"/>
              <a:t> poser ? </a:t>
            </a:r>
          </a:p>
          <a:p>
            <a:pPr>
              <a:buFont typeface="Symbol" panose="05050102010706020507" pitchFamily="18" charset="2"/>
              <a:buChar char="Þ"/>
            </a:pPr>
            <a:r>
              <a:rPr lang="fr-FR" sz="2400" dirty="0"/>
              <a:t> Quelles informations un candidat </a:t>
            </a:r>
            <a:r>
              <a:rPr lang="fr-FR" sz="2400" b="1" dirty="0"/>
              <a:t>doit</a:t>
            </a:r>
            <a:r>
              <a:rPr lang="fr-FR" sz="2400" dirty="0"/>
              <a:t>-il communiquer à l’employeur pendant un entretien d’embauche ?</a:t>
            </a:r>
          </a:p>
          <a:p>
            <a:pPr>
              <a:buFont typeface="Symbol" panose="05050102010706020507" pitchFamily="18" charset="2"/>
              <a:buChar char="Þ"/>
            </a:pPr>
            <a:endParaRPr lang="fr-FR" sz="2000" dirty="0"/>
          </a:p>
        </p:txBody>
      </p:sp>
    </p:spTree>
    <p:extLst>
      <p:ext uri="{BB962C8B-B14F-4D97-AF65-F5344CB8AC3E}">
        <p14:creationId xmlns:p14="http://schemas.microsoft.com/office/powerpoint/2010/main" val="180093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600" y="340781"/>
            <a:ext cx="7729400" cy="692497"/>
          </a:xfrm>
        </p:spPr>
        <p:txBody>
          <a:bodyPr/>
          <a:lstStyle/>
          <a:p>
            <a:r>
              <a:rPr lang="fr-FR" b="1" dirty="0"/>
              <a:t>Y a-t-il des limites aux questions durant les procédures d’embauche ?</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23</a:t>
            </a:fld>
            <a:endParaRPr lang="fr-FR" dirty="0"/>
          </a:p>
        </p:txBody>
      </p:sp>
      <p:sp>
        <p:nvSpPr>
          <p:cNvPr id="14" name="Content Placeholder 13"/>
          <p:cNvSpPr>
            <a:spLocks noGrp="1"/>
          </p:cNvSpPr>
          <p:nvPr>
            <p:ph sz="quarter" idx="12"/>
          </p:nvPr>
        </p:nvSpPr>
        <p:spPr>
          <a:xfrm>
            <a:off x="694600" y="1033277"/>
            <a:ext cx="7729200" cy="5288009"/>
          </a:xfrm>
        </p:spPr>
        <p:txBody>
          <a:bodyPr>
            <a:normAutofit lnSpcReduction="10000"/>
          </a:bodyPr>
          <a:lstStyle/>
          <a:p>
            <a:pPr>
              <a:buFont typeface="Arial" panose="020B0604020202020204" pitchFamily="34" charset="0"/>
              <a:buChar char="•"/>
            </a:pPr>
            <a:endParaRPr lang="fr-FR" sz="2400" dirty="0"/>
          </a:p>
          <a:p>
            <a:pPr>
              <a:buFont typeface="Arial" panose="020B0604020202020204" pitchFamily="34" charset="0"/>
              <a:buChar char="•"/>
            </a:pPr>
            <a:r>
              <a:rPr lang="fr-FR" sz="2400" dirty="0"/>
              <a:t>Les questions relatives à la vie privée ne sont justifiées </a:t>
            </a:r>
            <a:r>
              <a:rPr lang="fr-FR" sz="2400" dirty="0">
                <a:solidFill>
                  <a:srgbClr val="E84405"/>
                </a:solidFill>
              </a:rPr>
              <a:t>que si elles sont pertinentes en raison de la nature et des conditions d’exercice de la fonction</a:t>
            </a:r>
          </a:p>
          <a:p>
            <a:pPr marL="0" indent="0">
              <a:buNone/>
            </a:pPr>
            <a:endParaRPr lang="fr-FR" sz="2400" dirty="0"/>
          </a:p>
          <a:p>
            <a:pPr>
              <a:buFont typeface="Arial" panose="020B0604020202020204" pitchFamily="34" charset="0"/>
              <a:buChar char="•"/>
            </a:pPr>
            <a:r>
              <a:rPr lang="fr-FR" sz="2400" dirty="0"/>
              <a:t>Il est possible de poser des questions sur la vie privée à condition qu’elles soient importantes pour un poste vacant</a:t>
            </a:r>
          </a:p>
          <a:p>
            <a:pPr>
              <a:buFont typeface="Arial" panose="020B0604020202020204" pitchFamily="34" charset="0"/>
              <a:buChar char="•"/>
            </a:pPr>
            <a:endParaRPr lang="fr-FR" sz="2400" dirty="0"/>
          </a:p>
          <a:p>
            <a:pPr>
              <a:buFont typeface="Arial" panose="020B0604020202020204" pitchFamily="34" charset="0"/>
              <a:buChar char="•"/>
            </a:pPr>
            <a:r>
              <a:rPr lang="fr-FR" sz="2400" dirty="0"/>
              <a:t>Évaluation concrète</a:t>
            </a:r>
          </a:p>
          <a:p>
            <a:pPr marL="0" indent="0">
              <a:buNone/>
            </a:pPr>
            <a:r>
              <a:rPr lang="fr-FR" sz="1200" dirty="0"/>
              <a:t>Illustrations</a:t>
            </a:r>
          </a:p>
          <a:p>
            <a:r>
              <a:rPr lang="fr-FR" sz="1200" dirty="0"/>
              <a:t>Êtes-vous souvent malade? </a:t>
            </a:r>
          </a:p>
          <a:p>
            <a:r>
              <a:rPr lang="fr-FR" sz="1200" dirty="0"/>
              <a:t>Êtes-vous croyant? </a:t>
            </a:r>
          </a:p>
          <a:p>
            <a:r>
              <a:rPr lang="fr-FR" sz="1200" dirty="0"/>
              <a:t>Etat de grossesse? </a:t>
            </a:r>
            <a:r>
              <a:rPr lang="fr-BE" sz="1200" dirty="0"/>
              <a:t>C. trav. Anvers, 25 mai 1990, </a:t>
            </a:r>
            <a:r>
              <a:rPr lang="fr-BE" sz="1200" i="1" dirty="0" err="1"/>
              <a:t>Chron</a:t>
            </a:r>
            <a:r>
              <a:rPr lang="fr-BE" sz="1200" i="1" dirty="0"/>
              <a:t>. D.S</a:t>
            </a:r>
            <a:r>
              <a:rPr lang="fr-BE" sz="1200" dirty="0"/>
              <a:t>., 1995, p. 223: en l'espèce l’emploi offert n’était pas d'une nature telle que la travailleuse aurait été tenue de signaler spontanément sa grossesse </a:t>
            </a:r>
            <a:endParaRPr lang="fr-FR" sz="1200" dirty="0"/>
          </a:p>
        </p:txBody>
      </p:sp>
    </p:spTree>
    <p:extLst>
      <p:ext uri="{BB962C8B-B14F-4D97-AF65-F5344CB8AC3E}">
        <p14:creationId xmlns:p14="http://schemas.microsoft.com/office/powerpoint/2010/main" val="213310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599" y="636651"/>
            <a:ext cx="8038853" cy="692497"/>
          </a:xfrm>
        </p:spPr>
        <p:txBody>
          <a:bodyPr/>
          <a:lstStyle/>
          <a:p>
            <a:r>
              <a:rPr lang="fr-FR" b="1" dirty="0"/>
              <a:t>Droits et obligations du candidat lors de la fourniture de données ? - obligation de parler ?</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24</a:t>
            </a:fld>
            <a:endParaRPr lang="fr-FR" dirty="0"/>
          </a:p>
        </p:txBody>
      </p:sp>
      <p:sp>
        <p:nvSpPr>
          <p:cNvPr id="14" name="Content Placeholder 13"/>
          <p:cNvSpPr>
            <a:spLocks noGrp="1"/>
          </p:cNvSpPr>
          <p:nvPr>
            <p:ph sz="quarter" idx="12"/>
          </p:nvPr>
        </p:nvSpPr>
        <p:spPr>
          <a:xfrm>
            <a:off x="694600" y="1470212"/>
            <a:ext cx="7729200" cy="5056110"/>
          </a:xfrm>
        </p:spPr>
        <p:txBody>
          <a:bodyPr>
            <a:normAutofit/>
          </a:bodyPr>
          <a:lstStyle/>
          <a:p>
            <a:pPr marL="0" indent="0">
              <a:buNone/>
            </a:pPr>
            <a:endParaRPr lang="fr-FR" sz="2400" dirty="0"/>
          </a:p>
          <a:p>
            <a:pPr marL="0" indent="0">
              <a:buNone/>
            </a:pPr>
            <a:r>
              <a:rPr lang="fr-FR" sz="2400" dirty="0"/>
              <a:t>Le candidat est tenu de collaborer </a:t>
            </a:r>
            <a:r>
              <a:rPr lang="fr-FR" sz="2400" dirty="0">
                <a:solidFill>
                  <a:srgbClr val="E84405"/>
                </a:solidFill>
              </a:rPr>
              <a:t>de bonne foi </a:t>
            </a:r>
            <a:r>
              <a:rPr lang="fr-FR" sz="2400" dirty="0"/>
              <a:t>à la procédure de sélection et de fournir toutes les données nécessaires sur son passé professionnel et scolaire, lorsque celles-ci se rapportent à la nature et aux conditions d’exercice de la fonction</a:t>
            </a:r>
          </a:p>
          <a:p>
            <a:pPr marL="0" indent="0">
              <a:buNone/>
            </a:pPr>
            <a:endParaRPr lang="fr-FR" sz="2200" b="1" i="1" dirty="0"/>
          </a:p>
          <a:p>
            <a:pPr marL="742950" indent="-742950">
              <a:buAutoNum type="arabicPeriod"/>
            </a:pPr>
            <a:r>
              <a:rPr lang="fr-FR" sz="2400" b="1" dirty="0"/>
              <a:t>Obligation de répondre ? </a:t>
            </a:r>
          </a:p>
          <a:p>
            <a:pPr marL="0" indent="0">
              <a:buNone/>
            </a:pPr>
            <a:endParaRPr lang="fr-FR" sz="2200" dirty="0"/>
          </a:p>
          <a:p>
            <a:pPr>
              <a:buFont typeface="Symbol" panose="05050102010706020507" pitchFamily="18" charset="2"/>
              <a:buChar char="Þ"/>
            </a:pPr>
            <a:r>
              <a:rPr lang="fr-FR" sz="2200" dirty="0"/>
              <a:t> Réponses obligatoirement sincères à des questions licites </a:t>
            </a:r>
          </a:p>
          <a:p>
            <a:pPr>
              <a:buFont typeface="Symbol" panose="05050102010706020507" pitchFamily="18" charset="2"/>
              <a:buChar char="Þ"/>
            </a:pPr>
            <a:endParaRPr lang="fr-FR" sz="3800" dirty="0"/>
          </a:p>
          <a:p>
            <a:pPr marL="0" indent="0">
              <a:buNone/>
            </a:pPr>
            <a:endParaRPr lang="fr-FR" sz="2000" i="1" dirty="0"/>
          </a:p>
          <a:p>
            <a:pPr marL="0" indent="0">
              <a:buNone/>
            </a:pPr>
            <a:endParaRPr lang="fr-FR" dirty="0"/>
          </a:p>
          <a:p>
            <a:pPr>
              <a:buFont typeface="Arial" panose="020B0604020202020204" pitchFamily="34" charset="0"/>
              <a:buChar char="•"/>
            </a:pPr>
            <a:endParaRPr lang="fr-FR" i="1" dirty="0"/>
          </a:p>
          <a:p>
            <a:pPr>
              <a:buFont typeface="Arial" panose="020B0604020202020204" pitchFamily="34" charset="0"/>
              <a:buChar char="•"/>
            </a:pPr>
            <a:endParaRPr lang="fr-FR" i="1"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1469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599" y="670138"/>
            <a:ext cx="7889563" cy="692497"/>
          </a:xfrm>
        </p:spPr>
        <p:txBody>
          <a:bodyPr/>
          <a:lstStyle/>
          <a:p>
            <a:r>
              <a:rPr lang="fr-FR" b="1" dirty="0"/>
              <a:t>Droits et obligations du candidat lors de la fourniture de données ? - obligation de parler ?</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25</a:t>
            </a:fld>
            <a:endParaRPr lang="fr-FR" dirty="0"/>
          </a:p>
        </p:txBody>
      </p:sp>
      <p:sp>
        <p:nvSpPr>
          <p:cNvPr id="14" name="Content Placeholder 13"/>
          <p:cNvSpPr>
            <a:spLocks noGrp="1"/>
          </p:cNvSpPr>
          <p:nvPr>
            <p:ph sz="quarter" idx="12"/>
          </p:nvPr>
        </p:nvSpPr>
        <p:spPr>
          <a:xfrm>
            <a:off x="694599" y="1362634"/>
            <a:ext cx="8318771" cy="5163687"/>
          </a:xfrm>
        </p:spPr>
        <p:txBody>
          <a:bodyPr>
            <a:normAutofit fontScale="92500" lnSpcReduction="10000"/>
          </a:bodyPr>
          <a:lstStyle/>
          <a:p>
            <a:pPr marL="0" indent="0">
              <a:buNone/>
            </a:pPr>
            <a:endParaRPr lang="fr-FR" sz="2200" i="1" dirty="0"/>
          </a:p>
          <a:p>
            <a:pPr marL="742950" indent="-742950">
              <a:buFont typeface="+mj-lt"/>
              <a:buAutoNum type="arabicPeriod" startAt="2"/>
            </a:pPr>
            <a:r>
              <a:rPr lang="fr-FR" sz="2600" b="1" dirty="0"/>
              <a:t>Obligation de communiquer spontanément ?</a:t>
            </a:r>
          </a:p>
          <a:p>
            <a:pPr marL="742950" indent="-742950">
              <a:buFont typeface="+mj-lt"/>
              <a:buAutoNum type="arabicPeriod" startAt="2"/>
            </a:pPr>
            <a:endParaRPr lang="fr-FR" sz="2200" dirty="0"/>
          </a:p>
          <a:p>
            <a:pPr>
              <a:buFont typeface="Arial" panose="020B0604020202020204" pitchFamily="34" charset="0"/>
              <a:buChar char="•"/>
            </a:pPr>
            <a:r>
              <a:rPr lang="fr-FR" sz="2500" dirty="0"/>
              <a:t>Relation de confiance entre les parties aux négociations + principe de droit général bonne foi</a:t>
            </a:r>
          </a:p>
          <a:p>
            <a:pPr marL="0" indent="0">
              <a:buNone/>
            </a:pPr>
            <a:endParaRPr lang="fr-FR" sz="2400" dirty="0"/>
          </a:p>
          <a:p>
            <a:pPr>
              <a:buFont typeface="Arial" panose="020B0604020202020204" pitchFamily="34" charset="0"/>
              <a:buChar char="•"/>
            </a:pPr>
            <a:r>
              <a:rPr lang="fr-FR" sz="2500" dirty="0"/>
              <a:t>Limites :</a:t>
            </a:r>
          </a:p>
          <a:p>
            <a:pPr lvl="2">
              <a:spcBef>
                <a:spcPts val="0"/>
              </a:spcBef>
              <a:spcAft>
                <a:spcPts val="0"/>
              </a:spcAft>
              <a:buFontTx/>
              <a:buChar char="-"/>
            </a:pPr>
            <a:r>
              <a:rPr lang="fr-FR" sz="2400" dirty="0"/>
              <a:t>Le candidat sait/doit savoir que l’entreprise attache de l’importance à l’information</a:t>
            </a:r>
          </a:p>
          <a:p>
            <a:pPr lvl="2">
              <a:spcBef>
                <a:spcPts val="0"/>
              </a:spcBef>
              <a:spcAft>
                <a:spcPts val="0"/>
              </a:spcAft>
              <a:buFontTx/>
              <a:buChar char="-"/>
            </a:pPr>
            <a:r>
              <a:rPr lang="fr-FR" sz="2400" dirty="0"/>
              <a:t>Pas d’obligation d’information sur des données dont l’autre partie est ou peut être au courant</a:t>
            </a:r>
          </a:p>
          <a:p>
            <a:pPr lvl="2">
              <a:spcBef>
                <a:spcPts val="0"/>
              </a:spcBef>
              <a:spcAft>
                <a:spcPts val="0"/>
              </a:spcAft>
              <a:buFontTx/>
              <a:buChar char="-"/>
            </a:pPr>
            <a:r>
              <a:rPr lang="fr-FR" sz="2400" dirty="0"/>
              <a:t>Le candidat doit être lui-même au courant d'informations</a:t>
            </a:r>
          </a:p>
          <a:p>
            <a:pPr lvl="2">
              <a:spcBef>
                <a:spcPts val="0"/>
              </a:spcBef>
              <a:spcAft>
                <a:spcPts val="0"/>
              </a:spcAft>
              <a:buFontTx/>
              <a:buChar char="-"/>
            </a:pPr>
            <a:r>
              <a:rPr lang="fr-FR" sz="2400" dirty="0"/>
              <a:t>Les informations doivent être pertinentes pour la fonction</a:t>
            </a:r>
          </a:p>
          <a:p>
            <a:pPr lvl="2">
              <a:spcBef>
                <a:spcPts val="0"/>
              </a:spcBef>
              <a:spcAft>
                <a:spcPts val="0"/>
              </a:spcAft>
              <a:buFontTx/>
              <a:buChar char="-"/>
            </a:pPr>
            <a:r>
              <a:rPr lang="fr-FR" sz="2400" dirty="0"/>
              <a:t>Les informations ne peuvent entraîner un non-recrutement contraire à la loi</a:t>
            </a:r>
          </a:p>
          <a:p>
            <a:pPr marL="0" indent="0">
              <a:buNone/>
            </a:pPr>
            <a:endParaRPr lang="fr-FR" sz="2200" dirty="0"/>
          </a:p>
          <a:p>
            <a:pPr marL="0" indent="0">
              <a:buNone/>
            </a:pPr>
            <a:endParaRPr lang="fr-FR" sz="2200" dirty="0"/>
          </a:p>
          <a:p>
            <a:pPr marL="0" indent="0">
              <a:buNone/>
            </a:pPr>
            <a:endParaRPr lang="fr-FR" sz="2000" i="1" dirty="0"/>
          </a:p>
          <a:p>
            <a:pPr marL="0" indent="0">
              <a:buNone/>
            </a:pPr>
            <a:endParaRPr lang="fr-FR" dirty="0"/>
          </a:p>
          <a:p>
            <a:pPr>
              <a:buFont typeface="Arial" panose="020B0604020202020204" pitchFamily="34" charset="0"/>
              <a:buChar char="•"/>
            </a:pPr>
            <a:endParaRPr lang="fr-FR" i="1" dirty="0"/>
          </a:p>
          <a:p>
            <a:pPr>
              <a:buFont typeface="Arial" panose="020B0604020202020204" pitchFamily="34" charset="0"/>
              <a:buChar char="•"/>
            </a:pPr>
            <a:endParaRPr lang="fr-FR" i="1"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13678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599" y="359748"/>
            <a:ext cx="7945547" cy="1038746"/>
          </a:xfrm>
        </p:spPr>
        <p:txBody>
          <a:bodyPr/>
          <a:lstStyle/>
          <a:p>
            <a:r>
              <a:rPr lang="fr-FR" b="1" dirty="0"/>
              <a:t>Droits et obligations du candidat lors de la fourniture de données ? – droit de se taire et droit de mentir ?</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26</a:t>
            </a:fld>
            <a:endParaRPr lang="fr-FR" dirty="0"/>
          </a:p>
        </p:txBody>
      </p:sp>
      <p:sp>
        <p:nvSpPr>
          <p:cNvPr id="14" name="Content Placeholder 13"/>
          <p:cNvSpPr>
            <a:spLocks noGrp="1"/>
          </p:cNvSpPr>
          <p:nvPr>
            <p:ph sz="quarter" idx="12"/>
          </p:nvPr>
        </p:nvSpPr>
        <p:spPr>
          <a:xfrm>
            <a:off x="694600" y="1559859"/>
            <a:ext cx="8349192" cy="4805082"/>
          </a:xfrm>
        </p:spPr>
        <p:txBody>
          <a:bodyPr>
            <a:normAutofit fontScale="92500" lnSpcReduction="10000"/>
          </a:bodyPr>
          <a:lstStyle/>
          <a:p>
            <a:pPr marL="0" indent="0">
              <a:buNone/>
            </a:pPr>
            <a:endParaRPr lang="fr-FR" sz="2800" b="1" dirty="0"/>
          </a:p>
          <a:p>
            <a:pPr marL="0" indent="0">
              <a:buNone/>
            </a:pPr>
            <a:r>
              <a:rPr lang="fr-FR" sz="2800" b="1" dirty="0"/>
              <a:t>3. Droit de se taire ?</a:t>
            </a:r>
          </a:p>
          <a:p>
            <a:pPr>
              <a:buFont typeface="Arial" panose="020B0604020202020204" pitchFamily="34" charset="0"/>
              <a:buChar char="•"/>
            </a:pPr>
            <a:r>
              <a:rPr lang="fr-FR" sz="2400" dirty="0"/>
              <a:t>En cas de questions illicites</a:t>
            </a:r>
          </a:p>
          <a:p>
            <a:pPr marL="0" indent="0">
              <a:buNone/>
            </a:pPr>
            <a:endParaRPr lang="fr-FR" dirty="0"/>
          </a:p>
          <a:p>
            <a:pPr marL="0" indent="0">
              <a:buNone/>
            </a:pPr>
            <a:r>
              <a:rPr lang="fr-FR" sz="2800" b="1" dirty="0"/>
              <a:t>4. Droit de mentir ?</a:t>
            </a:r>
          </a:p>
          <a:p>
            <a:pPr lvl="0">
              <a:spcBef>
                <a:spcPts val="0"/>
              </a:spcBef>
              <a:spcAft>
                <a:spcPts val="0"/>
              </a:spcAft>
              <a:buClr>
                <a:srgbClr val="7A2653"/>
              </a:buClr>
              <a:buFont typeface="Arial" panose="020B0604020202020204" pitchFamily="34" charset="0"/>
              <a:buChar char="•"/>
            </a:pPr>
            <a:r>
              <a:rPr lang="fr-FR" sz="2400" dirty="0"/>
              <a:t>Le droit de se taire tient difficilement dans la pratique</a:t>
            </a:r>
            <a:endParaRPr lang="fr-FR" sz="2400" i="1" dirty="0"/>
          </a:p>
          <a:p>
            <a:pPr marL="0" lvl="0" indent="0">
              <a:spcBef>
                <a:spcPts val="0"/>
              </a:spcBef>
              <a:spcAft>
                <a:spcPts val="0"/>
              </a:spcAft>
              <a:buClr>
                <a:srgbClr val="7A2653"/>
              </a:buClr>
              <a:buNone/>
            </a:pPr>
            <a:endParaRPr lang="fr-FR" sz="2400" i="1" dirty="0"/>
          </a:p>
          <a:p>
            <a:pPr lvl="0">
              <a:spcBef>
                <a:spcPts val="0"/>
              </a:spcBef>
              <a:spcAft>
                <a:spcPts val="0"/>
              </a:spcAft>
              <a:buClr>
                <a:srgbClr val="7A2653"/>
              </a:buClr>
              <a:buFont typeface="Arial" panose="020B0604020202020204" pitchFamily="34" charset="0"/>
              <a:buChar char="•"/>
            </a:pPr>
            <a:r>
              <a:rPr lang="fr-FR" sz="2400" dirty="0"/>
              <a:t>Le droit à la vérité de l’employeur s’éteint s’il pose des questions illicites</a:t>
            </a:r>
          </a:p>
          <a:p>
            <a:pPr marL="0" lvl="0" indent="0">
              <a:spcBef>
                <a:spcPts val="0"/>
              </a:spcBef>
              <a:spcAft>
                <a:spcPts val="0"/>
              </a:spcAft>
              <a:buClr>
                <a:srgbClr val="7A2653"/>
              </a:buClr>
              <a:buNone/>
            </a:pPr>
            <a:endParaRPr lang="fr-FR" sz="2400" dirty="0"/>
          </a:p>
          <a:p>
            <a:pPr lvl="0">
              <a:spcBef>
                <a:spcPts val="0"/>
              </a:spcBef>
              <a:spcAft>
                <a:spcPts val="0"/>
              </a:spcAft>
              <a:buClr>
                <a:srgbClr val="7A2653"/>
              </a:buClr>
              <a:buFont typeface="Arial" panose="020B0604020202020204" pitchFamily="34" charset="0"/>
              <a:buChar char="•"/>
            </a:pPr>
            <a:r>
              <a:rPr lang="fr-FR" sz="2400" dirty="0"/>
              <a:t>Attention !</a:t>
            </a:r>
          </a:p>
          <a:p>
            <a:pPr marL="0" lvl="0" indent="0">
              <a:spcBef>
                <a:spcPts val="0"/>
              </a:spcBef>
              <a:spcAft>
                <a:spcPts val="0"/>
              </a:spcAft>
              <a:buClr>
                <a:srgbClr val="7A2653"/>
              </a:buClr>
              <a:buNone/>
            </a:pPr>
            <a:r>
              <a:rPr lang="fr-FR" sz="2400" dirty="0"/>
              <a:t>	- Licenciement pour motif grave</a:t>
            </a:r>
          </a:p>
          <a:p>
            <a:pPr marL="0" lvl="0" indent="0">
              <a:spcBef>
                <a:spcPts val="0"/>
              </a:spcBef>
              <a:spcAft>
                <a:spcPts val="0"/>
              </a:spcAft>
              <a:buClr>
                <a:srgbClr val="7A2653"/>
              </a:buClr>
              <a:buNone/>
            </a:pPr>
            <a:r>
              <a:rPr lang="fr-FR" sz="2400" dirty="0"/>
              <a:t>	- Dissolution du contrat de travail pour cause de fraude</a:t>
            </a:r>
          </a:p>
          <a:p>
            <a:pPr>
              <a:buFont typeface="Arial" panose="020B0604020202020204" pitchFamily="34" charset="0"/>
              <a:buChar char="•"/>
            </a:pPr>
            <a:endParaRPr lang="fr-FR" sz="2400" b="1" dirty="0"/>
          </a:p>
        </p:txBody>
      </p:sp>
    </p:spTree>
    <p:extLst>
      <p:ext uri="{BB962C8B-B14F-4D97-AF65-F5344CB8AC3E}">
        <p14:creationId xmlns:p14="http://schemas.microsoft.com/office/powerpoint/2010/main" val="7572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94600" y="687029"/>
            <a:ext cx="7729400" cy="346249"/>
          </a:xfrm>
        </p:spPr>
        <p:txBody>
          <a:bodyPr/>
          <a:lstStyle/>
          <a:p>
            <a:r>
              <a:rPr lang="fr-FR" b="1" dirty="0"/>
              <a:t>Vérification des antécédents </a:t>
            </a:r>
          </a:p>
        </p:txBody>
      </p:sp>
      <p:sp>
        <p:nvSpPr>
          <p:cNvPr id="3" name="Slide Number Placeholder 2"/>
          <p:cNvSpPr>
            <a:spLocks noGrp="1"/>
          </p:cNvSpPr>
          <p:nvPr>
            <p:ph type="sldNum" sz="quarter" idx="7"/>
          </p:nvPr>
        </p:nvSpPr>
        <p:spPr>
          <a:xfrm>
            <a:off x="694600" y="6526322"/>
            <a:ext cx="369026" cy="153888"/>
          </a:xfrm>
        </p:spPr>
        <p:txBody>
          <a:bodyPr/>
          <a:lstStyle/>
          <a:p>
            <a:fld id="{81D60167-4931-47E6-BA6A-407CBD079E47}" type="slidenum">
              <a:rPr lang="fr-FR" smtClean="0"/>
              <a:pPr/>
              <a:t>27</a:t>
            </a:fld>
            <a:endParaRPr lang="fr-FR" dirty="0"/>
          </a:p>
        </p:txBody>
      </p:sp>
      <p:sp>
        <p:nvSpPr>
          <p:cNvPr id="14" name="Content Placeholder 13"/>
          <p:cNvSpPr>
            <a:spLocks noGrp="1"/>
          </p:cNvSpPr>
          <p:nvPr>
            <p:ph sz="quarter" idx="12"/>
          </p:nvPr>
        </p:nvSpPr>
        <p:spPr>
          <a:xfrm>
            <a:off x="694600" y="1188720"/>
            <a:ext cx="8311614" cy="4409051"/>
          </a:xfrm>
        </p:spPr>
        <p:txBody>
          <a:bodyPr>
            <a:normAutofit fontScale="92500" lnSpcReduction="10000"/>
          </a:bodyPr>
          <a:lstStyle/>
          <a:p>
            <a:pPr>
              <a:buFont typeface="Arial" panose="020B0604020202020204" pitchFamily="34" charset="0"/>
              <a:buChar char="•"/>
            </a:pPr>
            <a:endParaRPr lang="fr-FR" dirty="0"/>
          </a:p>
          <a:p>
            <a:pPr>
              <a:buFont typeface="Arial" panose="020B0604020202020204" pitchFamily="34" charset="0"/>
              <a:buChar char="•"/>
            </a:pPr>
            <a:r>
              <a:rPr lang="fr-FR" sz="2400" dirty="0"/>
              <a:t>La plus grande prudence est de mise</a:t>
            </a:r>
          </a:p>
          <a:p>
            <a:pPr>
              <a:buFont typeface="Arial" panose="020B0604020202020204" pitchFamily="34" charset="0"/>
              <a:buChar char="•"/>
            </a:pPr>
            <a:endParaRPr lang="fr-FR" sz="2400" dirty="0"/>
          </a:p>
          <a:p>
            <a:pPr>
              <a:buFont typeface="Arial" panose="020B0604020202020204" pitchFamily="34" charset="0"/>
              <a:buChar char="•"/>
            </a:pPr>
            <a:r>
              <a:rPr lang="fr-FR" sz="2400" dirty="0"/>
              <a:t>Souvent aussi beaucoup d’informations non pertinentes pour la fonction</a:t>
            </a:r>
          </a:p>
          <a:p>
            <a:pPr>
              <a:buFont typeface="Arial" panose="020B0604020202020204" pitchFamily="34" charset="0"/>
              <a:buChar char="•"/>
            </a:pPr>
            <a:endParaRPr lang="fr-FR" sz="2400" dirty="0"/>
          </a:p>
          <a:p>
            <a:pPr>
              <a:buFont typeface="Arial" panose="020B0604020202020204" pitchFamily="34" charset="0"/>
              <a:buChar char="•"/>
            </a:pPr>
            <a:r>
              <a:rPr lang="fr-FR" sz="2400" dirty="0"/>
              <a:t>Accord exprès du candidat requis</a:t>
            </a:r>
          </a:p>
          <a:p>
            <a:pPr>
              <a:buFont typeface="Arial" panose="020B0604020202020204" pitchFamily="34" charset="0"/>
              <a:buChar char="•"/>
            </a:pPr>
            <a:endParaRPr lang="fr-FR" sz="2400" dirty="0"/>
          </a:p>
          <a:p>
            <a:pPr>
              <a:buFont typeface="Arial" panose="020B0604020202020204" pitchFamily="34" charset="0"/>
              <a:buChar char="•"/>
            </a:pPr>
            <a:r>
              <a:rPr lang="fr-FR" sz="2400" dirty="0"/>
              <a:t>Contrôler les références ?</a:t>
            </a:r>
          </a:p>
          <a:p>
            <a:pPr marL="0" indent="0">
              <a:buNone/>
            </a:pPr>
            <a:r>
              <a:rPr lang="fr-FR" sz="2400" dirty="0"/>
              <a:t>	- Demander l’autorisation préalable</a:t>
            </a:r>
          </a:p>
          <a:p>
            <a:pPr marL="0" indent="0">
              <a:buNone/>
            </a:pPr>
            <a:r>
              <a:rPr lang="fr-FR" sz="2400" dirty="0"/>
              <a:t>	- Informations uniquement en lien direct avec la fonction</a:t>
            </a:r>
            <a:endParaRPr lang="fr-FR" sz="2800" dirty="0"/>
          </a:p>
        </p:txBody>
      </p:sp>
    </p:spTree>
    <p:extLst>
      <p:ext uri="{BB962C8B-B14F-4D97-AF65-F5344CB8AC3E}">
        <p14:creationId xmlns:p14="http://schemas.microsoft.com/office/powerpoint/2010/main" val="2761212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687029"/>
            <a:ext cx="7729400" cy="346249"/>
          </a:xfrm>
        </p:spPr>
        <p:txBody>
          <a:bodyPr/>
          <a:lstStyle/>
          <a:p>
            <a:r>
              <a:rPr lang="fr-FR" b="1" dirty="0"/>
              <a:t>Fiche de paie et certificat de bonne vie et mœurs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28</a:t>
            </a:fld>
            <a:endParaRPr lang="fr-FR" dirty="0"/>
          </a:p>
        </p:txBody>
      </p:sp>
      <p:sp>
        <p:nvSpPr>
          <p:cNvPr id="5" name="Tijdelijke aanduiding voor inhoud 4"/>
          <p:cNvSpPr>
            <a:spLocks noGrp="1"/>
          </p:cNvSpPr>
          <p:nvPr>
            <p:ph sz="quarter" idx="12"/>
          </p:nvPr>
        </p:nvSpPr>
        <p:spPr>
          <a:xfrm>
            <a:off x="357809" y="1175657"/>
            <a:ext cx="8786191" cy="5350665"/>
          </a:xfrm>
        </p:spPr>
        <p:txBody>
          <a:bodyPr>
            <a:normAutofit fontScale="85000" lnSpcReduction="10000"/>
          </a:bodyPr>
          <a:lstStyle/>
          <a:p>
            <a:pPr marL="0" lvl="0" indent="0">
              <a:buClr>
                <a:srgbClr val="7A2653"/>
              </a:buClr>
              <a:buNone/>
            </a:pPr>
            <a:r>
              <a:rPr lang="fr-FR" sz="2400" b="1" dirty="0"/>
              <a:t>Fiche de paie?</a:t>
            </a:r>
          </a:p>
          <a:p>
            <a:pPr marL="0" lvl="0" indent="0">
              <a:buClr>
                <a:srgbClr val="7A2653"/>
              </a:buClr>
              <a:buNone/>
            </a:pPr>
            <a:r>
              <a:rPr lang="fr-FR" sz="2400" dirty="0"/>
              <a:t>Le candidat n’est pas tenu de soumettre une fiche de paie</a:t>
            </a:r>
          </a:p>
          <a:p>
            <a:pPr lvl="0">
              <a:buClr>
                <a:srgbClr val="7A2653"/>
              </a:buClr>
              <a:buFont typeface="Symbol" panose="05050102010706020507" pitchFamily="18" charset="2"/>
              <a:buChar char="Þ"/>
            </a:pPr>
            <a:r>
              <a:rPr lang="fr-FR" sz="2400" dirty="0"/>
              <a:t> Non pertinent pour la nature et les conditions d’exécution de la fonction</a:t>
            </a:r>
          </a:p>
          <a:p>
            <a:pPr marL="0" indent="0">
              <a:buNone/>
            </a:pPr>
            <a:endParaRPr lang="fr-FR" sz="2400" dirty="0"/>
          </a:p>
          <a:p>
            <a:pPr marL="0" indent="0">
              <a:buNone/>
            </a:pPr>
            <a:r>
              <a:rPr lang="fr-FR" sz="2400" b="1" dirty="0"/>
              <a:t>Certificat de bonne vie et mœurs/extrait du casier judiciaire?</a:t>
            </a:r>
          </a:p>
          <a:p>
            <a:pPr marL="0" indent="0">
              <a:buNone/>
            </a:pPr>
            <a:r>
              <a:rPr lang="fr-FR" sz="2400" dirty="0"/>
              <a:t>Donnée judiciaire =&gt; traitement interdit</a:t>
            </a:r>
          </a:p>
          <a:p>
            <a:pPr marL="0" indent="0">
              <a:buNone/>
            </a:pPr>
            <a:r>
              <a:rPr lang="fr-FR" sz="2400" dirty="0"/>
              <a:t>2 exceptions :</a:t>
            </a:r>
          </a:p>
          <a:p>
            <a:pPr lvl="1">
              <a:buFontTx/>
              <a:buChar char="-"/>
            </a:pPr>
            <a:r>
              <a:rPr lang="fr-FR" sz="2200" dirty="0"/>
              <a:t>Le travail est une activité dont les conditions d'accès ou d'exercice sont déterminées par la loi</a:t>
            </a:r>
          </a:p>
          <a:p>
            <a:pPr lvl="1">
              <a:buFontTx/>
              <a:buChar char="-"/>
            </a:pPr>
            <a:r>
              <a:rPr lang="fr-FR" sz="2200" dirty="0"/>
              <a:t>Le travail est une activité qui relève de l’éducation, de l’accompagnement psycho-médico-social, de l'aide à la jeunesse, de la protection de l'enfance, de l'animation ou de l'accompagnement des mineurs</a:t>
            </a:r>
          </a:p>
          <a:p>
            <a:pPr marL="0" indent="0">
              <a:buNone/>
            </a:pPr>
            <a:endParaRPr lang="fr-FR" sz="1300" dirty="0"/>
          </a:p>
          <a:p>
            <a:pPr marL="0" indent="0">
              <a:buNone/>
            </a:pPr>
            <a:r>
              <a:rPr lang="fr-FR" sz="1300" dirty="0"/>
              <a:t>Article 596 du Code d’instruction criminelle et Arrêté Royal du 21 novembre 2016 </a:t>
            </a:r>
          </a:p>
          <a:p>
            <a:pPr marL="0" indent="0">
              <a:buNone/>
            </a:pPr>
            <a:r>
              <a:rPr lang="fr-FR" sz="1300" dirty="0">
                <a:hlinkClick r:id="rId3"/>
              </a:rPr>
              <a:t>http://www.ejustice.just.fgov.be/cgi_loi/change_lg.pl?language=fr&amp;la=F&amp;cn=1808121630&amp;table_name=loi</a:t>
            </a:r>
            <a:endParaRPr lang="fr-FR" sz="1300" dirty="0"/>
          </a:p>
          <a:p>
            <a:pPr marL="0" indent="0">
              <a:buNone/>
            </a:pPr>
            <a:r>
              <a:rPr lang="fr-FR" sz="1300" dirty="0">
                <a:hlinkClick r:id="rId4"/>
              </a:rPr>
              <a:t>https://justice.belgium.be/sites/default/files/downloads/kb_21_nov_2016_modaliteiten_uittreksels_particulieren_-_gepubliceerde_versie.pdf</a:t>
            </a:r>
            <a:endParaRPr lang="fr-FR" sz="1300" dirty="0"/>
          </a:p>
          <a:p>
            <a:pPr marL="0" indent="0">
              <a:buNone/>
            </a:pPr>
            <a:endParaRPr lang="fr-FR" sz="1300" dirty="0"/>
          </a:p>
          <a:p>
            <a:pPr marL="0" indent="0">
              <a:buNone/>
            </a:pPr>
            <a:endParaRPr lang="fr-FR" sz="1300" dirty="0"/>
          </a:p>
          <a:p>
            <a:pPr marL="0" indent="0">
              <a:buNone/>
            </a:pPr>
            <a:endParaRPr lang="fr-FR" sz="2400" dirty="0"/>
          </a:p>
          <a:p>
            <a:pPr marL="0" indent="0">
              <a:buNone/>
            </a:pPr>
            <a:endParaRPr lang="fr-FR" sz="2000" dirty="0"/>
          </a:p>
          <a:p>
            <a:pPr marL="0" indent="0">
              <a:buNone/>
            </a:pPr>
            <a:endParaRPr lang="fr-FR" i="1" dirty="0"/>
          </a:p>
        </p:txBody>
      </p:sp>
    </p:spTree>
    <p:extLst>
      <p:ext uri="{BB962C8B-B14F-4D97-AF65-F5344CB8AC3E}">
        <p14:creationId xmlns:p14="http://schemas.microsoft.com/office/powerpoint/2010/main" val="178653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687029"/>
            <a:ext cx="7729400" cy="346249"/>
          </a:xfrm>
        </p:spPr>
        <p:txBody>
          <a:bodyPr/>
          <a:lstStyle/>
          <a:p>
            <a:r>
              <a:rPr lang="fr-FR" b="1" dirty="0"/>
              <a:t>Carte d’identité</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29</a:t>
            </a:fld>
            <a:endParaRPr lang="fr-FR" dirty="0"/>
          </a:p>
        </p:txBody>
      </p:sp>
      <p:sp>
        <p:nvSpPr>
          <p:cNvPr id="5" name="Tijdelijke aanduiding voor inhoud 4"/>
          <p:cNvSpPr>
            <a:spLocks noGrp="1"/>
          </p:cNvSpPr>
          <p:nvPr>
            <p:ph sz="quarter" idx="12"/>
          </p:nvPr>
        </p:nvSpPr>
        <p:spPr>
          <a:xfrm>
            <a:off x="357809" y="1175657"/>
            <a:ext cx="8786191" cy="5350665"/>
          </a:xfrm>
        </p:spPr>
        <p:txBody>
          <a:bodyPr>
            <a:normAutofit/>
          </a:bodyPr>
          <a:lstStyle/>
          <a:p>
            <a:pPr marL="0" lvl="0" indent="0">
              <a:buClr>
                <a:srgbClr val="7A2653"/>
              </a:buClr>
              <a:buNone/>
            </a:pPr>
            <a:r>
              <a:rPr lang="fr-FR" sz="2400" b="1" dirty="0"/>
              <a:t>Copie de la carte d’identité? </a:t>
            </a:r>
          </a:p>
          <a:p>
            <a:pPr marL="0" lvl="0" indent="0">
              <a:buClr>
                <a:srgbClr val="7A2653"/>
              </a:buClr>
              <a:buNone/>
            </a:pPr>
            <a:r>
              <a:rPr lang="fr-FR" sz="2000" dirty="0"/>
              <a:t>Données </a:t>
            </a:r>
            <a:r>
              <a:rPr lang="fr-FR" sz="2000" i="1" dirty="0"/>
              <a:t>« </a:t>
            </a:r>
            <a:r>
              <a:rPr lang="fr-BE" sz="2000" i="1" dirty="0"/>
              <a:t>limitées à ce qui est nécessaire au regard des finalités pour lesquelles elles sont traitées (minimisation des données) » </a:t>
            </a:r>
            <a:r>
              <a:rPr lang="fr-BE" sz="2000" dirty="0"/>
              <a:t>(art. 5 du RGPD) ?</a:t>
            </a:r>
          </a:p>
          <a:p>
            <a:pPr marL="0" lvl="0" indent="0">
              <a:buClr>
                <a:srgbClr val="7A2653"/>
              </a:buClr>
              <a:buNone/>
            </a:pPr>
            <a:endParaRPr lang="fr-BE" sz="2400" dirty="0"/>
          </a:p>
          <a:p>
            <a:pPr marL="0" lvl="0" indent="0">
              <a:buClr>
                <a:srgbClr val="7A2653"/>
              </a:buClr>
              <a:buNone/>
            </a:pPr>
            <a:endParaRPr lang="fr-BE" sz="2400" dirty="0"/>
          </a:p>
          <a:p>
            <a:pPr marL="0" lvl="0" indent="0">
              <a:buClr>
                <a:srgbClr val="7A2653"/>
              </a:buClr>
              <a:buNone/>
            </a:pPr>
            <a:endParaRPr lang="fr-BE" sz="2400" dirty="0"/>
          </a:p>
          <a:p>
            <a:pPr marL="0" lvl="0" indent="0">
              <a:buClr>
                <a:srgbClr val="7A2653"/>
              </a:buClr>
              <a:buNone/>
            </a:pPr>
            <a:endParaRPr lang="fr-BE" sz="2400" dirty="0"/>
          </a:p>
          <a:p>
            <a:pPr marL="0" lvl="0" indent="0">
              <a:buClr>
                <a:srgbClr val="7A2653"/>
              </a:buClr>
              <a:buNone/>
            </a:pPr>
            <a:endParaRPr lang="fr-BE" sz="2400" dirty="0"/>
          </a:p>
          <a:p>
            <a:pPr marL="0" lvl="0" indent="0">
              <a:buClr>
                <a:srgbClr val="7A2653"/>
              </a:buClr>
              <a:buNone/>
            </a:pPr>
            <a:endParaRPr lang="fr-BE" sz="2400" dirty="0"/>
          </a:p>
          <a:p>
            <a:pPr marL="0" lvl="0" indent="0">
              <a:buClr>
                <a:srgbClr val="7A2653"/>
              </a:buClr>
              <a:buNone/>
            </a:pPr>
            <a:r>
              <a:rPr lang="fr-BE" sz="1300" dirty="0"/>
              <a:t>Recommandation n° 03/2011 du 25 mai 2011 de la Commission Vie Privée relative à la prise de copie des cartes d’identité </a:t>
            </a:r>
          </a:p>
          <a:p>
            <a:pPr marL="0" indent="0">
              <a:buNone/>
            </a:pPr>
            <a:r>
              <a:rPr lang="fr-FR" sz="1300" dirty="0">
                <a:hlinkClick r:id="rId3"/>
              </a:rPr>
              <a:t>https://www.privacycommission.be/sites/privacycommission/files/documents/recommandation_03_2011_0.pdf</a:t>
            </a:r>
            <a:r>
              <a:rPr lang="fr-FR" sz="1300" dirty="0"/>
              <a:t> </a:t>
            </a:r>
          </a:p>
          <a:p>
            <a:pPr marL="0" indent="0">
              <a:buNone/>
            </a:pPr>
            <a:endParaRPr lang="fr-FR" sz="1300" dirty="0"/>
          </a:p>
          <a:p>
            <a:pPr marL="0" indent="0">
              <a:buNone/>
            </a:pPr>
            <a:endParaRPr lang="fr-FR" sz="1300" dirty="0"/>
          </a:p>
          <a:p>
            <a:pPr marL="0" indent="0">
              <a:buNone/>
            </a:pPr>
            <a:endParaRPr lang="fr-FR" sz="2400" dirty="0"/>
          </a:p>
          <a:p>
            <a:pPr marL="0" indent="0">
              <a:buNone/>
            </a:pPr>
            <a:endParaRPr lang="fr-FR" sz="2000" dirty="0"/>
          </a:p>
          <a:p>
            <a:pPr marL="0" indent="0">
              <a:buNone/>
            </a:pPr>
            <a:endParaRPr lang="fr-FR" i="1" dirty="0"/>
          </a:p>
        </p:txBody>
      </p:sp>
      <p:pic>
        <p:nvPicPr>
          <p:cNvPr id="6" name="Picture 5">
            <a:extLst>
              <a:ext uri="{FF2B5EF4-FFF2-40B4-BE49-F238E27FC236}">
                <a16:creationId xmlns:a16="http://schemas.microsoft.com/office/drawing/2014/main" id="{CC961597-899F-4E04-A934-D959BECBECFA}"/>
              </a:ext>
            </a:extLst>
          </p:cNvPr>
          <p:cNvPicPr>
            <a:picLocks noChangeAspect="1"/>
          </p:cNvPicPr>
          <p:nvPr/>
        </p:nvPicPr>
        <p:blipFill>
          <a:blip r:embed="rId4"/>
          <a:stretch>
            <a:fillRect/>
          </a:stretch>
        </p:blipFill>
        <p:spPr>
          <a:xfrm>
            <a:off x="1195228" y="2388347"/>
            <a:ext cx="6392586" cy="2295680"/>
          </a:xfrm>
          <a:prstGeom prst="rect">
            <a:avLst/>
          </a:prstGeom>
        </p:spPr>
      </p:pic>
    </p:spTree>
    <p:extLst>
      <p:ext uri="{BB962C8B-B14F-4D97-AF65-F5344CB8AC3E}">
        <p14:creationId xmlns:p14="http://schemas.microsoft.com/office/powerpoint/2010/main" val="310301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5"/>
                </a:solidFill>
                <a:latin typeface="+mj-lt"/>
              </a:rPr>
              <a:t>RGPD &amp; emploi</a:t>
            </a:r>
          </a:p>
        </p:txBody>
      </p:sp>
      <p:sp>
        <p:nvSpPr>
          <p:cNvPr id="3" name="Content Placeholder 2"/>
          <p:cNvSpPr>
            <a:spLocks noGrp="1"/>
          </p:cNvSpPr>
          <p:nvPr>
            <p:ph idx="1"/>
          </p:nvPr>
        </p:nvSpPr>
        <p:spPr>
          <a:xfrm>
            <a:off x="540000" y="1127901"/>
            <a:ext cx="8064000" cy="5524690"/>
          </a:xfrm>
        </p:spPr>
        <p:txBody>
          <a:bodyPr>
            <a:noAutofit/>
          </a:bodyPr>
          <a:lstStyle/>
          <a:p>
            <a:pPr>
              <a:lnSpc>
                <a:spcPct val="115000"/>
              </a:lnSpc>
              <a:spcBef>
                <a:spcPts val="0"/>
              </a:spcBef>
              <a:spcAft>
                <a:spcPts val="1422"/>
              </a:spcAft>
            </a:pPr>
            <a:r>
              <a:rPr lang="fr-FR" sz="2000" dirty="0">
                <a:solidFill>
                  <a:schemeClr val="accent1"/>
                </a:solidFill>
              </a:rPr>
              <a:t>Le RGPD s’applique </a:t>
            </a:r>
            <a:r>
              <a:rPr lang="fr-FR" sz="2000" dirty="0"/>
              <a:t>à toutes les données à caractère personnel, y compris les données des travailleurs qui sont collectées dans un contexte d’emploi</a:t>
            </a:r>
          </a:p>
          <a:p>
            <a:pPr>
              <a:lnSpc>
                <a:spcPct val="115000"/>
              </a:lnSpc>
              <a:spcBef>
                <a:spcPts val="0"/>
              </a:spcBef>
              <a:spcAft>
                <a:spcPts val="1422"/>
              </a:spcAft>
            </a:pPr>
            <a:r>
              <a:rPr lang="fr-FR" sz="2000" dirty="0"/>
              <a:t>Chapitre spécifique consacré au traitement dans le cadre des relations de travail (art. 88) qui permet aux </a:t>
            </a:r>
            <a:r>
              <a:rPr lang="fr-FR" sz="2000" dirty="0">
                <a:solidFill>
                  <a:schemeClr val="accent1"/>
                </a:solidFill>
              </a:rPr>
              <a:t>États membres </a:t>
            </a:r>
            <a:r>
              <a:rPr lang="fr-FR" sz="2000" dirty="0"/>
              <a:t>de </a:t>
            </a:r>
            <a:r>
              <a:rPr lang="fr-FR" sz="2000" i="1" dirty="0"/>
              <a:t>« prévoir des </a:t>
            </a:r>
            <a:r>
              <a:rPr lang="fr-FR" sz="2000" i="1" dirty="0">
                <a:solidFill>
                  <a:schemeClr val="accent1"/>
                </a:solidFill>
              </a:rPr>
              <a:t>règles plus spécifiques</a:t>
            </a:r>
            <a:r>
              <a:rPr lang="fr-FR" sz="2000" i="1" dirty="0"/>
              <a:t> pour assurer la protection des droits et libertés en ce qui concerne le traitement des données à caractère personnel des employés dans le cadre des relations de travail</a:t>
            </a:r>
            <a:r>
              <a:rPr lang="fr-FR" sz="2000" dirty="0"/>
              <a:t>. » </a:t>
            </a:r>
          </a:p>
          <a:p>
            <a:pPr marL="0" indent="0">
              <a:lnSpc>
                <a:spcPct val="115000"/>
              </a:lnSpc>
              <a:spcBef>
                <a:spcPts val="0"/>
              </a:spcBef>
              <a:spcAft>
                <a:spcPts val="1422"/>
              </a:spcAft>
              <a:buNone/>
            </a:pPr>
            <a:r>
              <a:rPr lang="fr-FR" sz="2000" dirty="0"/>
              <a:t>	</a:t>
            </a:r>
          </a:p>
          <a:p>
            <a:pPr marL="0" indent="0">
              <a:lnSpc>
                <a:spcPct val="115000"/>
              </a:lnSpc>
              <a:spcBef>
                <a:spcPts val="0"/>
              </a:spcBef>
              <a:spcAft>
                <a:spcPts val="1422"/>
              </a:spcAft>
              <a:buNone/>
            </a:pPr>
            <a:r>
              <a:rPr lang="fr-FR" sz="2000" dirty="0"/>
              <a:t>Probables règles supplémentaires (loi ou CCT), à suivre de près à l’avenir !</a:t>
            </a:r>
          </a:p>
          <a:p>
            <a:pPr marL="0" indent="0">
              <a:lnSpc>
                <a:spcPct val="115000"/>
              </a:lnSpc>
              <a:spcBef>
                <a:spcPts val="0"/>
              </a:spcBef>
              <a:spcAft>
                <a:spcPts val="1422"/>
              </a:spcAft>
              <a:buNone/>
            </a:pPr>
            <a:r>
              <a:rPr lang="fr-FR" sz="1200" dirty="0"/>
              <a:t>3 opinions pertinentes du groupe de travail « article 29 » en matière de droit du travail (WP48, WP55 et WP249):</a:t>
            </a:r>
          </a:p>
          <a:p>
            <a:pPr marL="0" indent="0">
              <a:lnSpc>
                <a:spcPct val="115000"/>
              </a:lnSpc>
              <a:spcBef>
                <a:spcPts val="0"/>
              </a:spcBef>
              <a:spcAft>
                <a:spcPts val="1422"/>
              </a:spcAft>
              <a:buNone/>
            </a:pPr>
            <a:r>
              <a:rPr lang="fr-FR" sz="1200" dirty="0">
                <a:hlinkClick r:id="rId3"/>
              </a:rPr>
              <a:t>http://ec.europa.eu/justice/data-protection/article-29/documentation</a:t>
            </a:r>
            <a:r>
              <a:rPr lang="fr-FR" sz="1200" dirty="0"/>
              <a:t> </a:t>
            </a:r>
          </a:p>
        </p:txBody>
      </p:sp>
      <p:sp>
        <p:nvSpPr>
          <p:cNvPr id="5" name="Down Arrow 4"/>
          <p:cNvSpPr/>
          <p:nvPr/>
        </p:nvSpPr>
        <p:spPr>
          <a:xfrm>
            <a:off x="846768" y="4510724"/>
            <a:ext cx="444843" cy="6425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81561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Plan par étapes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30</a:t>
            </a:fld>
            <a:endParaRPr lang="fr-FR" dirty="0"/>
          </a:p>
        </p:txBody>
      </p:sp>
      <p:sp>
        <p:nvSpPr>
          <p:cNvPr id="5" name="Tijdelijke aanduiding voor inhoud 4"/>
          <p:cNvSpPr>
            <a:spLocks noGrp="1"/>
          </p:cNvSpPr>
          <p:nvPr>
            <p:ph sz="quarter" idx="12"/>
          </p:nvPr>
        </p:nvSpPr>
        <p:spPr>
          <a:xfrm>
            <a:off x="694600" y="1308846"/>
            <a:ext cx="7729200" cy="4661647"/>
          </a:xfrm>
        </p:spPr>
        <p:txBody>
          <a:bodyPr>
            <a:noAutofit/>
          </a:bodyPr>
          <a:lstStyle/>
          <a:p>
            <a:pPr marL="342900" indent="-342900">
              <a:buFont typeface="+mj-lt"/>
              <a:buAutoNum type="arabicPeriod"/>
            </a:pPr>
            <a:r>
              <a:rPr lang="fr-FR" sz="2000" dirty="0"/>
              <a:t>L’employeur fixe des exigences pour la fonction</a:t>
            </a:r>
          </a:p>
          <a:p>
            <a:pPr marL="342900" indent="-342900">
              <a:buFont typeface="+mj-lt"/>
              <a:buAutoNum type="arabicPeriod"/>
            </a:pPr>
            <a:r>
              <a:rPr lang="fr-FR" sz="2000" dirty="0"/>
              <a:t>L’employeur décide s’il lance une procédure d’embauche seul ou avec un bureau de sélection</a:t>
            </a:r>
          </a:p>
          <a:p>
            <a:pPr marL="342900" indent="-342900">
              <a:buFont typeface="+mj-lt"/>
              <a:buAutoNum type="arabicPeriod"/>
            </a:pPr>
            <a:r>
              <a:rPr lang="fr-FR" sz="2000" dirty="0"/>
              <a:t>L’employeur place une offre d'emploi et y mentionne la nature de la fonction, les exigences qui sont posées à la fonction, le lieu où la fonction doit être exercée, la façon de postuler et, le cas échéant, l’intention de constituer une réserve de recrutement</a:t>
            </a:r>
          </a:p>
          <a:p>
            <a:pPr marL="342900" indent="-342900">
              <a:buFont typeface="+mj-lt"/>
              <a:buAutoNum type="arabicPeriod"/>
            </a:pPr>
            <a:r>
              <a:rPr lang="fr-FR" sz="2000" dirty="0"/>
              <a:t>L’employeur décide des informations dont il a besoin, si ces informations sont nécessaires et comment il peut les obtenir</a:t>
            </a:r>
          </a:p>
          <a:p>
            <a:pPr marL="342900" indent="-342900">
              <a:buFont typeface="+mj-lt"/>
              <a:buAutoNum type="arabicPeriod"/>
            </a:pPr>
            <a:r>
              <a:rPr lang="fr-FR" sz="2000" dirty="0"/>
              <a:t>L’employeur traite les données du candidat et l’informe de ses droits sur ses données à caractère personnel</a:t>
            </a:r>
          </a:p>
        </p:txBody>
      </p:sp>
    </p:spTree>
    <p:extLst>
      <p:ext uri="{BB962C8B-B14F-4D97-AF65-F5344CB8AC3E}">
        <p14:creationId xmlns:p14="http://schemas.microsoft.com/office/powerpoint/2010/main" val="112718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Impact du RGPD ?</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31</a:t>
            </a:fld>
            <a:endParaRPr lang="fr-FR" dirty="0"/>
          </a:p>
        </p:txBody>
      </p:sp>
      <p:sp>
        <p:nvSpPr>
          <p:cNvPr id="6" name="Tijdelijke aanduiding voor tekst 3"/>
          <p:cNvSpPr>
            <a:spLocks noGrp="1"/>
          </p:cNvSpPr>
          <p:nvPr>
            <p:ph sz="quarter" idx="12"/>
          </p:nvPr>
        </p:nvSpPr>
        <p:spPr>
          <a:xfrm>
            <a:off x="696050" y="1399055"/>
            <a:ext cx="7727950" cy="5127267"/>
          </a:xfrm>
        </p:spPr>
        <p:txBody>
          <a:bodyPr>
            <a:normAutofit fontScale="92500" lnSpcReduction="20000"/>
          </a:bodyPr>
          <a:lstStyle/>
          <a:p>
            <a:pPr lvl="0">
              <a:spcBef>
                <a:spcPts val="0"/>
              </a:spcBef>
              <a:spcAft>
                <a:spcPts val="0"/>
              </a:spcAft>
              <a:buClr>
                <a:srgbClr val="7A2653"/>
              </a:buClr>
              <a:buFont typeface="Arial" panose="020B0604020202020204" pitchFamily="34" charset="0"/>
              <a:buChar char="•"/>
            </a:pPr>
            <a:r>
              <a:rPr lang="fr-FR" altLang="nl-BE" sz="2400" b="1" kern="1200" dirty="0"/>
              <a:t>Nouveaux droits </a:t>
            </a:r>
            <a:r>
              <a:rPr lang="fr-FR" altLang="nl-BE" sz="2000" kern="1200" dirty="0"/>
              <a:t>- </a:t>
            </a:r>
            <a:r>
              <a:rPr lang="fr-FR" altLang="nl-BE" sz="2200" kern="1200" dirty="0"/>
              <a:t>renforcement du contrôle de l’utilisation de leurs données personnelles. Ils obtiennent ainsi le droit d’accès aux données, le droit de rectification, le droit à l’oubli, ....</a:t>
            </a:r>
          </a:p>
          <a:p>
            <a:pPr lvl="0">
              <a:spcBef>
                <a:spcPts val="0"/>
              </a:spcBef>
              <a:spcAft>
                <a:spcPts val="0"/>
              </a:spcAft>
              <a:buClr>
                <a:srgbClr val="7A2653"/>
              </a:buClr>
              <a:buFont typeface="Arial" panose="020B0604020202020204" pitchFamily="34" charset="0"/>
              <a:buChar char="•"/>
            </a:pPr>
            <a:endParaRPr lang="fr-FR" altLang="nl-BE" sz="2000" b="1" kern="1200" dirty="0"/>
          </a:p>
          <a:p>
            <a:pPr lvl="0">
              <a:spcBef>
                <a:spcPts val="0"/>
              </a:spcBef>
              <a:spcAft>
                <a:spcPts val="0"/>
              </a:spcAft>
              <a:buClr>
                <a:srgbClr val="7A2653"/>
              </a:buClr>
              <a:buFont typeface="Arial" panose="020B0604020202020204" pitchFamily="34" charset="0"/>
              <a:buChar char="•"/>
            </a:pPr>
            <a:r>
              <a:rPr lang="fr-FR" altLang="nl-BE" sz="2400" b="1" kern="1200" dirty="0"/>
              <a:t>Autorisation plus stricte</a:t>
            </a:r>
            <a:r>
              <a:rPr lang="fr-FR" altLang="nl-BE" sz="2400" kern="1200" dirty="0"/>
              <a:t> </a:t>
            </a:r>
          </a:p>
          <a:p>
            <a:pPr lvl="0">
              <a:spcBef>
                <a:spcPts val="0"/>
              </a:spcBef>
              <a:spcAft>
                <a:spcPts val="0"/>
              </a:spcAft>
              <a:buClr>
                <a:srgbClr val="7A2653"/>
              </a:buClr>
              <a:buFont typeface="Arial" panose="020B0604020202020204" pitchFamily="34" charset="0"/>
              <a:buChar char="•"/>
            </a:pPr>
            <a:endParaRPr lang="fr-FR" altLang="nl-BE" sz="2400" kern="1200" dirty="0"/>
          </a:p>
          <a:p>
            <a:pPr>
              <a:spcBef>
                <a:spcPts val="0"/>
              </a:spcBef>
              <a:spcAft>
                <a:spcPts val="0"/>
              </a:spcAft>
              <a:buClr>
                <a:srgbClr val="7A2653"/>
              </a:buClr>
              <a:buFont typeface="Arial" panose="020B0604020202020204" pitchFamily="34" charset="0"/>
              <a:buChar char="•"/>
            </a:pPr>
            <a:r>
              <a:rPr lang="fr-FR" altLang="nl-BE" sz="2400" b="1" dirty="0"/>
              <a:t>Registre des données :</a:t>
            </a:r>
            <a:r>
              <a:rPr lang="fr-FR" altLang="nl-BE" sz="2400" dirty="0"/>
              <a:t> </a:t>
            </a:r>
            <a:r>
              <a:rPr lang="fr-FR" altLang="nl-BE" sz="2200" dirty="0"/>
              <a:t>quelles données tenez-vous à jour ? D’où proviennent-elles ? Avec qui les avez-vous partagées ? </a:t>
            </a:r>
          </a:p>
          <a:p>
            <a:pPr marL="0" indent="0">
              <a:spcBef>
                <a:spcPts val="0"/>
              </a:spcBef>
              <a:spcAft>
                <a:spcPts val="0"/>
              </a:spcAft>
              <a:buClr>
                <a:srgbClr val="7A2653"/>
              </a:buClr>
              <a:buNone/>
            </a:pPr>
            <a:endParaRPr lang="fr-FR" altLang="nl-BE" sz="2200" dirty="0"/>
          </a:p>
          <a:p>
            <a:pPr marL="0" indent="0">
              <a:spcBef>
                <a:spcPts val="0"/>
              </a:spcBef>
              <a:spcAft>
                <a:spcPts val="0"/>
              </a:spcAft>
              <a:buClr>
                <a:srgbClr val="7A2653"/>
              </a:buClr>
              <a:buNone/>
            </a:pPr>
            <a:r>
              <a:rPr lang="fr-FR" altLang="nl-BE" sz="2200" dirty="0"/>
              <a:t>Documenter tous les traitements !</a:t>
            </a:r>
          </a:p>
          <a:p>
            <a:pPr marL="0" lvl="0" indent="0">
              <a:spcBef>
                <a:spcPts val="0"/>
              </a:spcBef>
              <a:spcAft>
                <a:spcPts val="0"/>
              </a:spcAft>
              <a:buClr>
                <a:srgbClr val="7A2653"/>
              </a:buClr>
              <a:buNone/>
            </a:pPr>
            <a:endParaRPr lang="fr-FR" altLang="nl-BE" sz="2400" kern="1200" dirty="0"/>
          </a:p>
          <a:p>
            <a:pPr lvl="0">
              <a:spcBef>
                <a:spcPts val="0"/>
              </a:spcBef>
              <a:spcAft>
                <a:spcPts val="0"/>
              </a:spcAft>
              <a:buClr>
                <a:srgbClr val="7A2653"/>
              </a:buClr>
              <a:buFont typeface="Arial" panose="020B0604020202020204" pitchFamily="34" charset="0"/>
              <a:buChar char="•"/>
            </a:pPr>
            <a:r>
              <a:rPr lang="fr-FR" altLang="nl-BE" sz="2400" b="1" kern="1200" dirty="0"/>
              <a:t>Communication</a:t>
            </a:r>
            <a:r>
              <a:rPr lang="fr-FR" altLang="nl-BE" kern="1200" dirty="0"/>
              <a:t> - </a:t>
            </a:r>
            <a:r>
              <a:rPr lang="fr-FR" altLang="nl-BE" sz="2200" kern="1200" dirty="0"/>
              <a:t>Compléter la déclaration de confidentialité avec :</a:t>
            </a:r>
          </a:p>
          <a:p>
            <a:pPr marL="442913" lvl="1" indent="-153988" rtl="0" fontAlgn="base">
              <a:spcBef>
                <a:spcPts val="0"/>
              </a:spcBef>
              <a:spcAft>
                <a:spcPts val="0"/>
              </a:spcAft>
              <a:buClr>
                <a:srgbClr val="969696"/>
              </a:buClr>
              <a:buSzTx/>
              <a:defRPr/>
            </a:pPr>
            <a:r>
              <a:rPr lang="fr-FR" altLang="nl-BE" sz="2200" kern="1200" dirty="0"/>
              <a:t>la base légale pour le traitement des données</a:t>
            </a:r>
          </a:p>
          <a:p>
            <a:pPr marL="442913" lvl="1" indent="-153988" rtl="0" fontAlgn="base">
              <a:spcBef>
                <a:spcPts val="0"/>
              </a:spcBef>
              <a:spcAft>
                <a:spcPts val="0"/>
              </a:spcAft>
              <a:buClr>
                <a:srgbClr val="969696"/>
              </a:buClr>
              <a:buSzTx/>
              <a:defRPr/>
            </a:pPr>
            <a:r>
              <a:rPr lang="fr-FR" altLang="nl-BE" sz="2200" kern="1200" dirty="0"/>
              <a:t>les délais durant lesquels vous tiendrez les informations à jour</a:t>
            </a:r>
          </a:p>
          <a:p>
            <a:pPr marL="442913" lvl="1" indent="-153988" rtl="0" fontAlgn="base">
              <a:spcBef>
                <a:spcPts val="0"/>
              </a:spcBef>
              <a:spcAft>
                <a:spcPts val="0"/>
              </a:spcAft>
              <a:buClr>
                <a:srgbClr val="969696"/>
              </a:buClr>
              <a:buSzTx/>
              <a:defRPr/>
            </a:pPr>
            <a:r>
              <a:rPr lang="fr-FR" altLang="nl-BE" sz="2200" kern="1200" dirty="0"/>
              <a:t>si vous échangez les données en dehors de l’Union européenne et </a:t>
            </a:r>
          </a:p>
          <a:p>
            <a:pPr marL="442913" lvl="1" indent="-153988" rtl="0" fontAlgn="base">
              <a:spcBef>
                <a:spcPts val="0"/>
              </a:spcBef>
              <a:spcAft>
                <a:spcPts val="0"/>
              </a:spcAft>
              <a:buClr>
                <a:srgbClr val="969696"/>
              </a:buClr>
              <a:buSzTx/>
              <a:defRPr/>
            </a:pPr>
            <a:r>
              <a:rPr lang="fr-FR" altLang="nl-BE" sz="2200" kern="1200" dirty="0"/>
              <a:t>la possibilité pour la personne concernée de déposer une plainte auprès de la Commission de la protection de la vie privée</a:t>
            </a:r>
            <a:endParaRPr lang="fr-FR" altLang="nl-BE" sz="2400" kern="1200" dirty="0"/>
          </a:p>
          <a:p>
            <a:pPr lvl="0">
              <a:spcBef>
                <a:spcPts val="0"/>
              </a:spcBef>
              <a:spcAft>
                <a:spcPts val="0"/>
              </a:spcAft>
              <a:buClr>
                <a:srgbClr val="7A2653"/>
              </a:buClr>
              <a:buFont typeface="Arial" panose="020B0604020202020204" pitchFamily="34" charset="0"/>
              <a:buChar char="•"/>
            </a:pPr>
            <a:endParaRPr lang="fr-FR" altLang="nl-BE" sz="2400" kern="1200" dirty="0"/>
          </a:p>
          <a:p>
            <a:pPr marL="0" lvl="0" indent="0">
              <a:spcBef>
                <a:spcPts val="0"/>
              </a:spcBef>
              <a:spcAft>
                <a:spcPts val="0"/>
              </a:spcAft>
              <a:buClr>
                <a:srgbClr val="7A2653"/>
              </a:buClr>
              <a:buNone/>
            </a:pPr>
            <a:endParaRPr lang="fr-FR" altLang="nl-BE" sz="2000" kern="1200" dirty="0"/>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346496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Que faire avec les CV?</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32</a:t>
            </a:fld>
            <a:endParaRPr lang="fr-FR" dirty="0"/>
          </a:p>
        </p:txBody>
      </p:sp>
      <p:sp>
        <p:nvSpPr>
          <p:cNvPr id="5" name="Tijdelijke aanduiding voor inhoud 4"/>
          <p:cNvSpPr>
            <a:spLocks noGrp="1"/>
          </p:cNvSpPr>
          <p:nvPr>
            <p:ph sz="quarter" idx="12"/>
          </p:nvPr>
        </p:nvSpPr>
        <p:spPr>
          <a:xfrm>
            <a:off x="602321" y="1098176"/>
            <a:ext cx="7729200" cy="4891563"/>
          </a:xfrm>
        </p:spPr>
        <p:txBody>
          <a:bodyPr>
            <a:noAutofit/>
          </a:bodyPr>
          <a:lstStyle/>
          <a:p>
            <a:pPr marL="0" lvl="0" indent="0">
              <a:spcBef>
                <a:spcPts val="0"/>
              </a:spcBef>
              <a:spcAft>
                <a:spcPts val="0"/>
              </a:spcAft>
              <a:buClr>
                <a:srgbClr val="7A2653"/>
              </a:buClr>
              <a:buNone/>
            </a:pPr>
            <a:endParaRPr lang="fr-FR" altLang="nl-BE" sz="2000" b="1" kern="1200" dirty="0"/>
          </a:p>
          <a:p>
            <a:pPr lvl="0">
              <a:spcBef>
                <a:spcPts val="0"/>
              </a:spcBef>
              <a:spcAft>
                <a:spcPts val="0"/>
              </a:spcAft>
              <a:buClr>
                <a:srgbClr val="7A2653"/>
              </a:buClr>
              <a:buFont typeface="Arial" panose="020B0604020202020204" pitchFamily="34" charset="0"/>
              <a:buChar char="•"/>
            </a:pPr>
            <a:r>
              <a:rPr lang="fr-FR" altLang="nl-BE" sz="2000" b="1" kern="1200" dirty="0"/>
              <a:t>Base(s) légale(s)</a:t>
            </a:r>
          </a:p>
          <a:p>
            <a:pPr marL="180000" lvl="1" indent="0">
              <a:spcBef>
                <a:spcPts val="0"/>
              </a:spcBef>
              <a:spcAft>
                <a:spcPts val="0"/>
              </a:spcAft>
              <a:buClr>
                <a:srgbClr val="7A2653"/>
              </a:buClr>
              <a:buNone/>
            </a:pPr>
            <a:endParaRPr lang="fr-FR" altLang="nl-BE" dirty="0"/>
          </a:p>
          <a:p>
            <a:pPr lvl="1">
              <a:spcBef>
                <a:spcPts val="0"/>
              </a:spcBef>
              <a:spcAft>
                <a:spcPts val="0"/>
              </a:spcAft>
              <a:buClr>
                <a:srgbClr val="7A2653"/>
              </a:buClr>
              <a:buFont typeface="Arial" panose="020B0604020202020204" pitchFamily="34" charset="0"/>
              <a:buChar char="•"/>
            </a:pPr>
            <a:r>
              <a:rPr lang="fr-FR" altLang="nl-BE" dirty="0"/>
              <a:t>Consentement du candidat qui doit être valable </a:t>
            </a:r>
          </a:p>
          <a:p>
            <a:pPr lvl="1">
              <a:spcBef>
                <a:spcPts val="0"/>
              </a:spcBef>
              <a:spcAft>
                <a:spcPts val="0"/>
              </a:spcAft>
              <a:buClr>
                <a:srgbClr val="7A2653"/>
              </a:buClr>
              <a:buFont typeface="Arial" panose="020B0604020202020204" pitchFamily="34" charset="0"/>
              <a:buChar char="•"/>
            </a:pPr>
            <a:r>
              <a:rPr lang="fr-BE" dirty="0"/>
              <a:t>(Traitement nécessaire à l'exécution de mesures précontractuelles </a:t>
            </a:r>
            <a:r>
              <a:rPr lang="fr-BE" i="1" dirty="0"/>
              <a:t>« prises à la demande de la personne concernée »</a:t>
            </a:r>
            <a:r>
              <a:rPr lang="fr-BE" dirty="0"/>
              <a:t>)?</a:t>
            </a:r>
          </a:p>
          <a:p>
            <a:pPr lvl="1">
              <a:spcBef>
                <a:spcPts val="0"/>
              </a:spcBef>
              <a:spcAft>
                <a:spcPts val="0"/>
              </a:spcAft>
              <a:buClr>
                <a:srgbClr val="7A2653"/>
              </a:buClr>
              <a:buFont typeface="Arial" panose="020B0604020202020204" pitchFamily="34" charset="0"/>
              <a:buChar char="•"/>
            </a:pPr>
            <a:r>
              <a:rPr lang="fr-BE" dirty="0"/>
              <a:t>Intérêts légitimes de l’employeur </a:t>
            </a:r>
          </a:p>
          <a:p>
            <a:pPr marL="180000" lvl="1" indent="0">
              <a:spcBef>
                <a:spcPts val="0"/>
              </a:spcBef>
              <a:spcAft>
                <a:spcPts val="0"/>
              </a:spcAft>
              <a:buClr>
                <a:srgbClr val="7A2653"/>
              </a:buClr>
              <a:buNone/>
            </a:pPr>
            <a:endParaRPr lang="fr-FR" altLang="nl-BE" sz="1800" b="1" kern="1200" dirty="0"/>
          </a:p>
          <a:p>
            <a:pPr marL="180000" lvl="1" indent="0">
              <a:spcBef>
                <a:spcPts val="0"/>
              </a:spcBef>
              <a:spcAft>
                <a:spcPts val="0"/>
              </a:spcAft>
              <a:buClr>
                <a:srgbClr val="7A2653"/>
              </a:buClr>
              <a:buNone/>
            </a:pPr>
            <a:r>
              <a:rPr lang="fr-BE" sz="1400" i="1" dirty="0"/>
              <a:t>« Lorsque l’identité de l’employeur n’a pas été précisée lors de l’offre de poste, il est recommandé que l’accord du candidat soit recueilli préalablement à la transmission de son CV à cet employeur »</a:t>
            </a:r>
          </a:p>
          <a:p>
            <a:pPr marL="180000" lvl="1" indent="0">
              <a:spcBef>
                <a:spcPts val="0"/>
              </a:spcBef>
              <a:spcAft>
                <a:spcPts val="0"/>
              </a:spcAft>
              <a:buClr>
                <a:srgbClr val="7A2653"/>
              </a:buClr>
              <a:buNone/>
            </a:pPr>
            <a:r>
              <a:rPr lang="fr-BE" sz="1000" dirty="0">
                <a:hlinkClick r:id="rId3"/>
              </a:rPr>
              <a:t>https://www.cnil.fr/fr/les-operations-de-recrutement</a:t>
            </a:r>
            <a:r>
              <a:rPr lang="fr-BE" sz="1000" dirty="0"/>
              <a:t> </a:t>
            </a:r>
          </a:p>
          <a:p>
            <a:pPr marL="180000" lvl="1" indent="0">
              <a:spcBef>
                <a:spcPts val="0"/>
              </a:spcBef>
              <a:spcAft>
                <a:spcPts val="0"/>
              </a:spcAft>
              <a:buClr>
                <a:srgbClr val="7A2653"/>
              </a:buClr>
              <a:buNone/>
            </a:pPr>
            <a:endParaRPr lang="fr-FR" altLang="nl-BE" sz="1800" b="1" kern="1200" dirty="0"/>
          </a:p>
          <a:p>
            <a:pPr lvl="0">
              <a:spcBef>
                <a:spcPts val="0"/>
              </a:spcBef>
              <a:spcAft>
                <a:spcPts val="0"/>
              </a:spcAft>
              <a:buClr>
                <a:srgbClr val="7A2653"/>
              </a:buClr>
              <a:buFont typeface="Arial" panose="020B0604020202020204" pitchFamily="34" charset="0"/>
              <a:buChar char="•"/>
            </a:pPr>
            <a:r>
              <a:rPr lang="fr-FR" altLang="nl-BE" sz="2000" b="1" kern="1200" dirty="0"/>
              <a:t>Informer les candidats</a:t>
            </a:r>
            <a:r>
              <a:rPr lang="fr-FR" altLang="nl-BE" sz="1600" dirty="0"/>
              <a:t>, </a:t>
            </a:r>
            <a:r>
              <a:rPr lang="fr-FR" altLang="nl-BE" sz="1600" dirty="0" err="1"/>
              <a:t>e.a</a:t>
            </a:r>
            <a:r>
              <a:rPr lang="fr-FR" altLang="nl-BE" sz="1600" dirty="0"/>
              <a:t>. les finalités, les destinataires, leurs droits (art. 12 et </a:t>
            </a:r>
            <a:r>
              <a:rPr lang="fr-FR" altLang="nl-BE" sz="1600" dirty="0" err="1"/>
              <a:t>seq</a:t>
            </a:r>
            <a:r>
              <a:rPr lang="fr-FR" altLang="nl-BE" sz="1600" dirty="0"/>
              <a:t>.)</a:t>
            </a:r>
          </a:p>
          <a:p>
            <a:pPr marL="0" lvl="0" indent="0">
              <a:spcBef>
                <a:spcPts val="0"/>
              </a:spcBef>
              <a:spcAft>
                <a:spcPts val="0"/>
              </a:spcAft>
              <a:buClr>
                <a:srgbClr val="7A2653"/>
              </a:buClr>
              <a:buNone/>
            </a:pPr>
            <a:endParaRPr lang="fr-FR" altLang="nl-BE" sz="1600" dirty="0"/>
          </a:p>
          <a:p>
            <a:pPr lvl="0">
              <a:spcBef>
                <a:spcPts val="0"/>
              </a:spcBef>
              <a:spcAft>
                <a:spcPts val="0"/>
              </a:spcAft>
              <a:buClr>
                <a:srgbClr val="7A2653"/>
              </a:buClr>
              <a:buFont typeface="Arial" panose="020B0604020202020204" pitchFamily="34" charset="0"/>
              <a:buChar char="•"/>
            </a:pPr>
            <a:r>
              <a:rPr lang="fr-FR" altLang="nl-BE" sz="2000" b="1" kern="1200" dirty="0"/>
              <a:t>Mesures techniques et organisationnelles appropriées </a:t>
            </a:r>
          </a:p>
          <a:p>
            <a:pPr marL="0" lvl="0" indent="0">
              <a:spcBef>
                <a:spcPts val="0"/>
              </a:spcBef>
              <a:spcAft>
                <a:spcPts val="0"/>
              </a:spcAft>
              <a:buClr>
                <a:srgbClr val="7A2653"/>
              </a:buClr>
              <a:buNone/>
            </a:pPr>
            <a:endParaRPr lang="fr-FR" altLang="nl-BE" sz="1600" dirty="0"/>
          </a:p>
          <a:p>
            <a:pPr lvl="0">
              <a:spcBef>
                <a:spcPts val="0"/>
              </a:spcBef>
              <a:spcAft>
                <a:spcPts val="0"/>
              </a:spcAft>
              <a:buClr>
                <a:srgbClr val="7A2653"/>
              </a:buClr>
              <a:buFont typeface="Arial" panose="020B0604020202020204" pitchFamily="34" charset="0"/>
              <a:buChar char="•"/>
            </a:pPr>
            <a:r>
              <a:rPr lang="fr-FR" altLang="nl-BE" sz="2000" b="1" kern="1200" dirty="0"/>
              <a:t>Durée de conservation </a:t>
            </a:r>
            <a:r>
              <a:rPr lang="fr-FR" altLang="nl-BE" sz="1600" dirty="0"/>
              <a:t>: X ans/mois à l’issue de la procédure de sélection </a:t>
            </a:r>
          </a:p>
          <a:p>
            <a:pPr marL="0" lvl="0" indent="0">
              <a:spcBef>
                <a:spcPts val="0"/>
              </a:spcBef>
              <a:spcAft>
                <a:spcPts val="0"/>
              </a:spcAft>
              <a:buClr>
                <a:srgbClr val="7A2653"/>
              </a:buClr>
              <a:buNone/>
            </a:pPr>
            <a:endParaRPr lang="fr-FR" altLang="nl-BE" sz="1600" dirty="0"/>
          </a:p>
          <a:p>
            <a:pPr>
              <a:lnSpc>
                <a:spcPct val="90000"/>
              </a:lnSpc>
              <a:buClr>
                <a:srgbClr val="7A2653"/>
              </a:buClr>
              <a:buFont typeface="Symbol" panose="05050102010706020507" pitchFamily="18" charset="2"/>
              <a:buChar char="Þ"/>
            </a:pPr>
            <a:r>
              <a:rPr lang="fr-FR" sz="2000" dirty="0"/>
              <a:t> effacer les CV par la suite!</a:t>
            </a:r>
            <a:endParaRPr lang="fr-FR" altLang="nl-BE" sz="2000" b="1" kern="1200" dirty="0"/>
          </a:p>
          <a:p>
            <a:pPr marL="0" lvl="0" indent="0">
              <a:spcBef>
                <a:spcPts val="0"/>
              </a:spcBef>
              <a:spcAft>
                <a:spcPts val="0"/>
              </a:spcAft>
              <a:buClr>
                <a:srgbClr val="7A2653"/>
              </a:buClr>
              <a:buNone/>
            </a:pPr>
            <a:endParaRPr lang="fr-FR" altLang="nl-BE" sz="2000" b="1" kern="1200" dirty="0"/>
          </a:p>
          <a:p>
            <a:pPr marL="0" lvl="0" indent="0">
              <a:spcBef>
                <a:spcPts val="0"/>
              </a:spcBef>
              <a:spcAft>
                <a:spcPts val="0"/>
              </a:spcAft>
              <a:buClr>
                <a:srgbClr val="7A2653"/>
              </a:buClr>
              <a:buNone/>
            </a:pPr>
            <a:endParaRPr lang="fr-FR" altLang="nl-BE" sz="2000" b="1" kern="1200" dirty="0"/>
          </a:p>
          <a:p>
            <a:pPr marL="0" lvl="0" indent="0">
              <a:spcBef>
                <a:spcPts val="0"/>
              </a:spcBef>
              <a:spcAft>
                <a:spcPts val="0"/>
              </a:spcAft>
              <a:buClr>
                <a:srgbClr val="7A2653"/>
              </a:buClr>
              <a:buNone/>
            </a:pPr>
            <a:endParaRPr lang="fr-FR" altLang="nl-BE" sz="2000" kern="1200" dirty="0"/>
          </a:p>
        </p:txBody>
      </p:sp>
    </p:spTree>
    <p:extLst>
      <p:ext uri="{BB962C8B-B14F-4D97-AF65-F5344CB8AC3E}">
        <p14:creationId xmlns:p14="http://schemas.microsoft.com/office/powerpoint/2010/main" val="1281660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3558" y="2088327"/>
            <a:ext cx="6290441" cy="1282402"/>
          </a:xfrm>
        </p:spPr>
        <p:txBody>
          <a:bodyPr/>
          <a:lstStyle/>
          <a:p>
            <a:r>
              <a:rPr lang="fr-FR" sz="4800" dirty="0"/>
              <a:t>Géolocalisation et utilisation du GSM </a:t>
            </a:r>
          </a:p>
        </p:txBody>
      </p:sp>
    </p:spTree>
    <p:extLst>
      <p:ext uri="{BB962C8B-B14F-4D97-AF65-F5344CB8AC3E}">
        <p14:creationId xmlns:p14="http://schemas.microsoft.com/office/powerpoint/2010/main" val="2452926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34</a:t>
            </a:fld>
            <a:endParaRPr lang="fr-FR" dirty="0"/>
          </a:p>
        </p:txBody>
      </p:sp>
      <p:sp>
        <p:nvSpPr>
          <p:cNvPr id="5" name="Tijdelijke aanduiding voor inhoud 4"/>
          <p:cNvSpPr>
            <a:spLocks noGrp="1"/>
          </p:cNvSpPr>
          <p:nvPr>
            <p:ph sz="quarter" idx="12"/>
          </p:nvPr>
        </p:nvSpPr>
        <p:spPr>
          <a:xfrm>
            <a:off x="694600" y="1308538"/>
            <a:ext cx="8118096" cy="5079010"/>
          </a:xfrm>
        </p:spPr>
        <p:txBody>
          <a:bodyPr>
            <a:normAutofit fontScale="85000" lnSpcReduction="20000"/>
          </a:bodyPr>
          <a:lstStyle/>
          <a:p>
            <a:pPr>
              <a:buFont typeface="Arial" panose="020B0604020202020204" pitchFamily="34" charset="0"/>
              <a:buChar char="•"/>
            </a:pPr>
            <a:r>
              <a:rPr lang="fr-FR" sz="2400" dirty="0">
                <a:sym typeface="Wingdings" panose="05000000000000000000" pitchFamily="2" charset="2"/>
              </a:rPr>
              <a:t>Pas de CCT du CNT</a:t>
            </a:r>
            <a:endParaRPr lang="fr-FR" sz="2400" dirty="0"/>
          </a:p>
          <a:p>
            <a:pPr>
              <a:buFont typeface="Arial" panose="020B0604020202020204" pitchFamily="34" charset="0"/>
              <a:buChar char="•"/>
            </a:pPr>
            <a:endParaRPr lang="fr-FR" sz="2400" dirty="0"/>
          </a:p>
          <a:p>
            <a:pPr>
              <a:buFont typeface="Arial" panose="020B0604020202020204" pitchFamily="34" charset="0"/>
              <a:buChar char="•"/>
            </a:pPr>
            <a:r>
              <a:rPr lang="fr-FR" sz="2400" dirty="0"/>
              <a:t>Loi relative à la protection de la vie privée 8/12/1992</a:t>
            </a:r>
          </a:p>
          <a:p>
            <a:pPr marL="0" indent="0">
              <a:buNone/>
            </a:pPr>
            <a:endParaRPr lang="fr-FR" sz="2200" dirty="0">
              <a:sym typeface="Wingdings" panose="05000000000000000000" pitchFamily="2" charset="2"/>
            </a:endParaRPr>
          </a:p>
          <a:p>
            <a:pPr>
              <a:buFont typeface="Arial" panose="020B0604020202020204" pitchFamily="34" charset="0"/>
              <a:buChar char="•"/>
            </a:pPr>
            <a:r>
              <a:rPr lang="fr-FR" sz="2400" dirty="0">
                <a:sym typeface="Wingdings" panose="05000000000000000000" pitchFamily="2" charset="2"/>
              </a:rPr>
              <a:t>Avis Commission de la protection de la vie privée </a:t>
            </a:r>
          </a:p>
          <a:p>
            <a:pPr marL="0" indent="0">
              <a:buNone/>
            </a:pPr>
            <a:r>
              <a:rPr lang="fr-FR" sz="2400" dirty="0">
                <a:sym typeface="Wingdings" panose="05000000000000000000" pitchFamily="2" charset="2"/>
              </a:rPr>
              <a:t> 12/2005 </a:t>
            </a:r>
          </a:p>
          <a:p>
            <a:pPr marL="187325" indent="0">
              <a:buNone/>
            </a:pPr>
            <a:r>
              <a:rPr lang="fr-FR" sz="2400" dirty="0">
                <a:sym typeface="Wingdings" panose="05000000000000000000" pitchFamily="2" charset="2"/>
                <a:hlinkClick r:id="rId3"/>
              </a:rPr>
              <a:t>https://www.privacycommission.be/sites/privacycommission/files/documents/avis_12_2005_0.pdf</a:t>
            </a:r>
            <a:endParaRPr lang="fr-FR" sz="2400" dirty="0">
              <a:sym typeface="Wingdings" panose="05000000000000000000" pitchFamily="2" charset="2"/>
            </a:endParaRPr>
          </a:p>
          <a:p>
            <a:pPr marL="187325" indent="0">
              <a:buNone/>
            </a:pPr>
            <a:endParaRPr lang="fr-FR" sz="2400" dirty="0">
              <a:sym typeface="Wingdings" panose="05000000000000000000" pitchFamily="2" charset="2"/>
            </a:endParaRPr>
          </a:p>
          <a:p>
            <a:pPr>
              <a:buFont typeface="Arial" panose="020B0604020202020204" pitchFamily="34" charset="0"/>
              <a:buChar char="•"/>
            </a:pPr>
            <a:r>
              <a:rPr lang="fr-FR" sz="2400" dirty="0"/>
              <a:t>Opinion (WP249) « data </a:t>
            </a:r>
            <a:r>
              <a:rPr lang="fr-FR" sz="2400" dirty="0" err="1"/>
              <a:t>processing</a:t>
            </a:r>
            <a:r>
              <a:rPr lang="fr-FR" sz="2400" dirty="0"/>
              <a:t> at </a:t>
            </a:r>
            <a:r>
              <a:rPr lang="fr-FR" sz="2400" dirty="0" err="1"/>
              <a:t>work</a:t>
            </a:r>
            <a:r>
              <a:rPr lang="fr-FR" sz="2400" dirty="0"/>
              <a:t> » du groupe de travail « article 29 » du 8 juin 2017 </a:t>
            </a:r>
          </a:p>
          <a:p>
            <a:pPr marL="187325" indent="0">
              <a:buNone/>
            </a:pPr>
            <a:r>
              <a:rPr lang="en-US" sz="2400" dirty="0">
                <a:hlinkClick r:id="rId4"/>
              </a:rPr>
              <a:t>www.ec.europa.eu/newsroom/document.cfm?doc_id=45631</a:t>
            </a:r>
            <a:endParaRPr lang="en-US" sz="2400" dirty="0"/>
          </a:p>
          <a:p>
            <a:pPr marL="0" indent="0">
              <a:buNone/>
            </a:pPr>
            <a:endParaRPr lang="fr-FR" sz="2400" dirty="0">
              <a:sym typeface="Wingdings" panose="05000000000000000000" pitchFamily="2" charset="2"/>
            </a:endParaRPr>
          </a:p>
          <a:p>
            <a:pPr>
              <a:buFont typeface="Arial" panose="020B0604020202020204" pitchFamily="34" charset="0"/>
              <a:buChar char="•"/>
            </a:pPr>
            <a:r>
              <a:rPr lang="fr-FR" sz="2400" dirty="0"/>
              <a:t>Géolocalisation = système qui permet de localiser des personnes en combinant la technologie GPS et GSM</a:t>
            </a:r>
            <a:endParaRPr lang="fr-FR" dirty="0"/>
          </a:p>
        </p:txBody>
      </p:sp>
      <p:sp>
        <p:nvSpPr>
          <p:cNvPr id="4" name="Titel 3"/>
          <p:cNvSpPr>
            <a:spLocks noGrp="1"/>
          </p:cNvSpPr>
          <p:nvPr>
            <p:ph type="title"/>
          </p:nvPr>
        </p:nvSpPr>
        <p:spPr/>
        <p:txBody>
          <a:bodyPr/>
          <a:lstStyle/>
          <a:p>
            <a:r>
              <a:rPr lang="fr-FR" b="1" dirty="0"/>
              <a:t>Cadre législatif</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1071" y="395895"/>
            <a:ext cx="3023128" cy="1825285"/>
          </a:xfrm>
          <a:prstGeom prst="rect">
            <a:avLst/>
          </a:prstGeom>
        </p:spPr>
      </p:pic>
    </p:spTree>
    <p:extLst>
      <p:ext uri="{BB962C8B-B14F-4D97-AF65-F5344CB8AC3E}">
        <p14:creationId xmlns:p14="http://schemas.microsoft.com/office/powerpoint/2010/main" val="2992534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Géolocalisation - principes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35</a:t>
            </a:fld>
            <a:endParaRPr lang="fr-FR" dirty="0"/>
          </a:p>
        </p:txBody>
      </p:sp>
      <p:sp>
        <p:nvSpPr>
          <p:cNvPr id="5" name="Tijdelijke aanduiding voor inhoud 4"/>
          <p:cNvSpPr>
            <a:spLocks noGrp="1"/>
          </p:cNvSpPr>
          <p:nvPr>
            <p:ph sz="quarter" idx="12"/>
          </p:nvPr>
        </p:nvSpPr>
        <p:spPr>
          <a:xfrm>
            <a:off x="694800" y="1236132"/>
            <a:ext cx="7729200" cy="5164668"/>
          </a:xfrm>
        </p:spPr>
        <p:txBody>
          <a:bodyPr>
            <a:normAutofit fontScale="92500" lnSpcReduction="10000"/>
          </a:bodyPr>
          <a:lstStyle/>
          <a:p>
            <a:pPr>
              <a:buFont typeface="Arial" panose="020B0604020202020204" pitchFamily="34" charset="0"/>
              <a:buChar char="•"/>
            </a:pPr>
            <a:r>
              <a:rPr lang="fr-FR" sz="2400" b="1" dirty="0"/>
              <a:t>Finalités</a:t>
            </a:r>
          </a:p>
          <a:p>
            <a:pPr lvl="2">
              <a:buFontTx/>
              <a:buChar char="-"/>
            </a:pPr>
            <a:r>
              <a:rPr lang="fr-FR" sz="2200" dirty="0"/>
              <a:t>Finalités adéquates, explicites et légitimes </a:t>
            </a:r>
          </a:p>
          <a:p>
            <a:pPr lvl="2">
              <a:buFontTx/>
              <a:buChar char="-"/>
            </a:pPr>
            <a:r>
              <a:rPr lang="fr-FR" sz="2200" dirty="0"/>
              <a:t>Finalités légitimes, comme :</a:t>
            </a:r>
          </a:p>
          <a:p>
            <a:pPr marL="0" indent="0">
              <a:spcBef>
                <a:spcPts val="0"/>
              </a:spcBef>
              <a:spcAft>
                <a:spcPts val="0"/>
              </a:spcAft>
              <a:buNone/>
            </a:pPr>
            <a:r>
              <a:rPr lang="fr-FR" sz="2200" dirty="0"/>
              <a:t>	* Sécurité du travailleur</a:t>
            </a:r>
          </a:p>
          <a:p>
            <a:pPr marL="0" indent="0">
              <a:spcBef>
                <a:spcPts val="0"/>
              </a:spcBef>
              <a:spcAft>
                <a:spcPts val="0"/>
              </a:spcAft>
              <a:buNone/>
            </a:pPr>
            <a:r>
              <a:rPr lang="fr-FR" sz="2200" dirty="0"/>
              <a:t>	* Protection de la voiture de service</a:t>
            </a:r>
          </a:p>
          <a:p>
            <a:pPr marL="0" indent="0">
              <a:spcBef>
                <a:spcPts val="0"/>
              </a:spcBef>
              <a:spcAft>
                <a:spcPts val="0"/>
              </a:spcAft>
              <a:buNone/>
            </a:pPr>
            <a:r>
              <a:rPr lang="fr-FR" sz="2200" dirty="0"/>
              <a:t>	* Besoins professionnels transport et logistique</a:t>
            </a:r>
          </a:p>
          <a:p>
            <a:pPr marL="0" indent="0">
              <a:spcBef>
                <a:spcPts val="0"/>
              </a:spcBef>
              <a:spcAft>
                <a:spcPts val="0"/>
              </a:spcAft>
              <a:buNone/>
            </a:pPr>
            <a:r>
              <a:rPr lang="fr-FR" sz="2200" dirty="0"/>
              <a:t>	* Exercer un contrôle sur le travail effectué par le travailleur</a:t>
            </a:r>
          </a:p>
          <a:p>
            <a:pPr marL="0" indent="0">
              <a:buNone/>
            </a:pPr>
            <a:endParaRPr lang="fr-FR" sz="2000" dirty="0"/>
          </a:p>
          <a:p>
            <a:pPr>
              <a:buFont typeface="Arial" panose="020B0604020202020204" pitchFamily="34" charset="0"/>
              <a:buChar char="•"/>
            </a:pPr>
            <a:r>
              <a:rPr lang="fr-FR" sz="2400" b="1" dirty="0"/>
              <a:t>Proportionnalité</a:t>
            </a:r>
            <a:r>
              <a:rPr lang="fr-FR" sz="2400" dirty="0"/>
              <a:t> </a:t>
            </a:r>
          </a:p>
          <a:p>
            <a:pPr lvl="2">
              <a:spcBef>
                <a:spcPts val="0"/>
              </a:spcBef>
              <a:spcAft>
                <a:spcPts val="0"/>
              </a:spcAft>
              <a:buFontTx/>
              <a:buChar char="-"/>
            </a:pPr>
            <a:r>
              <a:rPr lang="fr-FR" sz="2200" dirty="0"/>
              <a:t>Le traitement et les données traitées doivent être adéquates, pertinentes et non excessives</a:t>
            </a:r>
          </a:p>
          <a:p>
            <a:pPr lvl="2">
              <a:spcBef>
                <a:spcPts val="0"/>
              </a:spcBef>
              <a:spcAft>
                <a:spcPts val="0"/>
              </a:spcAft>
              <a:buFontTx/>
              <a:buChar char="-"/>
            </a:pPr>
            <a:r>
              <a:rPr lang="fr-FR" sz="2200" dirty="0"/>
              <a:t>Contrôle permanent </a:t>
            </a:r>
            <a:r>
              <a:rPr lang="fr-FR" sz="2200" u="sng" dirty="0"/>
              <a:t>exclu</a:t>
            </a:r>
          </a:p>
          <a:p>
            <a:pPr lvl="2">
              <a:spcBef>
                <a:spcPts val="0"/>
              </a:spcBef>
              <a:spcAft>
                <a:spcPts val="0"/>
              </a:spcAft>
              <a:buFontTx/>
              <a:buChar char="-"/>
            </a:pPr>
            <a:r>
              <a:rPr lang="fr-FR" sz="2200" dirty="0"/>
              <a:t>Contrôle plus régulier pour optimiser la gestion des déplacements</a:t>
            </a:r>
          </a:p>
          <a:p>
            <a:pPr lvl="2">
              <a:spcBef>
                <a:spcPts val="0"/>
              </a:spcBef>
              <a:spcAft>
                <a:spcPts val="0"/>
              </a:spcAft>
              <a:buFontTx/>
              <a:buChar char="-"/>
            </a:pPr>
            <a:r>
              <a:rPr lang="fr-FR" sz="2200" dirty="0"/>
              <a:t>Le système doit pouvoir être désactivé en dehors des heures de travail (</a:t>
            </a:r>
            <a:r>
              <a:rPr lang="fr-FR" sz="2200" i="1" dirty="0"/>
              <a:t>opt-out</a:t>
            </a:r>
            <a:r>
              <a:rPr lang="fr-FR" sz="2200" dirty="0"/>
              <a:t>)</a:t>
            </a:r>
          </a:p>
        </p:txBody>
      </p:sp>
    </p:spTree>
    <p:extLst>
      <p:ext uri="{BB962C8B-B14F-4D97-AF65-F5344CB8AC3E}">
        <p14:creationId xmlns:p14="http://schemas.microsoft.com/office/powerpoint/2010/main" val="727404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Principes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36</a:t>
            </a:fld>
            <a:endParaRPr lang="fr-FR" dirty="0"/>
          </a:p>
        </p:txBody>
      </p:sp>
      <p:sp>
        <p:nvSpPr>
          <p:cNvPr id="5" name="Tijdelijke aanduiding voor inhoud 4"/>
          <p:cNvSpPr>
            <a:spLocks noGrp="1"/>
          </p:cNvSpPr>
          <p:nvPr>
            <p:ph sz="quarter" idx="12"/>
          </p:nvPr>
        </p:nvSpPr>
        <p:spPr>
          <a:xfrm>
            <a:off x="694600" y="1303866"/>
            <a:ext cx="8277122" cy="5363520"/>
          </a:xfrm>
        </p:spPr>
        <p:txBody>
          <a:bodyPr>
            <a:normAutofit lnSpcReduction="10000"/>
          </a:bodyPr>
          <a:lstStyle/>
          <a:p>
            <a:pPr>
              <a:buFont typeface="Arial" panose="020B0604020202020204" pitchFamily="34" charset="0"/>
              <a:buChar char="•"/>
            </a:pPr>
            <a:r>
              <a:rPr lang="fr-FR" sz="2400" b="1" dirty="0"/>
              <a:t>Transparence</a:t>
            </a:r>
          </a:p>
          <a:p>
            <a:pPr lvl="2">
              <a:buFontTx/>
              <a:buChar char="-"/>
            </a:pPr>
            <a:r>
              <a:rPr lang="fr-FR" sz="2000" dirty="0"/>
              <a:t>Notification étendue des travailleurs dont les données sont traitées :</a:t>
            </a:r>
          </a:p>
          <a:p>
            <a:pPr marL="360000" lvl="2" indent="0">
              <a:spcBef>
                <a:spcPts val="0"/>
              </a:spcBef>
              <a:spcAft>
                <a:spcPts val="0"/>
              </a:spcAft>
              <a:buNone/>
            </a:pPr>
            <a:r>
              <a:rPr lang="fr-FR" sz="2000" dirty="0"/>
              <a:t>	* Finalité(s)</a:t>
            </a:r>
          </a:p>
          <a:p>
            <a:pPr marL="0" indent="0">
              <a:spcBef>
                <a:spcPts val="0"/>
              </a:spcBef>
              <a:spcAft>
                <a:spcPts val="0"/>
              </a:spcAft>
              <a:buNone/>
            </a:pPr>
            <a:r>
              <a:rPr lang="fr-FR" sz="2000" dirty="0"/>
              <a:t>	* À quelles personnes la géolocalisation s’applique-t-elle ?</a:t>
            </a:r>
          </a:p>
          <a:p>
            <a:pPr marL="0" indent="0">
              <a:spcBef>
                <a:spcPts val="0"/>
              </a:spcBef>
              <a:spcAft>
                <a:spcPts val="0"/>
              </a:spcAft>
              <a:buNone/>
            </a:pPr>
            <a:r>
              <a:rPr lang="fr-FR" sz="2000" dirty="0"/>
              <a:t>	* Catégories de données qui sont collectées</a:t>
            </a:r>
          </a:p>
          <a:p>
            <a:pPr marL="0" indent="0">
              <a:spcBef>
                <a:spcPts val="0"/>
              </a:spcBef>
              <a:spcAft>
                <a:spcPts val="0"/>
              </a:spcAft>
              <a:buNone/>
            </a:pPr>
            <a:r>
              <a:rPr lang="fr-FR" sz="2000" dirty="0"/>
              <a:t>	* Affectation des données : qui y a accès ?</a:t>
            </a:r>
          </a:p>
          <a:p>
            <a:pPr marL="0" indent="0">
              <a:spcBef>
                <a:spcPts val="0"/>
              </a:spcBef>
              <a:spcAft>
                <a:spcPts val="0"/>
              </a:spcAft>
              <a:buNone/>
            </a:pPr>
            <a:r>
              <a:rPr lang="fr-FR" sz="2000" dirty="0"/>
              <a:t>	* Délai de conservation</a:t>
            </a:r>
          </a:p>
          <a:p>
            <a:pPr marL="0" indent="0">
              <a:spcBef>
                <a:spcPts val="0"/>
              </a:spcBef>
              <a:spcAft>
                <a:spcPts val="0"/>
              </a:spcAft>
              <a:buNone/>
            </a:pPr>
            <a:r>
              <a:rPr lang="fr-FR" sz="2000" dirty="0"/>
              <a:t>	* …</a:t>
            </a:r>
          </a:p>
          <a:p>
            <a:pPr lvl="2">
              <a:spcBef>
                <a:spcPts val="0"/>
              </a:spcBef>
              <a:spcAft>
                <a:spcPts val="0"/>
              </a:spcAft>
              <a:buFontTx/>
              <a:buChar char="-"/>
            </a:pPr>
            <a:r>
              <a:rPr lang="fr-FR" sz="2000" dirty="0"/>
              <a:t>Règlement de travail : modalités de contrôle, politique, mieux décrire les sanctions en cas d’infractions à la politique</a:t>
            </a:r>
          </a:p>
          <a:p>
            <a:pPr lvl="2">
              <a:spcBef>
                <a:spcPts val="0"/>
              </a:spcBef>
              <a:spcAft>
                <a:spcPts val="0"/>
              </a:spcAft>
              <a:buFontTx/>
              <a:buChar char="-"/>
            </a:pPr>
            <a:endParaRPr lang="fr-FR" sz="2000" dirty="0"/>
          </a:p>
          <a:p>
            <a:pPr lvl="2">
              <a:spcBef>
                <a:spcPts val="0"/>
              </a:spcBef>
              <a:spcAft>
                <a:spcPts val="0"/>
              </a:spcAft>
              <a:buFontTx/>
              <a:buChar char="-"/>
            </a:pPr>
            <a:r>
              <a:rPr lang="fr-FR" sz="2000" dirty="0"/>
              <a:t>Informer aussi l’organe de concertation au préalable et lors du démarrage</a:t>
            </a:r>
          </a:p>
          <a:p>
            <a:pPr marL="0" indent="0">
              <a:spcBef>
                <a:spcPts val="0"/>
              </a:spcBef>
              <a:spcAft>
                <a:spcPts val="0"/>
              </a:spcAft>
              <a:buNone/>
            </a:pPr>
            <a:endParaRPr lang="fr-FR" sz="1200" dirty="0"/>
          </a:p>
          <a:p>
            <a:pPr marL="0" indent="0">
              <a:spcBef>
                <a:spcPts val="0"/>
              </a:spcBef>
              <a:spcAft>
                <a:spcPts val="0"/>
              </a:spcAft>
              <a:buNone/>
            </a:pPr>
            <a:r>
              <a:rPr lang="fr-FR" sz="1200" dirty="0"/>
              <a:t>Illustrations:</a:t>
            </a:r>
          </a:p>
          <a:p>
            <a:pPr>
              <a:spcBef>
                <a:spcPts val="0"/>
              </a:spcBef>
              <a:spcAft>
                <a:spcPts val="0"/>
              </a:spcAft>
            </a:pPr>
            <a:r>
              <a:rPr lang="fr-BE" sz="1200" dirty="0"/>
              <a:t>Utilisation par une société de taxis pour pouvoir localiser ses véhicules et permettre ainsi de les diriger vers les clients sur base de leur proximité? </a:t>
            </a:r>
          </a:p>
          <a:p>
            <a:pPr marL="180000" lvl="1" indent="0">
              <a:spcBef>
                <a:spcPts val="0"/>
              </a:spcBef>
              <a:spcAft>
                <a:spcPts val="0"/>
              </a:spcAft>
              <a:buNone/>
            </a:pPr>
            <a:r>
              <a:rPr lang="fr-BE" sz="1200" dirty="0"/>
              <a:t>► Ok, proportionnalité et pas d’atteinte à la vie privée, C. Travail Bruxelles 18 novembre 2004, </a:t>
            </a:r>
            <a:r>
              <a:rPr lang="fr-BE" sz="1200" i="1" dirty="0"/>
              <a:t>J.T.T</a:t>
            </a:r>
            <a:r>
              <a:rPr lang="fr-BE" sz="1200" dirty="0"/>
              <a:t>. 2005,  p. 145</a:t>
            </a:r>
          </a:p>
          <a:p>
            <a:pPr marL="180000" lvl="1">
              <a:spcBef>
                <a:spcPts val="0"/>
              </a:spcBef>
              <a:spcAft>
                <a:spcPts val="0"/>
              </a:spcAft>
            </a:pPr>
            <a:r>
              <a:rPr lang="fr-BE" sz="1200" dirty="0"/>
              <a:t>Simple mention dans le règlement de travail selon laquelle tous les véhicules des travailleurs étaient équipés d’un système de </a:t>
            </a:r>
            <a:r>
              <a:rPr lang="fr-BE" sz="1200" dirty="0" err="1"/>
              <a:t>tracking</a:t>
            </a:r>
            <a:r>
              <a:rPr lang="fr-BE" sz="1200" dirty="0"/>
              <a:t> GPS? </a:t>
            </a:r>
          </a:p>
          <a:p>
            <a:pPr marL="180000" lvl="1" indent="0">
              <a:spcBef>
                <a:spcPts val="0"/>
              </a:spcBef>
              <a:spcAft>
                <a:spcPts val="0"/>
              </a:spcAft>
              <a:buNone/>
            </a:pPr>
            <a:r>
              <a:rPr lang="fr-BE" sz="1200" dirty="0"/>
              <a:t>► Pas suffisant! Indemnité d’un euro pour dommage moral (500 euros en première instance), C. Travail Gand, 14 octobre 2011, </a:t>
            </a:r>
            <a:r>
              <a:rPr lang="fr-BE" sz="1200" i="1" dirty="0"/>
              <a:t>J.T.T</a:t>
            </a:r>
            <a:r>
              <a:rPr lang="fr-BE" sz="1200" dirty="0"/>
              <a:t>. 2012, p. 190</a:t>
            </a:r>
          </a:p>
        </p:txBody>
      </p:sp>
    </p:spTree>
    <p:extLst>
      <p:ext uri="{BB962C8B-B14F-4D97-AF65-F5344CB8AC3E}">
        <p14:creationId xmlns:p14="http://schemas.microsoft.com/office/powerpoint/2010/main" val="164106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Principes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37</a:t>
            </a:fld>
            <a:endParaRPr lang="fr-FR" dirty="0"/>
          </a:p>
        </p:txBody>
      </p:sp>
      <p:sp>
        <p:nvSpPr>
          <p:cNvPr id="5" name="Tijdelijke aanduiding voor inhoud 4"/>
          <p:cNvSpPr>
            <a:spLocks noGrp="1"/>
          </p:cNvSpPr>
          <p:nvPr>
            <p:ph sz="quarter" idx="12"/>
          </p:nvPr>
        </p:nvSpPr>
        <p:spPr>
          <a:xfrm>
            <a:off x="694600" y="1371600"/>
            <a:ext cx="7729400" cy="5154722"/>
          </a:xfrm>
        </p:spPr>
        <p:txBody>
          <a:bodyPr/>
          <a:lstStyle/>
          <a:p>
            <a:pPr>
              <a:spcBef>
                <a:spcPts val="0"/>
              </a:spcBef>
              <a:spcAft>
                <a:spcPts val="300"/>
              </a:spcAft>
              <a:buFont typeface="Arial" panose="020B0604020202020204" pitchFamily="34" charset="0"/>
              <a:buChar char="•"/>
            </a:pPr>
            <a:r>
              <a:rPr lang="fr-FR" sz="2500" b="1" dirty="0"/>
              <a:t>Consentement? </a:t>
            </a:r>
          </a:p>
          <a:p>
            <a:pPr lvl="2">
              <a:spcBef>
                <a:spcPts val="0"/>
              </a:spcBef>
              <a:spcAft>
                <a:spcPts val="0"/>
              </a:spcAft>
              <a:buFontTx/>
              <a:buChar char="-"/>
            </a:pPr>
            <a:r>
              <a:rPr lang="fr-FR" sz="2000" dirty="0"/>
              <a:t>Commission de la protection de la vie privée : pas sans danger si le consentement est à la base du traitement</a:t>
            </a:r>
          </a:p>
          <a:p>
            <a:pPr lvl="2">
              <a:spcBef>
                <a:spcPts val="0"/>
              </a:spcBef>
              <a:spcAft>
                <a:spcPts val="0"/>
              </a:spcAft>
              <a:buFontTx/>
              <a:buChar char="-"/>
            </a:pPr>
            <a:r>
              <a:rPr lang="fr-FR" sz="2000" dirty="0"/>
              <a:t>Pourtant consentement : </a:t>
            </a:r>
          </a:p>
          <a:p>
            <a:pPr marL="900000" lvl="5" indent="0">
              <a:spcBef>
                <a:spcPts val="0"/>
              </a:spcBef>
              <a:spcAft>
                <a:spcPts val="0"/>
              </a:spcAft>
              <a:buNone/>
            </a:pPr>
            <a:r>
              <a:rPr lang="fr-FR" sz="2000" dirty="0"/>
              <a:t>* Non équivoque</a:t>
            </a:r>
          </a:p>
          <a:p>
            <a:pPr marL="900000" lvl="5" indent="0">
              <a:spcBef>
                <a:spcPts val="0"/>
              </a:spcBef>
              <a:spcAft>
                <a:spcPts val="0"/>
              </a:spcAft>
              <a:buNone/>
            </a:pPr>
            <a:r>
              <a:rPr lang="fr-FR" sz="2000" dirty="0"/>
              <a:t>* Libre</a:t>
            </a:r>
          </a:p>
          <a:p>
            <a:pPr marL="900000" lvl="5" indent="0">
              <a:spcBef>
                <a:spcPts val="0"/>
              </a:spcBef>
              <a:spcAft>
                <a:spcPts val="0"/>
              </a:spcAft>
              <a:buNone/>
            </a:pPr>
            <a:r>
              <a:rPr lang="fr-FR" sz="2000" dirty="0"/>
              <a:t>* Spécifique</a:t>
            </a:r>
          </a:p>
          <a:p>
            <a:pPr marL="900000" lvl="5" indent="0">
              <a:spcBef>
                <a:spcPts val="0"/>
              </a:spcBef>
              <a:spcAft>
                <a:spcPts val="0"/>
              </a:spcAft>
              <a:buNone/>
            </a:pPr>
            <a:r>
              <a:rPr lang="fr-FR" sz="2000" dirty="0"/>
              <a:t>* Informé </a:t>
            </a:r>
          </a:p>
          <a:p>
            <a:pPr lvl="2">
              <a:spcBef>
                <a:spcPts val="0"/>
              </a:spcBef>
              <a:spcAft>
                <a:spcPts val="0"/>
              </a:spcAft>
              <a:buFontTx/>
              <a:buChar char="-"/>
            </a:pPr>
            <a:r>
              <a:rPr lang="fr-FR" sz="2000" dirty="0"/>
              <a:t>Autorisé en vertu de l’article 5, f) de la loi relative à la protection de la vie privée (intérêt légitime)</a:t>
            </a:r>
          </a:p>
          <a:p>
            <a:endParaRPr lang="fr-FR" dirty="0"/>
          </a:p>
        </p:txBody>
      </p:sp>
    </p:spTree>
    <p:extLst>
      <p:ext uri="{BB962C8B-B14F-4D97-AF65-F5344CB8AC3E}">
        <p14:creationId xmlns:p14="http://schemas.microsoft.com/office/powerpoint/2010/main" val="1108709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340781"/>
            <a:ext cx="7729400" cy="692497"/>
          </a:xfrm>
        </p:spPr>
        <p:txBody>
          <a:bodyPr/>
          <a:lstStyle/>
          <a:p>
            <a:r>
              <a:rPr lang="fr-FR" b="1" dirty="0"/>
              <a:t>Conserver + mesures Loi relative à la protection de la vie privée</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38</a:t>
            </a:fld>
            <a:endParaRPr lang="fr-FR" dirty="0"/>
          </a:p>
        </p:txBody>
      </p:sp>
      <p:sp>
        <p:nvSpPr>
          <p:cNvPr id="5" name="Tijdelijke aanduiding voor inhoud 4"/>
          <p:cNvSpPr>
            <a:spLocks noGrp="1"/>
          </p:cNvSpPr>
          <p:nvPr>
            <p:ph sz="quarter" idx="12"/>
          </p:nvPr>
        </p:nvSpPr>
        <p:spPr>
          <a:xfrm>
            <a:off x="694600" y="1337732"/>
            <a:ext cx="7729200" cy="4961467"/>
          </a:xfrm>
        </p:spPr>
        <p:txBody>
          <a:bodyPr>
            <a:normAutofit lnSpcReduction="10000"/>
          </a:bodyPr>
          <a:lstStyle/>
          <a:p>
            <a:pPr lvl="0">
              <a:buClr>
                <a:srgbClr val="7A2653"/>
              </a:buClr>
              <a:buFont typeface="Arial" panose="020B0604020202020204" pitchFamily="34" charset="0"/>
              <a:buChar char="•"/>
            </a:pPr>
            <a:r>
              <a:rPr lang="fr-FR" sz="2200" dirty="0"/>
              <a:t>Conservation des données :</a:t>
            </a:r>
          </a:p>
          <a:p>
            <a:pPr lvl="2">
              <a:buClr>
                <a:srgbClr val="7A2653"/>
              </a:buClr>
              <a:buFontTx/>
              <a:buChar char="-"/>
            </a:pPr>
            <a:r>
              <a:rPr lang="fr-FR" sz="2000" dirty="0"/>
              <a:t>En principe : détecter les véhicules en temps réel, donc pas conserver</a:t>
            </a:r>
          </a:p>
          <a:p>
            <a:pPr lvl="2">
              <a:buClr>
                <a:srgbClr val="7A2653"/>
              </a:buClr>
              <a:buFontTx/>
              <a:buChar char="-"/>
            </a:pPr>
            <a:r>
              <a:rPr lang="fr-FR" sz="2000" dirty="0"/>
              <a:t>Contrôler les prestations de travail du travailleur </a:t>
            </a:r>
            <a:r>
              <a:rPr lang="fr-FR" sz="2000" dirty="0">
                <a:sym typeface="Wingdings" panose="05000000000000000000" pitchFamily="2" charset="2"/>
              </a:rPr>
              <a:t> délai de conservation de moins de deux mois </a:t>
            </a:r>
            <a:endParaRPr lang="fr-FR" sz="2200" dirty="0"/>
          </a:p>
          <a:p>
            <a:pPr>
              <a:buFont typeface="Arial" panose="020B0604020202020204" pitchFamily="34" charset="0"/>
              <a:buChar char="•"/>
            </a:pPr>
            <a:endParaRPr lang="fr-FR" sz="2200" dirty="0"/>
          </a:p>
          <a:p>
            <a:pPr>
              <a:buFont typeface="Arial" panose="020B0604020202020204" pitchFamily="34" charset="0"/>
              <a:buChar char="•"/>
            </a:pPr>
            <a:r>
              <a:rPr lang="fr-FR" sz="2200" dirty="0"/>
              <a:t>Toute une série d’autres mesures qui découlent de la loi relative à la protection de la vie privée :</a:t>
            </a:r>
          </a:p>
          <a:p>
            <a:pPr lvl="2">
              <a:buFontTx/>
              <a:buChar char="-"/>
            </a:pPr>
            <a:r>
              <a:rPr lang="fr-FR" sz="2000" dirty="0"/>
              <a:t>(Faire une déclaration de traitement auprès de la Commission de la protection de la vie privée)</a:t>
            </a:r>
          </a:p>
          <a:p>
            <a:pPr lvl="2">
              <a:buFontTx/>
              <a:buChar char="-"/>
            </a:pPr>
            <a:r>
              <a:rPr lang="fr-FR" sz="2000" dirty="0"/>
              <a:t>Garantir la sécurité et la confidentialité du traitement</a:t>
            </a:r>
          </a:p>
          <a:p>
            <a:pPr lvl="2">
              <a:buFontTx/>
              <a:buChar char="-"/>
            </a:pPr>
            <a:r>
              <a:rPr lang="fr-FR" sz="2000" dirty="0"/>
              <a:t>Respecter les droits des personnes concernées en matière d’accès et de rectification des données à caractère personnel</a:t>
            </a:r>
          </a:p>
          <a:p>
            <a:pPr lvl="2">
              <a:buFontTx/>
              <a:buChar char="-"/>
            </a:pPr>
            <a:r>
              <a:rPr lang="fr-FR" sz="2000" dirty="0"/>
              <a:t>…</a:t>
            </a:r>
          </a:p>
          <a:p>
            <a:pPr>
              <a:buFontTx/>
              <a:buChar char="-"/>
            </a:pPr>
            <a:endParaRPr lang="fr-FR" sz="2000" dirty="0"/>
          </a:p>
        </p:txBody>
      </p:sp>
    </p:spTree>
    <p:extLst>
      <p:ext uri="{BB962C8B-B14F-4D97-AF65-F5344CB8AC3E}">
        <p14:creationId xmlns:p14="http://schemas.microsoft.com/office/powerpoint/2010/main" val="3533363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Impact du RGPD ?</a:t>
            </a:r>
          </a:p>
        </p:txBody>
      </p:sp>
      <p:sp>
        <p:nvSpPr>
          <p:cNvPr id="3" name="Tijdelijke aanduiding voor dianummer 2"/>
          <p:cNvSpPr>
            <a:spLocks noGrp="1"/>
          </p:cNvSpPr>
          <p:nvPr>
            <p:ph type="sldNum" sz="quarter" idx="7"/>
          </p:nvPr>
        </p:nvSpPr>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39</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165412"/>
            <a:ext cx="8010628" cy="5501973"/>
          </a:xfrm>
        </p:spPr>
        <p:txBody>
          <a:bodyPr>
            <a:normAutofit fontScale="70000" lnSpcReduction="20000"/>
          </a:bodyPr>
          <a:lstStyle/>
          <a:p>
            <a:pPr lvl="0">
              <a:spcBef>
                <a:spcPts val="0"/>
              </a:spcBef>
              <a:spcAft>
                <a:spcPts val="0"/>
              </a:spcAft>
              <a:buClr>
                <a:srgbClr val="7A2653"/>
              </a:buClr>
              <a:buFont typeface="Arial" panose="020B0604020202020204" pitchFamily="34" charset="0"/>
              <a:buChar char="•"/>
            </a:pPr>
            <a:r>
              <a:rPr lang="fr-FR" altLang="nl-BE" sz="2800" b="1" kern="1200" dirty="0"/>
              <a:t>Nouveaux droits </a:t>
            </a:r>
            <a:r>
              <a:rPr lang="fr-FR" altLang="nl-BE" sz="2300" kern="1200" dirty="0"/>
              <a:t>- </a:t>
            </a:r>
            <a:r>
              <a:rPr lang="fr-FR" altLang="nl-BE" sz="2600" kern="1200" dirty="0"/>
              <a:t>renforcement du contrôle de l’utilisation de leurs données personnelles. Ils obtiennent ainsi le droit d’accès aux données, le droit de rectification, le droit à l’oubli,…</a:t>
            </a:r>
          </a:p>
          <a:p>
            <a:pPr lvl="0">
              <a:spcBef>
                <a:spcPts val="0"/>
              </a:spcBef>
              <a:spcAft>
                <a:spcPts val="0"/>
              </a:spcAft>
              <a:buClr>
                <a:srgbClr val="7A2653"/>
              </a:buClr>
              <a:buFont typeface="Arial" panose="020B0604020202020204" pitchFamily="34" charset="0"/>
              <a:buChar char="•"/>
            </a:pPr>
            <a:endParaRPr lang="fr-FR" altLang="nl-BE" sz="2600" kern="1200" dirty="0"/>
          </a:p>
          <a:p>
            <a:pPr lvl="0">
              <a:spcBef>
                <a:spcPts val="0"/>
              </a:spcBef>
              <a:spcAft>
                <a:spcPts val="0"/>
              </a:spcAft>
              <a:buClr>
                <a:srgbClr val="7A2653"/>
              </a:buClr>
              <a:buFont typeface="Arial" panose="020B0604020202020204" pitchFamily="34" charset="0"/>
              <a:buChar char="•"/>
            </a:pPr>
            <a:r>
              <a:rPr lang="fr-FR" altLang="nl-BE" sz="2900" b="1" kern="1200" dirty="0"/>
              <a:t>Analyse d’impact ?</a:t>
            </a:r>
            <a:r>
              <a:rPr lang="fr-FR" altLang="nl-BE" sz="2600" kern="1200" dirty="0"/>
              <a:t>(cf. section 5.4.3. of Opinion WP249: mobile </a:t>
            </a:r>
            <a:r>
              <a:rPr lang="fr-FR" altLang="nl-BE" sz="2600" kern="1200" dirty="0" err="1"/>
              <a:t>device</a:t>
            </a:r>
            <a:r>
              <a:rPr lang="fr-FR" altLang="nl-BE" sz="2600" kern="1200" dirty="0"/>
              <a:t> management)</a:t>
            </a:r>
          </a:p>
          <a:p>
            <a:pPr lvl="0">
              <a:spcBef>
                <a:spcPts val="0"/>
              </a:spcBef>
              <a:spcAft>
                <a:spcPts val="0"/>
              </a:spcAft>
              <a:buClr>
                <a:srgbClr val="7A2653"/>
              </a:buClr>
              <a:buFont typeface="Arial" panose="020B0604020202020204" pitchFamily="34" charset="0"/>
              <a:buChar char="•"/>
            </a:pPr>
            <a:endParaRPr lang="fr-FR" altLang="nl-BE" sz="2100" b="1" kern="1200" dirty="0"/>
          </a:p>
          <a:p>
            <a:pPr lvl="0">
              <a:spcBef>
                <a:spcPts val="0"/>
              </a:spcBef>
              <a:spcAft>
                <a:spcPts val="0"/>
              </a:spcAft>
              <a:buClr>
                <a:srgbClr val="7A2653"/>
              </a:buClr>
              <a:buFont typeface="Arial" panose="020B0604020202020204" pitchFamily="34" charset="0"/>
              <a:buChar char="•"/>
            </a:pPr>
            <a:r>
              <a:rPr lang="fr-FR" altLang="nl-BE" sz="2800" b="1" kern="1200" dirty="0"/>
              <a:t>Autorisation plus stricte</a:t>
            </a:r>
            <a:r>
              <a:rPr lang="fr-FR" altLang="nl-BE" sz="2800" kern="1200" dirty="0"/>
              <a:t> </a:t>
            </a:r>
            <a:endParaRPr lang="fr-FR" altLang="nl-BE" sz="2600" kern="1200" dirty="0"/>
          </a:p>
          <a:p>
            <a:pPr lvl="0">
              <a:spcBef>
                <a:spcPts val="0"/>
              </a:spcBef>
              <a:spcAft>
                <a:spcPts val="0"/>
              </a:spcAft>
              <a:buClr>
                <a:srgbClr val="7A2653"/>
              </a:buClr>
              <a:buFont typeface="Arial" panose="020B0604020202020204" pitchFamily="34" charset="0"/>
              <a:buChar char="•"/>
            </a:pPr>
            <a:endParaRPr lang="fr-FR" altLang="nl-BE" sz="3200" kern="1200" dirty="0"/>
          </a:p>
          <a:p>
            <a:pPr lvl="0">
              <a:spcBef>
                <a:spcPts val="0"/>
              </a:spcBef>
              <a:spcAft>
                <a:spcPts val="0"/>
              </a:spcAft>
              <a:buClr>
                <a:srgbClr val="7A2653"/>
              </a:buClr>
              <a:buFont typeface="Arial" panose="020B0604020202020204" pitchFamily="34" charset="0"/>
              <a:buChar char="•"/>
            </a:pPr>
            <a:r>
              <a:rPr lang="fr-FR" altLang="nl-BE" sz="3200" b="1" strike="sngStrike" kern="1200" dirty="0"/>
              <a:t>Obligation de déclaration auprès de la Commission de la protection de la vie privée </a:t>
            </a:r>
            <a:r>
              <a:rPr lang="fr-FR" altLang="nl-BE" sz="3200" b="1" kern="1200" dirty="0">
                <a:sym typeface="Wingdings" panose="05000000000000000000" pitchFamily="2" charset="2"/>
              </a:rPr>
              <a:t> registre des </a:t>
            </a:r>
            <a:r>
              <a:rPr lang="fr-FR" altLang="nl-BE" sz="3200" b="1" kern="1200" dirty="0"/>
              <a:t>données</a:t>
            </a:r>
            <a:endParaRPr lang="fr-FR" altLang="nl-BE" sz="2800" b="1" kern="1200" dirty="0"/>
          </a:p>
          <a:p>
            <a:pPr marL="0" indent="0">
              <a:spcBef>
                <a:spcPts val="0"/>
              </a:spcBef>
              <a:spcAft>
                <a:spcPts val="0"/>
              </a:spcAft>
              <a:buClr>
                <a:srgbClr val="7A2653"/>
              </a:buClr>
              <a:buNone/>
            </a:pPr>
            <a:endParaRPr lang="fr-FR" altLang="nl-BE" sz="3100" b="1" dirty="0"/>
          </a:p>
          <a:p>
            <a:pPr>
              <a:spcBef>
                <a:spcPts val="0"/>
              </a:spcBef>
              <a:spcAft>
                <a:spcPts val="0"/>
              </a:spcAft>
              <a:buClr>
                <a:srgbClr val="7A2653"/>
              </a:buClr>
              <a:buFont typeface="Arial" panose="020B0604020202020204" pitchFamily="34" charset="0"/>
              <a:buChar char="•"/>
            </a:pPr>
            <a:r>
              <a:rPr lang="fr-FR" altLang="nl-BE" sz="3100" b="1" dirty="0"/>
              <a:t>Registre des données :</a:t>
            </a:r>
            <a:r>
              <a:rPr lang="fr-FR" altLang="nl-BE" sz="3100" dirty="0"/>
              <a:t> </a:t>
            </a:r>
            <a:r>
              <a:rPr lang="fr-FR" altLang="nl-BE" sz="2600" dirty="0"/>
              <a:t>quelles données tenez-vous à jour ? D’où proviennent-elles ? Avec qui les avez-vous partagées ? Enregistrer tous les traitements.</a:t>
            </a:r>
            <a:endParaRPr lang="fr-FR" altLang="nl-BE" sz="2600" kern="1200" dirty="0"/>
          </a:p>
          <a:p>
            <a:pPr lvl="0">
              <a:spcBef>
                <a:spcPts val="0"/>
              </a:spcBef>
              <a:spcAft>
                <a:spcPts val="0"/>
              </a:spcAft>
              <a:buClr>
                <a:srgbClr val="7A2653"/>
              </a:buClr>
              <a:buFont typeface="Arial" panose="020B0604020202020204" pitchFamily="34" charset="0"/>
              <a:buChar char="•"/>
            </a:pPr>
            <a:endParaRPr lang="fr-FR" altLang="nl-BE" sz="2800" kern="1200" dirty="0"/>
          </a:p>
          <a:p>
            <a:pPr lvl="0">
              <a:spcBef>
                <a:spcPts val="0"/>
              </a:spcBef>
              <a:spcAft>
                <a:spcPts val="0"/>
              </a:spcAft>
              <a:buClr>
                <a:srgbClr val="7A2653"/>
              </a:buClr>
              <a:buFont typeface="Arial" panose="020B0604020202020204" pitchFamily="34" charset="0"/>
              <a:buChar char="•"/>
            </a:pPr>
            <a:r>
              <a:rPr lang="fr-FR" altLang="nl-BE" sz="2800" b="1" kern="1200" dirty="0"/>
              <a:t>Communication</a:t>
            </a:r>
            <a:r>
              <a:rPr lang="fr-FR" altLang="nl-BE" sz="1900" kern="1200" dirty="0"/>
              <a:t> </a:t>
            </a:r>
            <a:endParaRPr lang="fr-FR" altLang="nl-BE" sz="2600" kern="1200" dirty="0"/>
          </a:p>
          <a:p>
            <a:pPr marL="442913" lvl="1" indent="-153988" rtl="0" fontAlgn="base">
              <a:spcBef>
                <a:spcPts val="0"/>
              </a:spcBef>
              <a:spcAft>
                <a:spcPts val="0"/>
              </a:spcAft>
              <a:buClr>
                <a:srgbClr val="969696"/>
              </a:buClr>
              <a:buSzTx/>
              <a:defRPr/>
            </a:pPr>
            <a:r>
              <a:rPr lang="fr-FR" altLang="nl-BE" sz="2600" kern="1200" dirty="0"/>
              <a:t>la base légale pour le traitement des données</a:t>
            </a:r>
          </a:p>
          <a:p>
            <a:pPr marL="442913" lvl="1" indent="-153988" rtl="0" fontAlgn="base">
              <a:spcBef>
                <a:spcPts val="0"/>
              </a:spcBef>
              <a:spcAft>
                <a:spcPts val="0"/>
              </a:spcAft>
              <a:buClr>
                <a:srgbClr val="969696"/>
              </a:buClr>
              <a:buSzTx/>
              <a:defRPr/>
            </a:pPr>
            <a:r>
              <a:rPr lang="fr-FR" altLang="nl-BE" sz="2600" kern="1200" dirty="0"/>
              <a:t>les délais durant lesquels vous tiendrez les informations à jour</a:t>
            </a:r>
          </a:p>
          <a:p>
            <a:pPr marL="442913" lvl="1" indent="-153988" rtl="0" fontAlgn="base">
              <a:spcBef>
                <a:spcPts val="0"/>
              </a:spcBef>
              <a:spcAft>
                <a:spcPts val="0"/>
              </a:spcAft>
              <a:buClr>
                <a:srgbClr val="969696"/>
              </a:buClr>
              <a:buSzTx/>
              <a:defRPr/>
            </a:pPr>
            <a:r>
              <a:rPr lang="fr-FR" altLang="nl-BE" sz="2600" kern="1200" dirty="0"/>
              <a:t>si vous échangez les données en dehors de l’Union européenne et </a:t>
            </a:r>
          </a:p>
          <a:p>
            <a:pPr marL="442913" lvl="1" indent="-153988" rtl="0" fontAlgn="base">
              <a:spcBef>
                <a:spcPts val="0"/>
              </a:spcBef>
              <a:spcAft>
                <a:spcPts val="0"/>
              </a:spcAft>
              <a:buClr>
                <a:srgbClr val="969696"/>
              </a:buClr>
              <a:buSzTx/>
              <a:defRPr/>
            </a:pPr>
            <a:r>
              <a:rPr lang="fr-FR" altLang="nl-BE" sz="2600" kern="1200" dirty="0"/>
              <a:t>la possibilité pour la personne concernée de déposer une plainte auprès de la Commission de la protection de la vie privée si celle-ci estime que ses données à caractère personnel ne sont pas correctement traitées.</a:t>
            </a:r>
            <a:endParaRPr lang="fr-FR" altLang="nl-BE" sz="3100" kern="1200" dirty="0"/>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65040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0615" r="32901"/>
          <a:stretch/>
        </p:blipFill>
        <p:spPr>
          <a:xfrm>
            <a:off x="4727691" y="1593802"/>
            <a:ext cx="4416309" cy="4391364"/>
          </a:xfrm>
          <a:prstGeom prst="rect">
            <a:avLst/>
          </a:prstGeom>
        </p:spPr>
      </p:pic>
      <p:pic>
        <p:nvPicPr>
          <p:cNvPr id="1026" name="Picture 2" descr="https://www.cloudave.com/wp-content/uploads/2010/12/CloudKeys.jpg"/>
          <p:cNvPicPr>
            <a:picLocks noChangeAspect="1" noChangeArrowheads="1"/>
          </p:cNvPicPr>
          <p:nvPr/>
        </p:nvPicPr>
        <p:blipFill rotWithShape="1">
          <a:blip r:embed="rId4">
            <a:extLst>
              <a:ext uri="{28A0092B-C50C-407E-A947-70E740481C1C}">
                <a14:useLocalDpi xmlns:a14="http://schemas.microsoft.com/office/drawing/2010/main" val="0"/>
              </a:ext>
            </a:extLst>
          </a:blip>
          <a:srcRect l="12734" r="10634"/>
          <a:stretch/>
        </p:blipFill>
        <p:spPr bwMode="auto">
          <a:xfrm>
            <a:off x="0" y="1593802"/>
            <a:ext cx="4729162" cy="420237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997205" y="5036007"/>
            <a:ext cx="3103313" cy="492443"/>
          </a:xfrm>
        </p:spPr>
        <p:txBody>
          <a:bodyPr/>
          <a:lstStyle/>
          <a:p>
            <a:r>
              <a:rPr lang="fr-FR" dirty="0">
                <a:solidFill>
                  <a:schemeClr val="bg2"/>
                </a:solidFill>
                <a:latin typeface="+mj-lt"/>
              </a:rPr>
              <a:t>Confiance</a:t>
            </a:r>
          </a:p>
        </p:txBody>
      </p:sp>
      <p:sp>
        <p:nvSpPr>
          <p:cNvPr id="8" name="Title 1"/>
          <p:cNvSpPr txBox="1">
            <a:spLocks/>
          </p:cNvSpPr>
          <p:nvPr/>
        </p:nvSpPr>
        <p:spPr>
          <a:xfrm>
            <a:off x="5129217" y="4737395"/>
            <a:ext cx="3922638" cy="984885"/>
          </a:xfrm>
          <a:prstGeom prst="rect">
            <a:avLst/>
          </a:prstGeom>
        </p:spPr>
        <p:txBody>
          <a:bodyPr vert="horz" wrap="square" lIns="0" tIns="0" rIns="0" bIns="0" rtlCol="0" anchor="t" anchorCtr="0">
            <a:spAutoFit/>
          </a:bodyPr>
          <a:lstStyle>
            <a:lvl1pPr algn="l" defTabSz="457200" rtl="0" eaLnBrk="1" latinLnBrk="0" hangingPunct="1">
              <a:spcBef>
                <a:spcPct val="0"/>
              </a:spcBef>
              <a:buNone/>
              <a:defRPr sz="3200" kern="1200">
                <a:solidFill>
                  <a:schemeClr val="tx2"/>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dirty="0">
                <a:ln>
                  <a:noFill/>
                </a:ln>
                <a:solidFill>
                  <a:schemeClr val="bg2"/>
                </a:solidFill>
                <a:effectLst/>
                <a:uLnTx/>
                <a:uFillTx/>
                <a:latin typeface="+mj-lt"/>
                <a:ea typeface="+mj-ea"/>
                <a:cs typeface="+mj-cs"/>
              </a:rPr>
              <a:t>Responsabilités &amp; amendes</a:t>
            </a:r>
          </a:p>
        </p:txBody>
      </p:sp>
      <p:sp>
        <p:nvSpPr>
          <p:cNvPr id="9" name="Rounded Rectangle 82"/>
          <p:cNvSpPr/>
          <p:nvPr/>
        </p:nvSpPr>
        <p:spPr>
          <a:xfrm>
            <a:off x="540000" y="246076"/>
            <a:ext cx="8100000" cy="10800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Arial"/>
                <a:ea typeface="+mn-ea"/>
                <a:cs typeface="+mn-cs"/>
              </a:rPr>
              <a:t>Pourquoi le RGPD est-il important pour votre département RH ??</a:t>
            </a:r>
          </a:p>
        </p:txBody>
      </p:sp>
    </p:spTree>
    <p:extLst>
      <p:ext uri="{BB962C8B-B14F-4D97-AF65-F5344CB8AC3E}">
        <p14:creationId xmlns:p14="http://schemas.microsoft.com/office/powerpoint/2010/main" val="2352617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3558" y="3268647"/>
            <a:ext cx="6290441" cy="641201"/>
          </a:xfrm>
        </p:spPr>
        <p:txBody>
          <a:bodyPr/>
          <a:lstStyle/>
          <a:p>
            <a:r>
              <a:rPr lang="fr-FR" sz="4800" dirty="0"/>
              <a:t>Vidéosurveillance</a:t>
            </a:r>
          </a:p>
        </p:txBody>
      </p:sp>
    </p:spTree>
    <p:extLst>
      <p:ext uri="{BB962C8B-B14F-4D97-AF65-F5344CB8AC3E}">
        <p14:creationId xmlns:p14="http://schemas.microsoft.com/office/powerpoint/2010/main" val="1487620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Cadre législatif</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41</a:t>
            </a:fld>
            <a:endParaRPr lang="fr-FR" dirty="0"/>
          </a:p>
        </p:txBody>
      </p:sp>
      <p:sp>
        <p:nvSpPr>
          <p:cNvPr id="6" name="Tijdelijke aanduiding voor tekst 3"/>
          <p:cNvSpPr>
            <a:spLocks noGrp="1"/>
          </p:cNvSpPr>
          <p:nvPr>
            <p:ph sz="quarter" idx="12"/>
          </p:nvPr>
        </p:nvSpPr>
        <p:spPr>
          <a:xfrm>
            <a:off x="695325" y="1219200"/>
            <a:ext cx="7727950" cy="5307122"/>
          </a:xfrm>
        </p:spPr>
        <p:txBody>
          <a:bodyPr>
            <a:normAutofit/>
          </a:bodyPr>
          <a:lstStyle/>
          <a:p>
            <a:pPr marL="0" indent="0">
              <a:buNone/>
            </a:pPr>
            <a:r>
              <a:rPr lang="fr-FR" sz="1900" b="1" u="sng" dirty="0"/>
              <a:t>CCT n° 68 du 16/6/1998 relative à la protection de la vie privée des travailleurs à l’égard de la surveillance par caméras sur le lieu de travail. </a:t>
            </a:r>
          </a:p>
          <a:p>
            <a:pPr marL="0" indent="0">
              <a:buNone/>
            </a:pPr>
            <a:r>
              <a:rPr lang="fr-FR" sz="1200" dirty="0">
                <a:hlinkClick r:id="rId3"/>
              </a:rPr>
              <a:t>https://www.privacycommission.be/sites/privacycommission/files/documents/01.02.02.10-cct68.pdf</a:t>
            </a:r>
            <a:endParaRPr lang="fr-FR" sz="1200" dirty="0"/>
          </a:p>
          <a:p>
            <a:pPr marL="0" indent="0">
              <a:buNone/>
            </a:pPr>
            <a:endParaRPr lang="fr-FR" sz="1200" dirty="0"/>
          </a:p>
          <a:p>
            <a:pPr>
              <a:buFont typeface="Arial" panose="020B0604020202020204" pitchFamily="34" charset="0"/>
              <a:buChar char="•"/>
            </a:pPr>
            <a:r>
              <a:rPr lang="fr-FR" sz="2400" dirty="0"/>
              <a:t>Les caméras placées sur le </a:t>
            </a:r>
            <a:r>
              <a:rPr lang="fr-FR" sz="2400" i="1" dirty="0">
                <a:solidFill>
                  <a:srgbClr val="E84405"/>
                </a:solidFill>
              </a:rPr>
              <a:t>lieu de travail</a:t>
            </a:r>
            <a:r>
              <a:rPr lang="fr-FR" sz="2400" dirty="0"/>
              <a:t>, qui visent à </a:t>
            </a:r>
            <a:r>
              <a:rPr lang="fr-FR" sz="2400" i="1" dirty="0">
                <a:solidFill>
                  <a:srgbClr val="E84405"/>
                </a:solidFill>
              </a:rPr>
              <a:t>surveiller</a:t>
            </a:r>
            <a:r>
              <a:rPr lang="fr-FR" sz="2400" dirty="0"/>
              <a:t>, que les images soient conservées ou non</a:t>
            </a:r>
          </a:p>
          <a:p>
            <a:pPr marL="0" indent="0">
              <a:buNone/>
            </a:pPr>
            <a:endParaRPr lang="fr-FR" sz="2400" dirty="0"/>
          </a:p>
          <a:p>
            <a:pPr>
              <a:buFont typeface="Arial" panose="020B0604020202020204" pitchFamily="34" charset="0"/>
              <a:buChar char="•"/>
            </a:pPr>
            <a:r>
              <a:rPr lang="fr-FR" sz="2400" dirty="0"/>
              <a:t>À ne pas confondre avec la loi « caméras » du 21 mars 2007</a:t>
            </a:r>
          </a:p>
          <a:p>
            <a:pPr marL="0" indent="0">
              <a:buNone/>
            </a:pPr>
            <a:r>
              <a:rPr lang="fr-FR" sz="1200" dirty="0">
                <a:hlinkClick r:id="rId4"/>
              </a:rPr>
              <a:t>http://www.ejustice.just.fgov.be/cgi_loi/change_lg.pl?language=fr&amp;la=F&amp;cn=2007032139&amp;table_name=loi</a:t>
            </a:r>
            <a:endParaRPr lang="fr-FR" sz="1200" dirty="0"/>
          </a:p>
          <a:p>
            <a:pPr>
              <a:buFont typeface="Arial" panose="020B0604020202020204" pitchFamily="34" charset="0"/>
              <a:buChar char="•"/>
            </a:pPr>
            <a:endParaRPr lang="fr-FR" sz="2400" dirty="0"/>
          </a:p>
          <a:p>
            <a:pPr marL="0" indent="0">
              <a:buNone/>
            </a:pPr>
            <a:endParaRPr lang="fr-FR" dirty="0"/>
          </a:p>
          <a:p>
            <a:pPr marL="0" indent="0">
              <a:buNone/>
            </a:pPr>
            <a:endParaRPr lang="fr-FR" dirty="0"/>
          </a:p>
        </p:txBody>
      </p:sp>
      <p:pic>
        <p:nvPicPr>
          <p:cNvPr id="4" name="Picture 3">
            <a:extLst>
              <a:ext uri="{FF2B5EF4-FFF2-40B4-BE49-F238E27FC236}">
                <a16:creationId xmlns:a16="http://schemas.microsoft.com/office/drawing/2014/main" id="{B2ADF31D-6F05-4AE2-8D15-0F5FE6286803}"/>
              </a:ext>
            </a:extLst>
          </p:cNvPr>
          <p:cNvPicPr>
            <a:picLocks noChangeAspect="1"/>
          </p:cNvPicPr>
          <p:nvPr/>
        </p:nvPicPr>
        <p:blipFill>
          <a:blip r:embed="rId5"/>
          <a:stretch>
            <a:fillRect/>
          </a:stretch>
        </p:blipFill>
        <p:spPr>
          <a:xfrm>
            <a:off x="7858549" y="4465982"/>
            <a:ext cx="1129452" cy="1676193"/>
          </a:xfrm>
          <a:prstGeom prst="rect">
            <a:avLst/>
          </a:prstGeom>
        </p:spPr>
      </p:pic>
    </p:spTree>
    <p:extLst>
      <p:ext uri="{BB962C8B-B14F-4D97-AF65-F5344CB8AC3E}">
        <p14:creationId xmlns:p14="http://schemas.microsoft.com/office/powerpoint/2010/main" val="2506378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687030"/>
            <a:ext cx="7729400" cy="346249"/>
          </a:xfrm>
        </p:spPr>
        <p:txBody>
          <a:bodyPr/>
          <a:lstStyle/>
          <a:p>
            <a:r>
              <a:rPr lang="fr-FR" b="1" dirty="0"/>
              <a:t>Principes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42</a:t>
            </a:fld>
            <a:endParaRPr lang="fr-FR" dirty="0"/>
          </a:p>
        </p:txBody>
      </p:sp>
      <p:sp>
        <p:nvSpPr>
          <p:cNvPr id="5" name="Tijdelijke aanduiding voor inhoud 4"/>
          <p:cNvSpPr>
            <a:spLocks noGrp="1"/>
          </p:cNvSpPr>
          <p:nvPr>
            <p:ph sz="quarter" idx="12"/>
          </p:nvPr>
        </p:nvSpPr>
        <p:spPr>
          <a:xfrm>
            <a:off x="694800" y="1236134"/>
            <a:ext cx="7729200" cy="5621866"/>
          </a:xfrm>
        </p:spPr>
        <p:txBody>
          <a:bodyPr>
            <a:noAutofit/>
          </a:bodyPr>
          <a:lstStyle/>
          <a:p>
            <a:pPr marL="0" indent="0">
              <a:spcBef>
                <a:spcPts val="0"/>
              </a:spcBef>
              <a:spcAft>
                <a:spcPts val="0"/>
              </a:spcAft>
              <a:buNone/>
            </a:pPr>
            <a:r>
              <a:rPr lang="fr-FR" sz="2200" b="1" dirty="0"/>
              <a:t>Respect des principes suivants</a:t>
            </a:r>
          </a:p>
          <a:p>
            <a:pPr marL="0" indent="0">
              <a:spcBef>
                <a:spcPts val="0"/>
              </a:spcBef>
              <a:spcAft>
                <a:spcPts val="0"/>
              </a:spcAft>
              <a:buNone/>
            </a:pPr>
            <a:endParaRPr lang="fr-FR" sz="2000" b="1" dirty="0"/>
          </a:p>
          <a:p>
            <a:pPr>
              <a:spcBef>
                <a:spcPts val="0"/>
              </a:spcBef>
              <a:spcAft>
                <a:spcPts val="0"/>
              </a:spcAft>
              <a:buFont typeface="Arial" panose="020B0604020202020204" pitchFamily="34" charset="0"/>
              <a:buChar char="•"/>
            </a:pPr>
            <a:r>
              <a:rPr lang="fr-FR" sz="2400" dirty="0">
                <a:solidFill>
                  <a:schemeClr val="accent1"/>
                </a:solidFill>
              </a:rPr>
              <a:t>Finalité </a:t>
            </a:r>
            <a:r>
              <a:rPr lang="fr-FR" sz="2400" dirty="0"/>
              <a:t>:</a:t>
            </a:r>
          </a:p>
          <a:p>
            <a:pPr lvl="2">
              <a:spcBef>
                <a:spcPts val="0"/>
              </a:spcBef>
              <a:spcAft>
                <a:spcPts val="0"/>
              </a:spcAft>
              <a:buFontTx/>
              <a:buChar char="-"/>
            </a:pPr>
            <a:r>
              <a:rPr lang="fr-FR" sz="2400" dirty="0"/>
              <a:t>finalité spécifique et explicite</a:t>
            </a:r>
          </a:p>
          <a:p>
            <a:pPr lvl="2">
              <a:spcBef>
                <a:spcPts val="0"/>
              </a:spcBef>
              <a:spcAft>
                <a:spcPts val="0"/>
              </a:spcAft>
              <a:buFontTx/>
              <a:buChar char="-"/>
            </a:pPr>
            <a:r>
              <a:rPr lang="fr-FR" sz="2400" dirty="0"/>
              <a:t>ne pas utiliser d’une manière qui soit incompatible avec la finalité explicite</a:t>
            </a:r>
          </a:p>
          <a:p>
            <a:pPr marL="360000" lvl="2" indent="0">
              <a:spcBef>
                <a:spcPts val="0"/>
              </a:spcBef>
              <a:spcAft>
                <a:spcPts val="0"/>
              </a:spcAft>
              <a:buNone/>
            </a:pPr>
            <a:endParaRPr lang="fr-FR" sz="2400" dirty="0"/>
          </a:p>
          <a:p>
            <a:pPr marL="0" indent="0">
              <a:spcBef>
                <a:spcPts val="0"/>
              </a:spcBef>
              <a:spcAft>
                <a:spcPts val="0"/>
              </a:spcAft>
              <a:buNone/>
            </a:pPr>
            <a:r>
              <a:rPr lang="fr-FR" sz="2400" b="1" dirty="0"/>
              <a:t>4 objectifs possibles </a:t>
            </a:r>
            <a:endParaRPr lang="fr-FR" sz="2400" i="1" dirty="0"/>
          </a:p>
          <a:p>
            <a:pPr marL="702900" lvl="2" indent="-342900">
              <a:spcBef>
                <a:spcPts val="0"/>
              </a:spcBef>
              <a:spcAft>
                <a:spcPts val="0"/>
              </a:spcAft>
              <a:buFont typeface="+mj-lt"/>
              <a:buAutoNum type="arabicPeriod"/>
            </a:pPr>
            <a:r>
              <a:rPr lang="fr-FR" sz="2400" dirty="0"/>
              <a:t>la sécurité et la santé</a:t>
            </a:r>
          </a:p>
          <a:p>
            <a:pPr marL="702900" lvl="2" indent="-342900">
              <a:spcBef>
                <a:spcPts val="0"/>
              </a:spcBef>
              <a:spcAft>
                <a:spcPts val="0"/>
              </a:spcAft>
              <a:buFont typeface="+mj-lt"/>
              <a:buAutoNum type="arabicPeriod"/>
            </a:pPr>
            <a:r>
              <a:rPr lang="fr-FR" sz="2400" dirty="0"/>
              <a:t>la protection des biens de l'entreprise</a:t>
            </a:r>
          </a:p>
          <a:p>
            <a:pPr marL="702900" lvl="2" indent="-342900">
              <a:spcBef>
                <a:spcPts val="0"/>
              </a:spcBef>
              <a:spcAft>
                <a:spcPts val="0"/>
              </a:spcAft>
              <a:buFont typeface="+mj-lt"/>
              <a:buAutoNum type="arabicPeriod"/>
            </a:pPr>
            <a:r>
              <a:rPr lang="fr-FR" sz="2400" dirty="0"/>
              <a:t>le contrôle du processus de production</a:t>
            </a:r>
          </a:p>
          <a:p>
            <a:pPr marL="702900" lvl="2" indent="-342900">
              <a:spcBef>
                <a:spcPts val="0"/>
              </a:spcBef>
              <a:spcAft>
                <a:spcPts val="0"/>
              </a:spcAft>
              <a:buFont typeface="+mj-lt"/>
              <a:buAutoNum type="arabicPeriod"/>
            </a:pPr>
            <a:r>
              <a:rPr lang="fr-FR" sz="2400" dirty="0"/>
              <a:t>le contrôle du travail du travailleur</a:t>
            </a:r>
            <a:endParaRPr lang="fr-FR" sz="2800" dirty="0"/>
          </a:p>
        </p:txBody>
      </p:sp>
    </p:spTree>
    <p:extLst>
      <p:ext uri="{BB962C8B-B14F-4D97-AF65-F5344CB8AC3E}">
        <p14:creationId xmlns:p14="http://schemas.microsoft.com/office/powerpoint/2010/main" val="2238322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Principes</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43</a:t>
            </a:fld>
            <a:endParaRPr lang="fr-FR" dirty="0"/>
          </a:p>
        </p:txBody>
      </p:sp>
      <p:sp>
        <p:nvSpPr>
          <p:cNvPr id="5" name="Tijdelijke aanduiding voor inhoud 4"/>
          <p:cNvSpPr>
            <a:spLocks noGrp="1"/>
          </p:cNvSpPr>
          <p:nvPr>
            <p:ph sz="quarter" idx="12"/>
          </p:nvPr>
        </p:nvSpPr>
        <p:spPr>
          <a:xfrm>
            <a:off x="694600" y="1354666"/>
            <a:ext cx="8349192" cy="4938557"/>
          </a:xfrm>
        </p:spPr>
        <p:txBody>
          <a:bodyPr>
            <a:normAutofit/>
          </a:bodyPr>
          <a:lstStyle/>
          <a:p>
            <a:pPr>
              <a:spcBef>
                <a:spcPts val="0"/>
              </a:spcBef>
              <a:spcAft>
                <a:spcPts val="0"/>
              </a:spcAft>
              <a:buFont typeface="Arial" panose="020B0604020202020204" pitchFamily="34" charset="0"/>
              <a:buChar char="•"/>
            </a:pPr>
            <a:r>
              <a:rPr lang="fr-FR" sz="2400" dirty="0">
                <a:solidFill>
                  <a:schemeClr val="accent1"/>
                </a:solidFill>
              </a:rPr>
              <a:t>Proportionnalité</a:t>
            </a:r>
            <a:r>
              <a:rPr lang="fr-FR" sz="2400" dirty="0"/>
              <a:t> :</a:t>
            </a:r>
          </a:p>
          <a:p>
            <a:pPr lvl="2">
              <a:spcBef>
                <a:spcPts val="0"/>
              </a:spcBef>
              <a:spcAft>
                <a:spcPts val="0"/>
              </a:spcAft>
              <a:buFontTx/>
              <a:buChar char="-"/>
            </a:pPr>
            <a:r>
              <a:rPr lang="fr-FR" sz="2300" dirty="0"/>
              <a:t>proportionnelle au but visé</a:t>
            </a:r>
          </a:p>
          <a:p>
            <a:pPr lvl="2">
              <a:spcBef>
                <a:spcPts val="0"/>
              </a:spcBef>
              <a:spcAft>
                <a:spcPts val="0"/>
              </a:spcAft>
              <a:buFontTx/>
              <a:buChar char="-"/>
            </a:pPr>
            <a:r>
              <a:rPr lang="fr-FR" sz="2300" dirty="0"/>
              <a:t>adéquate, pertinente et non excessive</a:t>
            </a:r>
          </a:p>
          <a:p>
            <a:pPr lvl="2">
              <a:spcBef>
                <a:spcPts val="0"/>
              </a:spcBef>
              <a:spcAft>
                <a:spcPts val="0"/>
              </a:spcAft>
              <a:buFontTx/>
              <a:buChar char="-"/>
            </a:pPr>
            <a:r>
              <a:rPr lang="fr-FR" sz="2300" dirty="0"/>
              <a:t>pas d’immixtion dans la vie privée. Si oui : limiter au minimum</a:t>
            </a:r>
          </a:p>
          <a:p>
            <a:pPr marL="360000" lvl="2" indent="0">
              <a:spcBef>
                <a:spcPts val="0"/>
              </a:spcBef>
              <a:spcAft>
                <a:spcPts val="0"/>
              </a:spcAft>
              <a:buNone/>
            </a:pPr>
            <a:endParaRPr lang="fr-FR" sz="2400" dirty="0"/>
          </a:p>
          <a:p>
            <a:pPr marL="285750" lvl="2" indent="-285750">
              <a:spcBef>
                <a:spcPts val="0"/>
              </a:spcBef>
              <a:spcAft>
                <a:spcPts val="0"/>
              </a:spcAft>
              <a:buFont typeface="Arial" panose="020B0604020202020204" pitchFamily="34" charset="0"/>
              <a:buChar char="•"/>
            </a:pPr>
            <a:r>
              <a:rPr lang="fr-FR" sz="2400" dirty="0">
                <a:solidFill>
                  <a:schemeClr val="accent1"/>
                </a:solidFill>
              </a:rPr>
              <a:t>Transparence</a:t>
            </a:r>
            <a:r>
              <a:rPr lang="fr-FR" sz="2400" dirty="0"/>
              <a:t> :</a:t>
            </a:r>
          </a:p>
          <a:p>
            <a:pPr marL="645750" lvl="4" indent="-285750">
              <a:spcBef>
                <a:spcPts val="0"/>
              </a:spcBef>
              <a:spcAft>
                <a:spcPts val="0"/>
              </a:spcAft>
              <a:buFontTx/>
              <a:buChar char="-"/>
            </a:pPr>
            <a:r>
              <a:rPr lang="fr-FR" sz="2300" dirty="0"/>
              <a:t>le travailleur sait clairement ce que l’employeur veut atteindre et comment il va y parvenir</a:t>
            </a:r>
          </a:p>
          <a:p>
            <a:pPr marL="645750" lvl="4" indent="-285750">
              <a:spcBef>
                <a:spcPts val="0"/>
              </a:spcBef>
              <a:spcAft>
                <a:spcPts val="0"/>
              </a:spcAft>
              <a:buFontTx/>
              <a:buChar char="-"/>
            </a:pPr>
            <a:r>
              <a:rPr lang="fr-FR" sz="2300" dirty="0"/>
              <a:t>mentionner la présence de caméras </a:t>
            </a:r>
          </a:p>
        </p:txBody>
      </p:sp>
    </p:spTree>
    <p:extLst>
      <p:ext uri="{BB962C8B-B14F-4D97-AF65-F5344CB8AC3E}">
        <p14:creationId xmlns:p14="http://schemas.microsoft.com/office/powerpoint/2010/main" val="2536744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Contrôle temporaire ou permanent ?</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44</a:t>
            </a:fld>
            <a:endParaRPr lang="fr-FR" dirty="0"/>
          </a:p>
        </p:txBody>
      </p:sp>
      <p:sp>
        <p:nvSpPr>
          <p:cNvPr id="5" name="Tijdelijke aanduiding voor inhoud 4"/>
          <p:cNvSpPr>
            <a:spLocks noGrp="1"/>
          </p:cNvSpPr>
          <p:nvPr>
            <p:ph sz="quarter" idx="12"/>
          </p:nvPr>
        </p:nvSpPr>
        <p:spPr>
          <a:xfrm>
            <a:off x="694600" y="1253067"/>
            <a:ext cx="7729200" cy="5273255"/>
          </a:xfrm>
        </p:spPr>
        <p:txBody>
          <a:bodyPr>
            <a:noAutofit/>
          </a:bodyPr>
          <a:lstStyle/>
          <a:p>
            <a:pPr>
              <a:buFont typeface="Arial" panose="020B0604020202020204" pitchFamily="34" charset="0"/>
              <a:buChar char="•"/>
            </a:pPr>
            <a:r>
              <a:rPr lang="fr-FR" sz="2400" dirty="0"/>
              <a:t>Temporaire : </a:t>
            </a:r>
          </a:p>
          <a:p>
            <a:pPr lvl="2">
              <a:buFontTx/>
              <a:buChar char="-"/>
            </a:pPr>
            <a:r>
              <a:rPr lang="fr-FR" sz="2000" dirty="0"/>
              <a:t>contrôle du processus de production </a:t>
            </a:r>
            <a:r>
              <a:rPr lang="fr-FR" sz="2000" dirty="0">
                <a:sym typeface="Wingdings" panose="05000000000000000000" pitchFamily="2" charset="2"/>
              </a:rPr>
              <a:t> travailleurs</a:t>
            </a:r>
            <a:endParaRPr lang="fr-FR" sz="2000" dirty="0"/>
          </a:p>
          <a:p>
            <a:pPr lvl="2">
              <a:buFontTx/>
              <a:buChar char="-"/>
            </a:pPr>
            <a:r>
              <a:rPr lang="fr-FR" sz="2000" dirty="0"/>
              <a:t>travail des travailleurs</a:t>
            </a:r>
          </a:p>
          <a:p>
            <a:pPr marL="360000" lvl="2" indent="0">
              <a:buNone/>
            </a:pPr>
            <a:endParaRPr lang="fr-FR" sz="2000" dirty="0"/>
          </a:p>
          <a:p>
            <a:pPr>
              <a:buFont typeface="Arial" panose="020B0604020202020204" pitchFamily="34" charset="0"/>
              <a:buChar char="•"/>
            </a:pPr>
            <a:r>
              <a:rPr lang="fr-FR" sz="2400" dirty="0"/>
              <a:t>Permanent : </a:t>
            </a:r>
          </a:p>
          <a:p>
            <a:pPr lvl="2">
              <a:buFontTx/>
              <a:buChar char="-"/>
            </a:pPr>
            <a:r>
              <a:rPr lang="fr-FR" sz="2000" dirty="0"/>
              <a:t>sécurité et santé</a:t>
            </a:r>
          </a:p>
          <a:p>
            <a:pPr lvl="2">
              <a:buFontTx/>
              <a:buChar char="-"/>
            </a:pPr>
            <a:r>
              <a:rPr lang="fr-FR" sz="2000" dirty="0"/>
              <a:t>protection des biens</a:t>
            </a:r>
          </a:p>
          <a:p>
            <a:pPr lvl="2">
              <a:buFontTx/>
              <a:buChar char="-"/>
            </a:pPr>
            <a:r>
              <a:rPr lang="fr-FR" sz="2000" dirty="0"/>
              <a:t>contrôle du processus de production </a:t>
            </a:r>
            <a:r>
              <a:rPr lang="fr-FR" sz="2000" dirty="0">
                <a:sym typeface="Wingdings" panose="05000000000000000000" pitchFamily="2" charset="2"/>
              </a:rPr>
              <a:t> uniquement machines </a:t>
            </a:r>
          </a:p>
          <a:p>
            <a:pPr lvl="2">
              <a:buFontTx/>
              <a:buChar char="-"/>
            </a:pPr>
            <a:endParaRPr lang="fr-FR" sz="1700" dirty="0">
              <a:sym typeface="Wingdings" panose="05000000000000000000" pitchFamily="2" charset="2"/>
            </a:endParaRPr>
          </a:p>
          <a:p>
            <a:pPr lvl="2">
              <a:buFontTx/>
              <a:buChar char="-"/>
            </a:pPr>
            <a:endParaRPr lang="fr-FR" sz="1700" dirty="0">
              <a:sym typeface="Wingdings" panose="05000000000000000000" pitchFamily="2" charset="2"/>
            </a:endParaRPr>
          </a:p>
          <a:p>
            <a:pPr marL="360000" lvl="2" indent="0">
              <a:buNone/>
            </a:pPr>
            <a:r>
              <a:rPr lang="fr-FR" sz="1700" dirty="0">
                <a:sym typeface="Wingdings" panose="05000000000000000000" pitchFamily="2" charset="2"/>
              </a:rPr>
              <a:t> </a:t>
            </a:r>
            <a:r>
              <a:rPr lang="fr-FR" sz="1800" dirty="0">
                <a:sym typeface="Wingdings" panose="05000000000000000000" pitchFamily="2" charset="2"/>
              </a:rPr>
              <a:t>L’employeur ne peut donc pas contrôler en permanence les faits et gestes des travailleurs.</a:t>
            </a:r>
            <a:endParaRPr lang="fr-FR" sz="1700" dirty="0">
              <a:sym typeface="Wingdings" panose="05000000000000000000" pitchFamily="2" charset="2"/>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77642"/>
            <a:ext cx="1083977" cy="1083977"/>
          </a:xfrm>
          <a:prstGeom prst="rect">
            <a:avLst/>
          </a:prstGeom>
        </p:spPr>
      </p:pic>
    </p:spTree>
    <p:extLst>
      <p:ext uri="{BB962C8B-B14F-4D97-AF65-F5344CB8AC3E}">
        <p14:creationId xmlns:p14="http://schemas.microsoft.com/office/powerpoint/2010/main" val="2875468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Information</a:t>
            </a:r>
            <a:r>
              <a:rPr lang="fr-FR" dirty="0"/>
              <a:t> </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45</a:t>
            </a:fld>
            <a:endParaRPr lang="fr-FR" dirty="0"/>
          </a:p>
        </p:txBody>
      </p:sp>
      <p:sp>
        <p:nvSpPr>
          <p:cNvPr id="5" name="Tijdelijke aanduiding voor inhoud 4"/>
          <p:cNvSpPr>
            <a:spLocks noGrp="1"/>
          </p:cNvSpPr>
          <p:nvPr>
            <p:ph sz="quarter" idx="12"/>
          </p:nvPr>
        </p:nvSpPr>
        <p:spPr>
          <a:xfrm>
            <a:off x="694600" y="1337734"/>
            <a:ext cx="7729200" cy="4727318"/>
          </a:xfrm>
        </p:spPr>
        <p:txBody>
          <a:bodyPr>
            <a:normAutofit lnSpcReduction="10000"/>
          </a:bodyPr>
          <a:lstStyle/>
          <a:p>
            <a:pPr marL="0" indent="0">
              <a:buNone/>
            </a:pPr>
            <a:r>
              <a:rPr lang="fr-FR" sz="2400" b="1" dirty="0"/>
              <a:t>1. À qui ?</a:t>
            </a:r>
          </a:p>
          <a:p>
            <a:pPr lvl="2">
              <a:buFont typeface="Arial" panose="020B0604020202020204" pitchFamily="34" charset="0"/>
              <a:buChar char="•"/>
            </a:pPr>
            <a:r>
              <a:rPr lang="fr-FR" sz="2000" dirty="0"/>
              <a:t>Conseil d’entreprise </a:t>
            </a:r>
            <a:r>
              <a:rPr lang="fr-FR" sz="2000" dirty="0">
                <a:sym typeface="Wingdings" panose="05000000000000000000" pitchFamily="2" charset="2"/>
              </a:rPr>
              <a:t> au préalable + lors du démarrage</a:t>
            </a:r>
          </a:p>
          <a:p>
            <a:pPr lvl="2">
              <a:buFont typeface="Arial" panose="020B0604020202020204" pitchFamily="34" charset="0"/>
              <a:buChar char="•"/>
            </a:pPr>
            <a:r>
              <a:rPr lang="fr-FR" sz="2000" dirty="0">
                <a:sym typeface="Wingdings" panose="05000000000000000000" pitchFamily="2" charset="2"/>
              </a:rPr>
              <a:t>Travailleurs concernés  lors du démarrage</a:t>
            </a:r>
          </a:p>
          <a:p>
            <a:pPr marL="0" indent="0">
              <a:buNone/>
            </a:pPr>
            <a:endParaRPr lang="fr-FR" sz="2400" dirty="0"/>
          </a:p>
          <a:p>
            <a:pPr marL="0" indent="0">
              <a:buNone/>
            </a:pPr>
            <a:r>
              <a:rPr lang="fr-FR" sz="2400" b="1" dirty="0"/>
              <a:t>2. Quelles informations ?</a:t>
            </a:r>
          </a:p>
          <a:p>
            <a:pPr marL="0" indent="0">
              <a:buNone/>
            </a:pPr>
            <a:r>
              <a:rPr lang="fr-FR" sz="2000" dirty="0"/>
              <a:t>Au moins concernant les aspects suivants :</a:t>
            </a:r>
          </a:p>
          <a:p>
            <a:pPr lvl="2">
              <a:buFontTx/>
              <a:buChar char="-"/>
            </a:pPr>
            <a:r>
              <a:rPr lang="fr-FR" sz="2000" dirty="0"/>
              <a:t>Le but visé</a:t>
            </a:r>
          </a:p>
          <a:p>
            <a:pPr lvl="2">
              <a:buFontTx/>
              <a:buChar char="-"/>
            </a:pPr>
            <a:r>
              <a:rPr lang="fr-FR" sz="2000" dirty="0"/>
              <a:t>Le fait de savoir si les données visuelles sont conservées ou non</a:t>
            </a:r>
          </a:p>
          <a:p>
            <a:pPr lvl="2">
              <a:buFontTx/>
              <a:buChar char="-"/>
            </a:pPr>
            <a:r>
              <a:rPr lang="fr-FR" sz="2000" dirty="0"/>
              <a:t>Le nombre de caméras et l’installation d’une ou plusieurs caméras</a:t>
            </a:r>
          </a:p>
          <a:p>
            <a:pPr lvl="2">
              <a:buFontTx/>
              <a:buChar char="-"/>
            </a:pPr>
            <a:r>
              <a:rPr lang="fr-FR" sz="2000" dirty="0"/>
              <a:t>La ou les périodes concernée(s) durant la(les)quelle(s) la ou les caméras fonctionnent</a:t>
            </a:r>
          </a:p>
          <a:p>
            <a:pPr marL="0" indent="0">
              <a:buNone/>
            </a:pPr>
            <a:endParaRPr lang="fr-FR" sz="2000" dirty="0"/>
          </a:p>
          <a:p>
            <a:pPr marL="0" indent="0">
              <a:buNone/>
            </a:pPr>
            <a:endParaRPr lang="fr-FR" sz="2000" dirty="0"/>
          </a:p>
          <a:p>
            <a:pPr marL="0" indent="0">
              <a:buNone/>
            </a:pPr>
            <a:endParaRPr lang="fr-FR" dirty="0"/>
          </a:p>
        </p:txBody>
      </p:sp>
    </p:spTree>
    <p:extLst>
      <p:ext uri="{BB962C8B-B14F-4D97-AF65-F5344CB8AC3E}">
        <p14:creationId xmlns:p14="http://schemas.microsoft.com/office/powerpoint/2010/main" val="135071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Information</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46</a:t>
            </a:fld>
            <a:endParaRPr lang="fr-FR" dirty="0"/>
          </a:p>
        </p:txBody>
      </p:sp>
      <p:sp>
        <p:nvSpPr>
          <p:cNvPr id="5" name="Tijdelijke aanduiding voor inhoud 4"/>
          <p:cNvSpPr>
            <a:spLocks noGrp="1"/>
          </p:cNvSpPr>
          <p:nvPr>
            <p:ph sz="quarter" idx="12"/>
          </p:nvPr>
        </p:nvSpPr>
        <p:spPr>
          <a:xfrm>
            <a:off x="694600" y="1201270"/>
            <a:ext cx="7729200" cy="5145741"/>
          </a:xfrm>
        </p:spPr>
        <p:txBody>
          <a:bodyPr/>
          <a:lstStyle/>
          <a:p>
            <a:pPr marL="0" indent="0">
              <a:buNone/>
            </a:pPr>
            <a:r>
              <a:rPr lang="fr-FR" sz="2400" b="1" dirty="0"/>
              <a:t>3. Consultation des travailleurs</a:t>
            </a:r>
          </a:p>
          <a:p>
            <a:pPr>
              <a:buFont typeface="Arial" panose="020B0604020202020204" pitchFamily="34" charset="0"/>
              <a:buChar char="•"/>
            </a:pPr>
            <a:r>
              <a:rPr lang="fr-FR" sz="2400" dirty="0"/>
              <a:t>Vidéosurveillance implications vie privée un/plusieurs travailleurs ? </a:t>
            </a:r>
            <a:r>
              <a:rPr lang="fr-FR" sz="2400" dirty="0">
                <a:sym typeface="Wingdings" panose="05000000000000000000" pitchFamily="2" charset="2"/>
              </a:rPr>
              <a:t> Le CE ou le CPPT examine des mesures afin de limiter l’immixtion au minimum</a:t>
            </a:r>
          </a:p>
          <a:p>
            <a:pPr marL="0" indent="0">
              <a:buNone/>
            </a:pPr>
            <a:endParaRPr lang="fr-FR" sz="2400" dirty="0">
              <a:sym typeface="Wingdings" panose="05000000000000000000" pitchFamily="2" charset="2"/>
            </a:endParaRPr>
          </a:p>
          <a:p>
            <a:pPr>
              <a:buFont typeface="Arial" panose="020B0604020202020204" pitchFamily="34" charset="0"/>
              <a:buChar char="•"/>
            </a:pPr>
            <a:r>
              <a:rPr lang="fr-FR" sz="2400" dirty="0">
                <a:sym typeface="Wingdings" panose="05000000000000000000" pitchFamily="2" charset="2"/>
              </a:rPr>
              <a:t>Contrôle du processus de production en ce qui concerne les travailleurs ou contrôle du travail des travailleurs ?  A défaut de CE ou de CPPT, examen en concertation entre l'employeur et la délégation syndicale</a:t>
            </a:r>
          </a:p>
          <a:p>
            <a:pPr>
              <a:buFont typeface="Arial" panose="020B0604020202020204" pitchFamily="34" charset="0"/>
              <a:buChar char="•"/>
            </a:pPr>
            <a:endParaRPr lang="fr-FR" sz="2400" dirty="0">
              <a:sym typeface="Wingdings" panose="05000000000000000000" pitchFamily="2" charset="2"/>
            </a:endParaRPr>
          </a:p>
          <a:p>
            <a:pPr marL="0" lvl="0" indent="0">
              <a:buClr>
                <a:srgbClr val="7A2653"/>
              </a:buClr>
              <a:buNone/>
            </a:pPr>
            <a:r>
              <a:rPr lang="fr-FR" sz="2400" b="1" dirty="0"/>
              <a:t>4. Notification, consultation et correction</a:t>
            </a:r>
          </a:p>
          <a:p>
            <a:pPr marL="0" indent="0">
              <a:buNone/>
            </a:pPr>
            <a:endParaRPr lang="fr-FR" sz="2000" dirty="0"/>
          </a:p>
        </p:txBody>
      </p:sp>
    </p:spTree>
    <p:extLst>
      <p:ext uri="{BB962C8B-B14F-4D97-AF65-F5344CB8AC3E}">
        <p14:creationId xmlns:p14="http://schemas.microsoft.com/office/powerpoint/2010/main" val="3707773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Information</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47</a:t>
            </a:fld>
            <a:endParaRPr lang="fr-FR" dirty="0"/>
          </a:p>
        </p:txBody>
      </p:sp>
      <p:sp>
        <p:nvSpPr>
          <p:cNvPr id="5" name="Tijdelijke aanduiding voor inhoud 4"/>
          <p:cNvSpPr>
            <a:spLocks noGrp="1"/>
          </p:cNvSpPr>
          <p:nvPr>
            <p:ph sz="quarter" idx="12"/>
          </p:nvPr>
        </p:nvSpPr>
        <p:spPr>
          <a:xfrm>
            <a:off x="694600" y="1183341"/>
            <a:ext cx="7729200" cy="5056094"/>
          </a:xfrm>
        </p:spPr>
        <p:txBody>
          <a:bodyPr/>
          <a:lstStyle/>
          <a:p>
            <a:pPr marL="0" lvl="0" indent="0">
              <a:buClr>
                <a:srgbClr val="7A2653"/>
              </a:buClr>
              <a:buNone/>
            </a:pPr>
            <a:r>
              <a:rPr lang="fr-FR" sz="2400" b="1" dirty="0"/>
              <a:t>5. Règlement de travail</a:t>
            </a:r>
            <a:endParaRPr lang="fr-FR" sz="2400" dirty="0"/>
          </a:p>
          <a:p>
            <a:pPr>
              <a:buClr>
                <a:srgbClr val="7A2653"/>
              </a:buClr>
              <a:buFont typeface="Arial" panose="020B0604020202020204" pitchFamily="34" charset="0"/>
              <a:buChar char="•"/>
            </a:pPr>
            <a:r>
              <a:rPr lang="fr-FR" sz="2400" dirty="0"/>
              <a:t>Contrôler la finalité du travail des travailleurs</a:t>
            </a:r>
          </a:p>
          <a:p>
            <a:pPr marL="0" indent="0">
              <a:buClr>
                <a:srgbClr val="7A2653"/>
              </a:buClr>
              <a:buNone/>
            </a:pPr>
            <a:endParaRPr lang="fr-FR" sz="2400" dirty="0"/>
          </a:p>
          <a:p>
            <a:pPr>
              <a:buClr>
                <a:srgbClr val="7A2653"/>
              </a:buClr>
              <a:buFont typeface="Arial" panose="020B0604020202020204" pitchFamily="34" charset="0"/>
              <a:buChar char="•"/>
            </a:pPr>
            <a:r>
              <a:rPr lang="fr-FR" sz="2400" dirty="0"/>
              <a:t>Le règlement de travail doit obligatoirement mentionner :</a:t>
            </a:r>
          </a:p>
          <a:p>
            <a:pPr lvl="2">
              <a:buClr>
                <a:srgbClr val="7A2653"/>
              </a:buClr>
              <a:buFontTx/>
              <a:buChar char="-"/>
            </a:pPr>
            <a:r>
              <a:rPr lang="fr-FR" sz="2000" dirty="0"/>
              <a:t>Les méthodes de mesure et de contrôle du travail en vue de la détermination du salaire</a:t>
            </a:r>
          </a:p>
          <a:p>
            <a:pPr lvl="2">
              <a:buClr>
                <a:srgbClr val="7A2653"/>
              </a:buClr>
              <a:buFontTx/>
              <a:buChar char="-"/>
            </a:pPr>
            <a:r>
              <a:rPr lang="fr-FR" sz="2000" dirty="0"/>
              <a:t>Les droits et obligations du personnel de surveillance</a:t>
            </a:r>
          </a:p>
          <a:p>
            <a:pPr marL="360000" lvl="2" indent="0">
              <a:buClr>
                <a:srgbClr val="7A2653"/>
              </a:buClr>
              <a:buNone/>
            </a:pPr>
            <a:endParaRPr lang="fr-FR" sz="2000" dirty="0"/>
          </a:p>
          <a:p>
            <a:pPr marL="0" lvl="0" indent="0">
              <a:buClr>
                <a:srgbClr val="7A2653"/>
              </a:buClr>
              <a:buNone/>
            </a:pPr>
            <a:r>
              <a:rPr lang="fr-FR" sz="2400" b="1" dirty="0"/>
              <a:t>6. (Déclaration Commission de la protection de la vie privée) -&gt; Registre</a:t>
            </a:r>
          </a:p>
          <a:p>
            <a:pPr marL="0" lvl="0" indent="0">
              <a:buClr>
                <a:srgbClr val="7A2653"/>
              </a:buClr>
              <a:buNone/>
            </a:pPr>
            <a:endParaRPr lang="fr-FR" sz="2400" b="1" dirty="0"/>
          </a:p>
          <a:p>
            <a:pPr marL="0" indent="0">
              <a:buNone/>
            </a:pPr>
            <a:endParaRPr lang="fr-FR" dirty="0"/>
          </a:p>
        </p:txBody>
      </p:sp>
    </p:spTree>
    <p:extLst>
      <p:ext uri="{BB962C8B-B14F-4D97-AF65-F5344CB8AC3E}">
        <p14:creationId xmlns:p14="http://schemas.microsoft.com/office/powerpoint/2010/main" val="994012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Information</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48</a:t>
            </a:fld>
            <a:endParaRPr lang="fr-FR" dirty="0"/>
          </a:p>
        </p:txBody>
      </p:sp>
      <p:sp>
        <p:nvSpPr>
          <p:cNvPr id="5" name="Tijdelijke aanduiding voor inhoud 4"/>
          <p:cNvSpPr>
            <a:spLocks noGrp="1"/>
          </p:cNvSpPr>
          <p:nvPr>
            <p:ph sz="quarter" idx="12"/>
          </p:nvPr>
        </p:nvSpPr>
        <p:spPr>
          <a:xfrm>
            <a:off x="694600" y="1253066"/>
            <a:ext cx="7729200" cy="5604934"/>
          </a:xfrm>
        </p:spPr>
        <p:txBody>
          <a:bodyPr>
            <a:normAutofit fontScale="77500" lnSpcReduction="20000"/>
          </a:bodyPr>
          <a:lstStyle/>
          <a:p>
            <a:pPr marL="0" indent="0">
              <a:buNone/>
            </a:pPr>
            <a:r>
              <a:rPr lang="fr-FR" sz="2800" b="1" dirty="0"/>
              <a:t>7. Établir un règlement en matière de caméras</a:t>
            </a:r>
            <a:endParaRPr lang="fr-FR" sz="2800" dirty="0"/>
          </a:p>
          <a:p>
            <a:pPr>
              <a:buFont typeface="Arial" panose="020B0604020202020204" pitchFamily="34" charset="0"/>
              <a:buChar char="•"/>
            </a:pPr>
            <a:r>
              <a:rPr lang="fr-FR" sz="2400" dirty="0"/>
              <a:t>Au moins les informations suivantes :</a:t>
            </a:r>
          </a:p>
          <a:p>
            <a:pPr lvl="2">
              <a:buFontTx/>
              <a:buChar char="-"/>
            </a:pPr>
            <a:r>
              <a:rPr lang="fr-FR" sz="2200" dirty="0"/>
              <a:t>description des objectifs</a:t>
            </a:r>
          </a:p>
          <a:p>
            <a:pPr lvl="2">
              <a:buFontTx/>
              <a:buChar char="-"/>
            </a:pPr>
            <a:r>
              <a:rPr lang="fr-FR" sz="2200" dirty="0"/>
              <a:t>nombre de caméras + emplacement précis</a:t>
            </a:r>
          </a:p>
          <a:p>
            <a:pPr lvl="2">
              <a:buFontTx/>
              <a:buChar char="-"/>
            </a:pPr>
            <a:r>
              <a:rPr lang="fr-FR" sz="2200" dirty="0"/>
              <a:t>fait de savoir si les images seront conservées + délai de conservation</a:t>
            </a:r>
          </a:p>
          <a:p>
            <a:pPr lvl="2">
              <a:buFontTx/>
              <a:buChar char="-"/>
            </a:pPr>
            <a:r>
              <a:rPr lang="fr-FR" sz="2200" dirty="0"/>
              <a:t>la ou les périodes durant lesquelles la ou les caméras fonctionnent</a:t>
            </a:r>
          </a:p>
          <a:p>
            <a:pPr lvl="2">
              <a:buFontTx/>
              <a:buChar char="-"/>
            </a:pPr>
            <a:r>
              <a:rPr lang="fr-FR" sz="2200" dirty="0"/>
              <a:t>description de la procédure de consultation (si nécessaire)</a:t>
            </a:r>
          </a:p>
          <a:p>
            <a:pPr lvl="2">
              <a:buFontTx/>
              <a:buChar char="-"/>
            </a:pPr>
            <a:r>
              <a:rPr lang="fr-FR" sz="2200" dirty="0"/>
              <a:t>droit d’être entendu du travailleur</a:t>
            </a:r>
          </a:p>
          <a:p>
            <a:pPr lvl="2">
              <a:buFontTx/>
              <a:buChar char="-"/>
            </a:pPr>
            <a:r>
              <a:rPr lang="fr-FR" sz="2200" dirty="0"/>
              <a:t>procédure évaluation et révision</a:t>
            </a:r>
          </a:p>
          <a:p>
            <a:pPr marL="0" indent="0">
              <a:buNone/>
            </a:pPr>
            <a:endParaRPr lang="fr-FR" sz="2400" dirty="0"/>
          </a:p>
          <a:p>
            <a:pPr>
              <a:buFont typeface="Arial" panose="020B0604020202020204" pitchFamily="34" charset="0"/>
              <a:buChar char="•"/>
            </a:pPr>
            <a:r>
              <a:rPr lang="fr-FR" sz="2400" dirty="0"/>
              <a:t>Possible via :</a:t>
            </a:r>
          </a:p>
          <a:p>
            <a:pPr lvl="2">
              <a:buFontTx/>
              <a:buChar char="-"/>
            </a:pPr>
            <a:r>
              <a:rPr lang="fr-FR" sz="2200" dirty="0"/>
              <a:t>règlement de travail </a:t>
            </a:r>
          </a:p>
          <a:p>
            <a:pPr lvl="2">
              <a:buFontTx/>
              <a:buChar char="-"/>
            </a:pPr>
            <a:r>
              <a:rPr lang="fr-FR" sz="2200" dirty="0"/>
              <a:t>annexe au contrat de travail</a:t>
            </a:r>
          </a:p>
          <a:p>
            <a:pPr lvl="2">
              <a:buFontTx/>
              <a:buChar char="-"/>
            </a:pPr>
            <a:r>
              <a:rPr lang="fr-FR" sz="2200" dirty="0"/>
              <a:t>CCT d'entreprise</a:t>
            </a:r>
          </a:p>
          <a:p>
            <a:pPr lvl="2">
              <a:buFontTx/>
              <a:buChar char="-"/>
            </a:pPr>
            <a:r>
              <a:rPr lang="fr-FR" sz="2200" dirty="0"/>
              <a:t>règlements, directives et instructions</a:t>
            </a:r>
          </a:p>
          <a:p>
            <a:pPr lvl="2">
              <a:buFontTx/>
              <a:buChar char="-"/>
            </a:pPr>
            <a:r>
              <a:rPr lang="fr-FR" sz="2200" dirty="0"/>
              <a:t>…</a:t>
            </a:r>
          </a:p>
          <a:p>
            <a:pPr>
              <a:buFontTx/>
              <a:buChar char="-"/>
            </a:pPr>
            <a:endParaRPr lang="fr-FR" sz="2000" dirty="0"/>
          </a:p>
          <a:p>
            <a:pPr marL="0" indent="0">
              <a:buNone/>
            </a:pPr>
            <a:endParaRPr lang="fr-FR" sz="2400" dirty="0"/>
          </a:p>
        </p:txBody>
      </p:sp>
    </p:spTree>
    <p:extLst>
      <p:ext uri="{BB962C8B-B14F-4D97-AF65-F5344CB8AC3E}">
        <p14:creationId xmlns:p14="http://schemas.microsoft.com/office/powerpoint/2010/main" val="2498247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Conservation, évaluation ?</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49</a:t>
            </a:fld>
            <a:endParaRPr lang="fr-FR" dirty="0"/>
          </a:p>
        </p:txBody>
      </p:sp>
      <p:sp>
        <p:nvSpPr>
          <p:cNvPr id="5" name="Tijdelijke aanduiding voor inhoud 4"/>
          <p:cNvSpPr>
            <a:spLocks noGrp="1"/>
          </p:cNvSpPr>
          <p:nvPr>
            <p:ph sz="quarter" idx="12"/>
          </p:nvPr>
        </p:nvSpPr>
        <p:spPr>
          <a:xfrm>
            <a:off x="694600" y="1380931"/>
            <a:ext cx="7729200" cy="4427202"/>
          </a:xfrm>
        </p:spPr>
        <p:txBody>
          <a:bodyPr/>
          <a:lstStyle/>
          <a:p>
            <a:pPr marL="0" indent="0">
              <a:buNone/>
            </a:pPr>
            <a:r>
              <a:rPr lang="fr-FR" sz="2400" b="1" dirty="0"/>
              <a:t>Conservation des images</a:t>
            </a:r>
          </a:p>
          <a:p>
            <a:pPr>
              <a:buFont typeface="Arial" panose="020B0604020202020204" pitchFamily="34" charset="0"/>
              <a:buChar char="•"/>
            </a:pPr>
            <a:r>
              <a:rPr lang="fr-FR" sz="2200" dirty="0"/>
              <a:t>De bonne foi</a:t>
            </a:r>
          </a:p>
          <a:p>
            <a:pPr>
              <a:buFont typeface="Arial" panose="020B0604020202020204" pitchFamily="34" charset="0"/>
              <a:buChar char="•"/>
            </a:pPr>
            <a:r>
              <a:rPr lang="fr-FR" sz="2200" dirty="0"/>
              <a:t>Conformément à la finalité </a:t>
            </a:r>
          </a:p>
          <a:p>
            <a:pPr>
              <a:buFont typeface="Arial" panose="020B0604020202020204" pitchFamily="34" charset="0"/>
              <a:buChar char="•"/>
            </a:pPr>
            <a:r>
              <a:rPr lang="fr-FR" sz="2200" dirty="0"/>
              <a:t>Aussi brève que possible</a:t>
            </a:r>
          </a:p>
          <a:p>
            <a:pPr marL="0" indent="0">
              <a:buNone/>
            </a:pPr>
            <a:endParaRPr lang="fr-FR" sz="2000" dirty="0"/>
          </a:p>
          <a:p>
            <a:pPr marL="0" indent="0">
              <a:buNone/>
            </a:pPr>
            <a:r>
              <a:rPr lang="fr-FR" sz="2400" b="1" dirty="0"/>
              <a:t>Évaluation </a:t>
            </a:r>
          </a:p>
          <a:p>
            <a:pPr>
              <a:buFont typeface="Arial" panose="020B0604020202020204" pitchFamily="34" charset="0"/>
              <a:buChar char="•"/>
            </a:pPr>
            <a:r>
              <a:rPr lang="fr-FR" sz="2200" dirty="0"/>
              <a:t>Le CE (ou le CPPT) doit régulièrement évaluer le système de surveillance </a:t>
            </a:r>
          </a:p>
          <a:p>
            <a:pPr>
              <a:buFont typeface="Arial" panose="020B0604020202020204" pitchFamily="34" charset="0"/>
              <a:buChar char="•"/>
            </a:pPr>
            <a:endParaRPr lang="fr-FR" sz="2000" dirty="0"/>
          </a:p>
        </p:txBody>
      </p:sp>
    </p:spTree>
    <p:extLst>
      <p:ext uri="{BB962C8B-B14F-4D97-AF65-F5344CB8AC3E}">
        <p14:creationId xmlns:p14="http://schemas.microsoft.com/office/powerpoint/2010/main" val="260628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solidFill>
                  <a:schemeClr val="accent5"/>
                </a:solidFill>
                <a:latin typeface="+mj-lt"/>
              </a:rPr>
              <a:t>Confiance</a:t>
            </a:r>
          </a:p>
        </p:txBody>
      </p:sp>
      <p:sp>
        <p:nvSpPr>
          <p:cNvPr id="3" name="Content Placeholder 2"/>
          <p:cNvSpPr>
            <a:spLocks noGrp="1"/>
          </p:cNvSpPr>
          <p:nvPr>
            <p:ph idx="1"/>
          </p:nvPr>
        </p:nvSpPr>
        <p:spPr>
          <a:xfrm>
            <a:off x="540000" y="1005051"/>
            <a:ext cx="8604000" cy="4680000"/>
          </a:xfrm>
        </p:spPr>
        <p:txBody>
          <a:bodyPr>
            <a:noAutofit/>
          </a:bodyPr>
          <a:lstStyle/>
          <a:p>
            <a:pPr>
              <a:lnSpc>
                <a:spcPct val="115000"/>
              </a:lnSpc>
              <a:spcBef>
                <a:spcPts val="0"/>
              </a:spcBef>
              <a:spcAft>
                <a:spcPts val="1422"/>
              </a:spcAft>
            </a:pPr>
            <a:r>
              <a:rPr lang="fr-FR" sz="2000" dirty="0"/>
              <a:t>La protection de la vie privée est non seulement une question de conformité, mais aussi en premier lieu un droit fondamental et une exigence pour la création d’un lien de </a:t>
            </a:r>
            <a:r>
              <a:rPr lang="fr-FR" sz="2000" dirty="0">
                <a:solidFill>
                  <a:schemeClr val="accent1"/>
                </a:solidFill>
              </a:rPr>
              <a:t>confiance</a:t>
            </a:r>
            <a:r>
              <a:rPr lang="fr-FR" sz="2000" dirty="0"/>
              <a:t> avec vos collaborateurs.</a:t>
            </a:r>
          </a:p>
          <a:p>
            <a:pPr>
              <a:lnSpc>
                <a:spcPct val="115000"/>
              </a:lnSpc>
              <a:spcBef>
                <a:spcPts val="0"/>
              </a:spcBef>
              <a:spcAft>
                <a:spcPts val="1422"/>
              </a:spcAft>
            </a:pPr>
            <a:r>
              <a:rPr lang="fr-FR" sz="2000" dirty="0"/>
              <a:t>Et la confiance demande aussi de la </a:t>
            </a:r>
            <a:r>
              <a:rPr lang="fr-FR" sz="2000" dirty="0">
                <a:solidFill>
                  <a:schemeClr val="accent1"/>
                </a:solidFill>
              </a:rPr>
              <a:t>transparence</a:t>
            </a:r>
            <a:r>
              <a:rPr lang="fr-FR" sz="2000" dirty="0"/>
              <a:t> : en tant que département RH, vous devez non seulement veiller à ce que vos données à caractère personnel soient bien protégées, mais aussi communiquer ouvertement sur la façon dont vous procédez.</a:t>
            </a:r>
          </a:p>
          <a:p>
            <a:pPr>
              <a:lnSpc>
                <a:spcPct val="115000"/>
              </a:lnSpc>
              <a:spcBef>
                <a:spcPts val="0"/>
              </a:spcBef>
              <a:spcAft>
                <a:spcPts val="1422"/>
              </a:spcAft>
            </a:pPr>
            <a:r>
              <a:rPr lang="fr-FR" sz="2000" dirty="0"/>
              <a:t>Ceci requiert :</a:t>
            </a:r>
          </a:p>
          <a:p>
            <a:pPr lvl="1">
              <a:lnSpc>
                <a:spcPct val="115000"/>
              </a:lnSpc>
              <a:spcBef>
                <a:spcPts val="0"/>
              </a:spcBef>
              <a:spcAft>
                <a:spcPts val="1422"/>
              </a:spcAft>
              <a:buFont typeface="Wingdings" panose="05000000000000000000" pitchFamily="2" charset="2"/>
              <a:buChar char="§"/>
            </a:pPr>
            <a:r>
              <a:rPr lang="fr-FR" sz="2000" dirty="0"/>
              <a:t>une sécurisation et une éthique solides dans toutes les phases du cycle de vie d’un collaborateur (potentiel)</a:t>
            </a:r>
          </a:p>
          <a:p>
            <a:pPr lvl="1">
              <a:lnSpc>
                <a:spcPct val="115000"/>
              </a:lnSpc>
              <a:spcBef>
                <a:spcPts val="0"/>
              </a:spcBef>
              <a:spcAft>
                <a:spcPts val="1422"/>
              </a:spcAft>
              <a:buFont typeface="Wingdings" panose="05000000000000000000" pitchFamily="2" charset="2"/>
              <a:buChar char="§"/>
            </a:pPr>
            <a:r>
              <a:rPr lang="fr-FR" sz="2000" dirty="0"/>
              <a:t>une prestation de services RH qui garantit le respect de la vie privée et la protection d’un point de vue éthique et « </a:t>
            </a:r>
            <a:r>
              <a:rPr lang="fr-FR" sz="2000" i="1" dirty="0"/>
              <a:t>by-design</a:t>
            </a:r>
            <a:r>
              <a:rPr lang="fr-FR" sz="2000" dirty="0"/>
              <a:t> »</a:t>
            </a:r>
          </a:p>
        </p:txBody>
      </p:sp>
    </p:spTree>
    <p:extLst>
      <p:ext uri="{BB962C8B-B14F-4D97-AF65-F5344CB8AC3E}">
        <p14:creationId xmlns:p14="http://schemas.microsoft.com/office/powerpoint/2010/main" val="65291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340781"/>
            <a:ext cx="7729400" cy="692497"/>
          </a:xfrm>
        </p:spPr>
        <p:txBody>
          <a:bodyPr/>
          <a:lstStyle/>
          <a:p>
            <a:r>
              <a:rPr lang="fr-FR" b="1" dirty="0"/>
              <a:t>Quel est le sort d’une preuve obtenue de manière illégale ?</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50</a:t>
            </a:fld>
            <a:endParaRPr lang="fr-FR" dirty="0"/>
          </a:p>
        </p:txBody>
      </p:sp>
      <p:sp>
        <p:nvSpPr>
          <p:cNvPr id="5" name="Tijdelijke aanduiding voor inhoud 4"/>
          <p:cNvSpPr>
            <a:spLocks noGrp="1"/>
          </p:cNvSpPr>
          <p:nvPr>
            <p:ph sz="quarter" idx="12"/>
          </p:nvPr>
        </p:nvSpPr>
        <p:spPr>
          <a:xfrm>
            <a:off x="694600" y="1219201"/>
            <a:ext cx="8361718" cy="5106648"/>
          </a:xfrm>
        </p:spPr>
        <p:txBody>
          <a:bodyPr>
            <a:normAutofit lnSpcReduction="10000"/>
          </a:bodyPr>
          <a:lstStyle/>
          <a:p>
            <a:pPr>
              <a:buFont typeface="Arial" panose="020B0604020202020204" pitchFamily="34" charset="0"/>
              <a:buChar char="•"/>
            </a:pPr>
            <a:r>
              <a:rPr lang="fr-FR" dirty="0"/>
              <a:t>Toute preuve obtenue d’une manière qui viole le droit au respect de la vie privée doit être rejetée (p. ex. Cour du travail Anvers 6/1/2003, </a:t>
            </a:r>
            <a:r>
              <a:rPr lang="fr-FR" i="1" dirty="0"/>
              <a:t>RW</a:t>
            </a:r>
            <a:r>
              <a:rPr lang="fr-FR" dirty="0"/>
              <a:t>, 2003-04, p. 800)</a:t>
            </a:r>
          </a:p>
          <a:p>
            <a:pPr>
              <a:buFont typeface="Arial" panose="020B0604020202020204" pitchFamily="34" charset="0"/>
              <a:buChar char="•"/>
            </a:pPr>
            <a:endParaRPr lang="fr-FR" dirty="0"/>
          </a:p>
          <a:p>
            <a:pPr marL="0" indent="0">
              <a:buNone/>
            </a:pPr>
            <a:endParaRPr lang="fr-FR" dirty="0"/>
          </a:p>
          <a:p>
            <a:pPr>
              <a:buFont typeface="Arial" panose="020B0604020202020204" pitchFamily="34" charset="0"/>
              <a:buChar char="•"/>
            </a:pPr>
            <a:endParaRPr lang="fr-FR" dirty="0"/>
          </a:p>
          <a:p>
            <a:pPr>
              <a:lnSpc>
                <a:spcPct val="110000"/>
              </a:lnSpc>
              <a:buFont typeface="Arial" panose="020B0604020202020204" pitchFamily="34" charset="0"/>
              <a:buChar char="•"/>
            </a:pPr>
            <a:r>
              <a:rPr lang="fr-FR" dirty="0"/>
              <a:t>Jurisprudence Antigone (affaires pénales) : tenir compte d’une preuve obtenue de manière illégale lorsque :</a:t>
            </a:r>
          </a:p>
          <a:p>
            <a:pPr marL="342900" indent="-342900">
              <a:lnSpc>
                <a:spcPct val="110000"/>
              </a:lnSpc>
              <a:buAutoNum type="arabicPeriod"/>
            </a:pPr>
            <a:r>
              <a:rPr lang="fr-FR" dirty="0"/>
              <a:t>La disposition méconnue n’est pas prescrite à peine de nullité</a:t>
            </a:r>
          </a:p>
          <a:p>
            <a:pPr marL="342900" indent="-342900">
              <a:lnSpc>
                <a:spcPct val="110000"/>
              </a:lnSpc>
              <a:buAutoNum type="arabicPeriod"/>
            </a:pPr>
            <a:r>
              <a:rPr lang="fr-FR" dirty="0"/>
              <a:t>L’illégalité de la preuve ne nuit pas au droit à un procès équitable</a:t>
            </a:r>
          </a:p>
          <a:p>
            <a:pPr marL="342900" indent="-342900">
              <a:lnSpc>
                <a:spcPct val="110000"/>
              </a:lnSpc>
              <a:buAutoNum type="arabicPeriod"/>
            </a:pPr>
            <a:r>
              <a:rPr lang="fr-FR" dirty="0"/>
              <a:t>L’illégalité de la preuve ne nuit pas à la fiabilité de la preuve</a:t>
            </a:r>
          </a:p>
          <a:p>
            <a:pPr marL="0" indent="0">
              <a:buNone/>
            </a:pPr>
            <a:endParaRPr lang="fr-FR" dirty="0"/>
          </a:p>
          <a:p>
            <a:pPr>
              <a:buFont typeface="Arial" panose="020B0604020202020204" pitchFamily="34" charset="0"/>
              <a:buChar char="•"/>
            </a:pPr>
            <a:r>
              <a:rPr lang="fr-FR" dirty="0"/>
              <a:t>Cass. 10/3/2008 : « mêmes principes » dans les litiges en matière de droit du travail</a:t>
            </a:r>
          </a:p>
          <a:p>
            <a:pPr>
              <a:buFont typeface="Arial" panose="020B0604020202020204" pitchFamily="34" charset="0"/>
              <a:buChar char="•"/>
            </a:pPr>
            <a:r>
              <a:rPr lang="fr-FR" dirty="0"/>
              <a:t>Jurisprudence de fond aujourd’hui partagée: certains considèrent que la jurisprudence Antigone ne peut s’appliquer que lorsqu’il s’agit de situations qui ont (aussi) une incidence pénale ?!</a:t>
            </a:r>
          </a:p>
        </p:txBody>
      </p:sp>
      <p:sp>
        <p:nvSpPr>
          <p:cNvPr id="6" name="Pijl: omhoog/omlaag 5"/>
          <p:cNvSpPr/>
          <p:nvPr/>
        </p:nvSpPr>
        <p:spPr>
          <a:xfrm>
            <a:off x="3959694" y="1724841"/>
            <a:ext cx="599606" cy="1094282"/>
          </a:xfrm>
          <a:prstGeom prst="upDownArrow">
            <a:avLst/>
          </a:prstGeom>
          <a:solidFill>
            <a:srgbClr val="7A26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00" dirty="0">
              <a:latin typeface="Arial"/>
              <a:cs typeface="Arial"/>
            </a:endParaRPr>
          </a:p>
        </p:txBody>
      </p:sp>
    </p:spTree>
    <p:extLst>
      <p:ext uri="{BB962C8B-B14F-4D97-AF65-F5344CB8AC3E}">
        <p14:creationId xmlns:p14="http://schemas.microsoft.com/office/powerpoint/2010/main" val="1416979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54829" y="2545559"/>
            <a:ext cx="5094514" cy="641201"/>
          </a:xfrm>
        </p:spPr>
        <p:txBody>
          <a:bodyPr/>
          <a:lstStyle/>
          <a:p>
            <a:r>
              <a:rPr lang="fr-FR" sz="4200" b="1" dirty="0">
                <a:solidFill>
                  <a:srgbClr val="7C2855"/>
                </a:solidFill>
                <a:latin typeface="Arial" charset="0"/>
                <a:ea typeface="Arial" charset="0"/>
                <a:cs typeface="Arial" charset="0"/>
              </a:rPr>
              <a:t>Contrôles d'accès</a:t>
            </a:r>
          </a:p>
        </p:txBody>
      </p:sp>
    </p:spTree>
    <p:extLst>
      <p:ext uri="{BB962C8B-B14F-4D97-AF65-F5344CB8AC3E}">
        <p14:creationId xmlns:p14="http://schemas.microsoft.com/office/powerpoint/2010/main" val="3282344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700476"/>
            <a:ext cx="8064000" cy="384721"/>
          </a:xfrm>
        </p:spPr>
        <p:txBody>
          <a:bodyPr/>
          <a:lstStyle/>
          <a:p>
            <a:r>
              <a:rPr lang="fr-FR" sz="2500" dirty="0">
                <a:solidFill>
                  <a:srgbClr val="7C2855"/>
                </a:solidFill>
                <a:latin typeface="Arial Standaard" charset="0"/>
                <a:cs typeface="Arial Standaard" charset="0"/>
              </a:rPr>
              <a:t>Enregistrement</a:t>
            </a:r>
            <a:r>
              <a:rPr lang="fr-FR" sz="2400" b="1" dirty="0">
                <a:solidFill>
                  <a:srgbClr val="7030A0"/>
                </a:solidFill>
                <a:latin typeface="Arial Standaard"/>
              </a:rPr>
              <a:t> </a:t>
            </a:r>
            <a:r>
              <a:rPr lang="fr-FR" sz="2500" dirty="0">
                <a:solidFill>
                  <a:srgbClr val="7C2855"/>
                </a:solidFill>
                <a:latin typeface="Arial Standaard" charset="0"/>
                <a:cs typeface="Arial Standaard" charset="0"/>
              </a:rPr>
              <a:t>personnel : badge, empreintes</a:t>
            </a:r>
          </a:p>
        </p:txBody>
      </p:sp>
      <p:sp>
        <p:nvSpPr>
          <p:cNvPr id="3" name="Tijdelijke aanduiding voor inhoud 2"/>
          <p:cNvSpPr>
            <a:spLocks noGrp="1"/>
          </p:cNvSpPr>
          <p:nvPr>
            <p:ph idx="1"/>
          </p:nvPr>
        </p:nvSpPr>
        <p:spPr/>
        <p:txBody>
          <a:bodyPr>
            <a:normAutofit/>
          </a:bodyPr>
          <a:lstStyle/>
          <a:p>
            <a:pPr marL="0" indent="0">
              <a:buNone/>
            </a:pPr>
            <a:r>
              <a:rPr lang="fr-FR" sz="2000" b="1" dirty="0"/>
              <a:t>Conditions</a:t>
            </a:r>
            <a:r>
              <a:rPr lang="fr-FR" sz="2000" dirty="0"/>
              <a:t> utilisation badge ou donnée 'biométrique' :</a:t>
            </a:r>
          </a:p>
          <a:p>
            <a:pPr>
              <a:buFont typeface="Wingdings" panose="05000000000000000000" pitchFamily="2" charset="2"/>
              <a:buChar char="ü"/>
            </a:pPr>
            <a:r>
              <a:rPr lang="fr-FR" sz="2000" dirty="0"/>
              <a:t>base légale ; p. ex. consentement ou intérêt légitime ;</a:t>
            </a:r>
          </a:p>
          <a:p>
            <a:pPr>
              <a:buFont typeface="Wingdings" panose="05000000000000000000" pitchFamily="2" charset="2"/>
              <a:buChar char="ü"/>
            </a:pPr>
            <a:r>
              <a:rPr lang="fr-FR" sz="2000" dirty="0"/>
              <a:t> traitement = proportionnel (le traitement est tel qu’il ne viole pas la vie privée plus que nécessaire pour l’objectif poursuivi) ;</a:t>
            </a:r>
          </a:p>
          <a:p>
            <a:pPr>
              <a:buFont typeface="Wingdings" panose="05000000000000000000" pitchFamily="2" charset="2"/>
              <a:buChar char="ü"/>
            </a:pPr>
            <a:r>
              <a:rPr lang="fr-FR" sz="2000" dirty="0"/>
              <a:t>les travailleurs en sont informés, p. ex. par une insertion dans le règlement de travail (transparence).</a:t>
            </a:r>
          </a:p>
          <a:p>
            <a:pPr marL="0" indent="0">
              <a:buNone/>
            </a:pPr>
            <a:endParaRPr lang="fr-FR" sz="2000" dirty="0"/>
          </a:p>
          <a:p>
            <a:pPr marL="0" indent="0">
              <a:buNone/>
            </a:pPr>
            <a:r>
              <a:rPr lang="fr-FR" sz="1200" dirty="0"/>
              <a:t>Avis du 09 avril 2008 de la Commission de la protection de la vie privée </a:t>
            </a:r>
            <a:r>
              <a:rPr lang="fr-BE" sz="1200" dirty="0"/>
              <a:t>relatif aux traitements de données biométriques dans le cadre de l'authentification de personnes </a:t>
            </a:r>
            <a:endParaRPr lang="fr-FR" sz="1200" dirty="0"/>
          </a:p>
          <a:p>
            <a:pPr marL="0" indent="0">
              <a:buNone/>
            </a:pPr>
            <a:r>
              <a:rPr lang="fr-FR" sz="1200" dirty="0">
                <a:hlinkClick r:id="rId3"/>
              </a:rPr>
              <a:t>https://www.privacycommission.be/sites/privacycommission/files/documents/avis_17_2008_1.pdf</a:t>
            </a:r>
            <a:r>
              <a:rPr lang="fr-FR" sz="1200" dirty="0"/>
              <a:t> </a:t>
            </a:r>
          </a:p>
          <a:p>
            <a:pPr marL="0" indent="0">
              <a:buNone/>
            </a:pPr>
            <a:r>
              <a:rPr lang="fr-FR" sz="1200" dirty="0">
                <a:hlinkClick r:id="rId4"/>
              </a:rPr>
              <a:t>https://www.privacycommission.be/fr/identification-du-personnel</a:t>
            </a:r>
            <a:r>
              <a:rPr lang="fr-FR" sz="1200" dirty="0"/>
              <a:t> </a:t>
            </a:r>
          </a:p>
          <a:p>
            <a:pPr marL="0" indent="0">
              <a:buNone/>
            </a:pPr>
            <a:endParaRPr lang="fr-FR" sz="2000" b="1" dirty="0"/>
          </a:p>
          <a:p>
            <a:pPr marL="0" indent="0">
              <a:buNone/>
            </a:pPr>
            <a:endParaRPr lang="fr-FR" sz="2000" dirty="0"/>
          </a:p>
        </p:txBody>
      </p:sp>
    </p:spTree>
    <p:extLst>
      <p:ext uri="{BB962C8B-B14F-4D97-AF65-F5344CB8AC3E}">
        <p14:creationId xmlns:p14="http://schemas.microsoft.com/office/powerpoint/2010/main" val="2540605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15756"/>
            <a:ext cx="8064000" cy="769441"/>
          </a:xfrm>
        </p:spPr>
        <p:txBody>
          <a:bodyPr/>
          <a:lstStyle/>
          <a:p>
            <a:r>
              <a:rPr lang="fr-FR" sz="2500" dirty="0">
                <a:solidFill>
                  <a:srgbClr val="7C2855"/>
                </a:solidFill>
                <a:latin typeface="Arial Standaard" charset="0"/>
                <a:cs typeface="Arial Standaard" charset="0"/>
              </a:rPr>
              <a:t>Enregistrement des </a:t>
            </a:r>
            <a:r>
              <a:rPr lang="fr-FR" sz="2400" b="1" dirty="0">
                <a:solidFill>
                  <a:srgbClr val="7030A0"/>
                </a:solidFill>
                <a:latin typeface="Arial Standaard"/>
              </a:rPr>
              <a:t> </a:t>
            </a:r>
            <a:r>
              <a:rPr lang="fr-FR" sz="2500" dirty="0">
                <a:solidFill>
                  <a:srgbClr val="7C2855"/>
                </a:solidFill>
                <a:latin typeface="Arial Standaard" charset="0"/>
                <a:cs typeface="Arial Standaard" charset="0"/>
              </a:rPr>
              <a:t>visiteurs </a:t>
            </a:r>
            <a:r>
              <a:rPr lang="fr-FR" sz="2400" b="1" dirty="0">
                <a:solidFill>
                  <a:srgbClr val="7030A0"/>
                </a:solidFill>
                <a:latin typeface="Arial Standaard"/>
              </a:rPr>
              <a:t>: </a:t>
            </a:r>
            <a:r>
              <a:rPr lang="fr-FR" sz="2500" dirty="0">
                <a:solidFill>
                  <a:srgbClr val="7C2855"/>
                </a:solidFill>
                <a:latin typeface="Arial Standaard" charset="0"/>
                <a:cs typeface="Arial Standaard" charset="0"/>
              </a:rPr>
              <a:t>pas</a:t>
            </a:r>
            <a:r>
              <a:rPr lang="fr-FR" sz="2400" b="1" dirty="0">
                <a:solidFill>
                  <a:srgbClr val="7030A0"/>
                </a:solidFill>
                <a:latin typeface="Arial Standaard"/>
              </a:rPr>
              <a:t> </a:t>
            </a:r>
            <a:r>
              <a:rPr lang="fr-FR" sz="2500" dirty="0">
                <a:solidFill>
                  <a:srgbClr val="7C2855"/>
                </a:solidFill>
                <a:latin typeface="Arial Standaard" charset="0"/>
                <a:cs typeface="Arial Standaard" charset="0"/>
              </a:rPr>
              <a:t> d’obligation de déclaration</a:t>
            </a:r>
          </a:p>
        </p:txBody>
      </p:sp>
      <p:sp>
        <p:nvSpPr>
          <p:cNvPr id="3" name="Tijdelijke aanduiding voor inhoud 2"/>
          <p:cNvSpPr>
            <a:spLocks noGrp="1"/>
          </p:cNvSpPr>
          <p:nvPr>
            <p:ph idx="1"/>
          </p:nvPr>
        </p:nvSpPr>
        <p:spPr>
          <a:xfrm>
            <a:off x="540000" y="1259998"/>
            <a:ext cx="8064000" cy="4968523"/>
          </a:xfrm>
        </p:spPr>
        <p:txBody>
          <a:bodyPr>
            <a:normAutofit fontScale="92500" lnSpcReduction="10000"/>
          </a:bodyPr>
          <a:lstStyle/>
          <a:p>
            <a:pPr marL="0" indent="0">
              <a:buNone/>
            </a:pPr>
            <a:r>
              <a:rPr lang="fr-FR" sz="2000" dirty="0"/>
              <a:t>Vous ne devez pas déclarer un enregistrement de visiteurs dans le cadre d'un contrôle d'accès auprès de la Commission de la protection de la vie privée </a:t>
            </a:r>
            <a:r>
              <a:rPr lang="fr-FR" sz="2000" b="1" dirty="0"/>
              <a:t>si</a:t>
            </a:r>
            <a:r>
              <a:rPr lang="fr-FR" sz="2000" dirty="0"/>
              <a:t> :</a:t>
            </a:r>
          </a:p>
          <a:p>
            <a:pPr>
              <a:buFont typeface="Wingdings" panose="05000000000000000000" pitchFamily="2" charset="2"/>
              <a:buChar char="ü"/>
            </a:pPr>
            <a:r>
              <a:rPr lang="fr-FR" sz="2000" dirty="0"/>
              <a:t>les </a:t>
            </a:r>
            <a:r>
              <a:rPr lang="fr-FR" sz="2000" i="1" dirty="0"/>
              <a:t>données restent limitées </a:t>
            </a:r>
            <a:r>
              <a:rPr lang="fr-FR" sz="2000" dirty="0"/>
              <a:t>au nom et à l’adresse professionnelle du visiteur, à l’identification de son employeur, à l’identification du véhicule du visiteur, au nom, au département et à la fonction de la personne visitée ainsi qu’au moment de la visite ;</a:t>
            </a:r>
          </a:p>
          <a:p>
            <a:pPr>
              <a:buFont typeface="Wingdings" panose="05000000000000000000" pitchFamily="2" charset="2"/>
              <a:buChar char="ü"/>
            </a:pPr>
            <a:r>
              <a:rPr lang="fr-FR" sz="2000" dirty="0"/>
              <a:t>les données sont exclusivement utilisées pour un </a:t>
            </a:r>
            <a:r>
              <a:rPr lang="fr-FR" sz="2000" i="1" dirty="0"/>
              <a:t>contrôle d’accès</a:t>
            </a:r>
            <a:r>
              <a:rPr lang="fr-FR" sz="2000" dirty="0"/>
              <a:t> ;</a:t>
            </a:r>
          </a:p>
          <a:p>
            <a:pPr>
              <a:buFont typeface="Wingdings" panose="05000000000000000000" pitchFamily="2" charset="2"/>
              <a:buChar char="ü"/>
            </a:pPr>
            <a:r>
              <a:rPr lang="fr-FR" sz="2000" dirty="0"/>
              <a:t>les données </a:t>
            </a:r>
            <a:r>
              <a:rPr lang="fr-FR" sz="2000" i="1" dirty="0"/>
              <a:t>ne sont pas conservées </a:t>
            </a:r>
            <a:r>
              <a:rPr lang="fr-FR" sz="2000" dirty="0"/>
              <a:t>plus que nécessaire pour l’objectif poursuivi.</a:t>
            </a:r>
          </a:p>
          <a:p>
            <a:pPr>
              <a:buFont typeface="Wingdings" panose="05000000000000000000" pitchFamily="2" charset="2"/>
              <a:buChar char="ü"/>
            </a:pPr>
            <a:endParaRPr lang="fr-FR" sz="2000" dirty="0"/>
          </a:p>
          <a:p>
            <a:pPr marL="0" indent="0">
              <a:buNone/>
            </a:pPr>
            <a:r>
              <a:rPr lang="fr-FR" sz="2000" b="1" dirty="0"/>
              <a:t>L’employeur peut refuser l’accès aux personnes non autorisées</a:t>
            </a:r>
          </a:p>
          <a:p>
            <a:pPr marL="0" indent="0">
              <a:buNone/>
            </a:pPr>
            <a:endParaRPr lang="fr-FR" sz="2000" b="1" dirty="0"/>
          </a:p>
          <a:p>
            <a:pPr marL="0" indent="0">
              <a:buNone/>
            </a:pPr>
            <a:r>
              <a:rPr lang="fr-FR" sz="1700" i="1" dirty="0"/>
              <a:t>Art. 58 AR du 13/02/2001 portant exécution de la loi du 8 décembre 1992 relative à la protection de la vie privée à l’égard des traitements de données à caractère personnel</a:t>
            </a:r>
          </a:p>
          <a:p>
            <a:pPr marL="0" indent="0">
              <a:buNone/>
            </a:pPr>
            <a:r>
              <a:rPr lang="fr-FR" sz="1300" dirty="0">
                <a:hlinkClick r:id="rId3"/>
              </a:rPr>
              <a:t>http://www.ejustice.just.fgov.be/cgi_loi/change_lg.pl?language=fr&amp;la=F&amp;cn=2001021332&amp;table_name=loi</a:t>
            </a:r>
            <a:r>
              <a:rPr lang="fr-FR" sz="1300" dirty="0"/>
              <a:t> </a:t>
            </a:r>
          </a:p>
        </p:txBody>
      </p:sp>
    </p:spTree>
    <p:extLst>
      <p:ext uri="{BB962C8B-B14F-4D97-AF65-F5344CB8AC3E}">
        <p14:creationId xmlns:p14="http://schemas.microsoft.com/office/powerpoint/2010/main" val="2769095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647722"/>
            <a:ext cx="8064000" cy="384721"/>
          </a:xfrm>
        </p:spPr>
        <p:txBody>
          <a:bodyPr/>
          <a:lstStyle/>
          <a:p>
            <a:r>
              <a:rPr lang="fr-FR" sz="2500" dirty="0">
                <a:solidFill>
                  <a:srgbClr val="7C2855"/>
                </a:solidFill>
                <a:latin typeface="Arial Standaard" charset="0"/>
                <a:cs typeface="Arial Standaard" charset="0"/>
              </a:rPr>
              <a:t>Présentation pièces d’identité = interdite</a:t>
            </a:r>
            <a:endParaRPr lang="fr-FR" dirty="0"/>
          </a:p>
        </p:txBody>
      </p:sp>
      <p:sp>
        <p:nvSpPr>
          <p:cNvPr id="3" name="Tijdelijke aanduiding voor inhoud 2"/>
          <p:cNvSpPr>
            <a:spLocks noGrp="1"/>
          </p:cNvSpPr>
          <p:nvPr>
            <p:ph idx="1"/>
          </p:nvPr>
        </p:nvSpPr>
        <p:spPr/>
        <p:txBody>
          <a:bodyPr/>
          <a:lstStyle/>
          <a:p>
            <a:pPr marL="0" indent="0">
              <a:buNone/>
            </a:pPr>
            <a:r>
              <a:rPr lang="fr-FR" sz="2000" b="1" dirty="0"/>
              <a:t>Sauf</a:t>
            </a:r>
            <a:endParaRPr lang="fr-FR" sz="2000" dirty="0"/>
          </a:p>
          <a:p>
            <a:pPr>
              <a:buFontTx/>
              <a:buChar char="-"/>
            </a:pPr>
            <a:r>
              <a:rPr lang="fr-FR" sz="2000" dirty="0"/>
              <a:t>Si risque particulier pour la sécurité ;</a:t>
            </a:r>
          </a:p>
          <a:p>
            <a:pPr>
              <a:buFontTx/>
              <a:buChar char="-"/>
            </a:pPr>
            <a:r>
              <a:rPr lang="fr-FR" sz="2000" dirty="0"/>
              <a:t>Pour un établissement de jeux de hasard</a:t>
            </a:r>
          </a:p>
          <a:p>
            <a:pPr>
              <a:buFontTx/>
              <a:buChar char="-"/>
            </a:pPr>
            <a:endParaRPr lang="fr-FR" sz="2000" dirty="0"/>
          </a:p>
          <a:p>
            <a:pPr marL="0" indent="0">
              <a:buNone/>
            </a:pPr>
            <a:r>
              <a:rPr lang="fr-FR" sz="2000" b="1" dirty="0"/>
              <a:t>Condition</a:t>
            </a:r>
          </a:p>
          <a:p>
            <a:pPr>
              <a:buFontTx/>
              <a:buChar char="-"/>
            </a:pPr>
            <a:r>
              <a:rPr lang="fr-FR" sz="2000" dirty="0"/>
              <a:t>La personne concernée peut s’y opposer ; dans ce cas, tout accès peut lui être interdit</a:t>
            </a:r>
          </a:p>
          <a:p>
            <a:pPr>
              <a:buFontTx/>
              <a:buChar char="-"/>
            </a:pPr>
            <a:endParaRPr lang="fr-FR" sz="2000" dirty="0"/>
          </a:p>
          <a:p>
            <a:pPr>
              <a:buFontTx/>
              <a:buChar char="-"/>
            </a:pPr>
            <a:endParaRPr lang="fr-FR" sz="2000" dirty="0"/>
          </a:p>
          <a:p>
            <a:pPr>
              <a:buFontTx/>
              <a:buChar char="-"/>
            </a:pPr>
            <a:endParaRPr lang="fr-FR" sz="2000" dirty="0"/>
          </a:p>
          <a:p>
            <a:pPr marL="0" indent="0">
              <a:buNone/>
            </a:pPr>
            <a:r>
              <a:rPr lang="fr-FR" sz="1600" i="1" dirty="0"/>
              <a:t>Art. 8, § 11 Loi 10/04/1990 réglementant la sécurité privée et particulière</a:t>
            </a:r>
            <a:endParaRPr lang="fr-FR" dirty="0"/>
          </a:p>
        </p:txBody>
      </p:sp>
    </p:spTree>
    <p:extLst>
      <p:ext uri="{BB962C8B-B14F-4D97-AF65-F5344CB8AC3E}">
        <p14:creationId xmlns:p14="http://schemas.microsoft.com/office/powerpoint/2010/main" val="41294379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Impact du RGPD ?</a:t>
            </a:r>
          </a:p>
        </p:txBody>
      </p:sp>
      <p:sp>
        <p:nvSpPr>
          <p:cNvPr id="3" name="Tijdelijke aanduiding voor dianummer 2"/>
          <p:cNvSpPr>
            <a:spLocks noGrp="1"/>
          </p:cNvSpPr>
          <p:nvPr>
            <p:ph type="sldNum" sz="quarter" idx="7"/>
          </p:nvPr>
        </p:nvSpPr>
        <p:spPr/>
        <p:txBody>
          <a:bodyPr/>
          <a:lstStyle/>
          <a:p>
            <a:pPr marL="25400" marR="0" lvl="0" indent="0" algn="l" defTabSz="914400" rtl="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latin typeface="Arial"/>
                <a:ea typeface="+mn-ea"/>
                <a:cs typeface="Arial"/>
              </a:rPr>
              <a:pPr marL="25400" marR="0" lvl="0" indent="0" algn="l" defTabSz="914400" rtl="0" eaLnBrk="1" fontAlgn="auto" latinLnBrk="0" hangingPunct="1">
                <a:lnSpc>
                  <a:spcPts val="1110"/>
                </a:lnSpc>
                <a:spcBef>
                  <a:spcPts val="0"/>
                </a:spcBef>
                <a:spcAft>
                  <a:spcPts val="0"/>
                </a:spcAft>
                <a:buClrTx/>
                <a:buSzTx/>
                <a:buFontTx/>
                <a:buNone/>
                <a:tabLst/>
                <a:defRPr/>
              </a:pPr>
              <a:t>55</a:t>
            </a:fld>
            <a:endParaRPr kumimoji="0" lang="fr-FR" sz="18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6" name="Tijdelijke aanduiding voor tekst 3"/>
          <p:cNvSpPr>
            <a:spLocks noGrp="1"/>
          </p:cNvSpPr>
          <p:nvPr>
            <p:ph sz="quarter" idx="12"/>
          </p:nvPr>
        </p:nvSpPr>
        <p:spPr>
          <a:xfrm>
            <a:off x="696050" y="1165413"/>
            <a:ext cx="7727950" cy="5360910"/>
          </a:xfrm>
        </p:spPr>
        <p:txBody>
          <a:bodyPr>
            <a:normAutofit fontScale="77500" lnSpcReduction="20000"/>
          </a:bodyPr>
          <a:lstStyle/>
          <a:p>
            <a:pPr lvl="0">
              <a:spcBef>
                <a:spcPts val="0"/>
              </a:spcBef>
              <a:spcAft>
                <a:spcPts val="0"/>
              </a:spcAft>
              <a:buClr>
                <a:srgbClr val="7A2653"/>
              </a:buClr>
              <a:buFont typeface="Arial" panose="020B0604020202020204" pitchFamily="34" charset="0"/>
              <a:buChar char="•"/>
            </a:pPr>
            <a:r>
              <a:rPr lang="fr-FR" altLang="nl-BE" sz="2200" b="1" kern="1200" dirty="0"/>
              <a:t>Nouveaux droits </a:t>
            </a:r>
            <a:r>
              <a:rPr lang="fr-FR" altLang="nl-BE" sz="2200" kern="1200" dirty="0"/>
              <a:t>droit d’accès aux données, droit de rectification, droit à l’oubli,…</a:t>
            </a:r>
          </a:p>
          <a:p>
            <a:pPr lvl="0">
              <a:spcBef>
                <a:spcPts val="0"/>
              </a:spcBef>
              <a:spcAft>
                <a:spcPts val="0"/>
              </a:spcAft>
              <a:buClr>
                <a:srgbClr val="7A2653"/>
              </a:buClr>
              <a:buFont typeface="Arial" panose="020B0604020202020204" pitchFamily="34" charset="0"/>
              <a:buChar char="•"/>
            </a:pPr>
            <a:endParaRPr lang="fr-FR" altLang="nl-BE" sz="2000" kern="1200" dirty="0"/>
          </a:p>
          <a:p>
            <a:pPr>
              <a:spcBef>
                <a:spcPts val="0"/>
              </a:spcBef>
              <a:spcAft>
                <a:spcPts val="0"/>
              </a:spcAft>
              <a:buClr>
                <a:srgbClr val="7A2653"/>
              </a:buClr>
              <a:buFont typeface="Arial" panose="020B0604020202020204" pitchFamily="34" charset="0"/>
              <a:buChar char="•"/>
            </a:pPr>
            <a:r>
              <a:rPr lang="fr-FR" altLang="nl-BE" sz="2400" b="1" strike="sngStrike" kern="1200" dirty="0"/>
              <a:t>Obligation de déclaration auprès de la Commission de la protection de la vie privée </a:t>
            </a:r>
            <a:r>
              <a:rPr lang="fr-FR" altLang="nl-BE" sz="2400" b="1" kern="1200" dirty="0">
                <a:sym typeface="Wingdings" panose="05000000000000000000" pitchFamily="2" charset="2"/>
              </a:rPr>
              <a:t> registre des </a:t>
            </a:r>
            <a:r>
              <a:rPr lang="fr-FR" altLang="nl-BE" sz="2400" b="1" kern="1200" dirty="0"/>
              <a:t>données</a:t>
            </a:r>
          </a:p>
          <a:p>
            <a:pPr>
              <a:spcBef>
                <a:spcPts val="0"/>
              </a:spcBef>
              <a:spcAft>
                <a:spcPts val="0"/>
              </a:spcAft>
              <a:buClr>
                <a:srgbClr val="7A2653"/>
              </a:buClr>
              <a:buFont typeface="Arial" panose="020B0604020202020204" pitchFamily="34" charset="0"/>
              <a:buChar char="•"/>
            </a:pPr>
            <a:endParaRPr lang="fr-FR" altLang="nl-BE" sz="2400" b="1" kern="1200" dirty="0"/>
          </a:p>
          <a:p>
            <a:pPr>
              <a:spcBef>
                <a:spcPts val="0"/>
              </a:spcBef>
              <a:spcAft>
                <a:spcPts val="0"/>
              </a:spcAft>
              <a:buClr>
                <a:srgbClr val="7A2653"/>
              </a:buClr>
              <a:buFont typeface="Arial" panose="020B0604020202020204" pitchFamily="34" charset="0"/>
              <a:buChar char="•"/>
            </a:pPr>
            <a:r>
              <a:rPr lang="fr-FR" altLang="nl-BE" sz="2400" b="1" u="sng" kern="1200" dirty="0"/>
              <a:t>Pas</a:t>
            </a:r>
            <a:r>
              <a:rPr lang="fr-FR" altLang="nl-BE" sz="2400" b="1" kern="1200" dirty="0"/>
              <a:t> d’analyse d’impact nécessaire pour l’enregistrement des visiteurs</a:t>
            </a:r>
            <a:r>
              <a:rPr lang="fr-FR" altLang="nl-BE" sz="2400" kern="1200" dirty="0"/>
              <a:t>: cf. annexe 3 du projet de recommandation de la Commission de la protection de la vie privée </a:t>
            </a:r>
            <a:r>
              <a:rPr lang="fr-BE" altLang="nl-BE" sz="2400" kern="1200" dirty="0"/>
              <a:t>concernant l'analyse d'impact relative à la protection des données et la consultation préalable </a:t>
            </a:r>
          </a:p>
          <a:p>
            <a:pPr marL="0" indent="0">
              <a:spcBef>
                <a:spcPts val="0"/>
              </a:spcBef>
              <a:spcAft>
                <a:spcPts val="0"/>
              </a:spcAft>
              <a:buClr>
                <a:srgbClr val="7A2653"/>
              </a:buClr>
              <a:buNone/>
            </a:pPr>
            <a:r>
              <a:rPr lang="fr-FR" altLang="nl-BE" sz="1400" kern="1200" dirty="0">
                <a:hlinkClick r:id="rId3"/>
              </a:rPr>
              <a:t>https://www.privacycommission.be/sites/privacycommission/files/documents/CO-AR-2016-004_FR.pdf</a:t>
            </a:r>
            <a:endParaRPr lang="fr-FR" altLang="nl-BE" sz="1400" kern="1200" dirty="0"/>
          </a:p>
          <a:p>
            <a:pPr marL="0" lvl="0" indent="0">
              <a:spcBef>
                <a:spcPts val="0"/>
              </a:spcBef>
              <a:spcAft>
                <a:spcPts val="0"/>
              </a:spcAft>
              <a:buClr>
                <a:srgbClr val="7A2653"/>
              </a:buClr>
              <a:buNone/>
            </a:pPr>
            <a:endParaRPr lang="fr-FR" altLang="nl-BE" sz="2400" b="1" dirty="0"/>
          </a:p>
          <a:p>
            <a:pPr lvl="0">
              <a:spcBef>
                <a:spcPts val="0"/>
              </a:spcBef>
              <a:spcAft>
                <a:spcPts val="0"/>
              </a:spcAft>
              <a:buClr>
                <a:srgbClr val="7A2653"/>
              </a:buClr>
              <a:buFont typeface="Arial" panose="020B0604020202020204" pitchFamily="34" charset="0"/>
              <a:buChar char="•"/>
            </a:pPr>
            <a:r>
              <a:rPr lang="fr-FR" altLang="nl-BE" sz="2400" b="1" dirty="0"/>
              <a:t>Registre des données :</a:t>
            </a:r>
            <a:r>
              <a:rPr lang="fr-FR" altLang="nl-BE" sz="2400" dirty="0"/>
              <a:t> </a:t>
            </a:r>
            <a:r>
              <a:rPr lang="fr-FR" altLang="nl-BE" sz="2000" dirty="0"/>
              <a:t>quelles données tenez-vous à jour ? D’où proviennent-elles ? Avec qui les avez-vous partagées ? Enregistrer tous les traitements.</a:t>
            </a:r>
            <a:endParaRPr lang="fr-FR" altLang="nl-BE" sz="2000" kern="1200" dirty="0"/>
          </a:p>
          <a:p>
            <a:pPr lvl="0">
              <a:spcBef>
                <a:spcPts val="0"/>
              </a:spcBef>
              <a:spcAft>
                <a:spcPts val="0"/>
              </a:spcAft>
              <a:buClr>
                <a:srgbClr val="7A2653"/>
              </a:buClr>
              <a:buFont typeface="Arial" panose="020B0604020202020204" pitchFamily="34" charset="0"/>
              <a:buChar char="•"/>
            </a:pPr>
            <a:endParaRPr lang="fr-FR" altLang="nl-BE" sz="2200" kern="1200" dirty="0"/>
          </a:p>
          <a:p>
            <a:pPr lvl="0">
              <a:spcBef>
                <a:spcPts val="0"/>
              </a:spcBef>
              <a:spcAft>
                <a:spcPts val="0"/>
              </a:spcAft>
              <a:buClr>
                <a:srgbClr val="7A2653"/>
              </a:buClr>
              <a:buFont typeface="Arial" panose="020B0604020202020204" pitchFamily="34" charset="0"/>
              <a:buChar char="•"/>
            </a:pPr>
            <a:r>
              <a:rPr lang="fr-FR" altLang="nl-BE" sz="2200" b="1" kern="1200" dirty="0"/>
              <a:t>Communication</a:t>
            </a:r>
            <a:r>
              <a:rPr lang="fr-FR" altLang="nl-BE" sz="1500" kern="1200" dirty="0"/>
              <a:t> </a:t>
            </a:r>
            <a:r>
              <a:rPr lang="fr-FR" altLang="nl-BE" sz="2000" kern="1200" dirty="0"/>
              <a:t> :</a:t>
            </a:r>
          </a:p>
          <a:p>
            <a:pPr marL="442913" lvl="1" indent="-153988" rtl="0" fontAlgn="base">
              <a:spcBef>
                <a:spcPts val="0"/>
              </a:spcBef>
              <a:spcAft>
                <a:spcPts val="0"/>
              </a:spcAft>
              <a:buClr>
                <a:srgbClr val="969696"/>
              </a:buClr>
              <a:buSzTx/>
              <a:defRPr/>
            </a:pPr>
            <a:r>
              <a:rPr lang="fr-FR" altLang="nl-BE" sz="2000" kern="1200" dirty="0"/>
              <a:t>la base légale pour le traitement des données </a:t>
            </a:r>
          </a:p>
          <a:p>
            <a:pPr marL="442913" lvl="1" indent="-153988" rtl="0" fontAlgn="base">
              <a:spcBef>
                <a:spcPts val="0"/>
              </a:spcBef>
              <a:spcAft>
                <a:spcPts val="0"/>
              </a:spcAft>
              <a:buClr>
                <a:srgbClr val="969696"/>
              </a:buClr>
              <a:buSzTx/>
              <a:defRPr/>
            </a:pPr>
            <a:r>
              <a:rPr lang="fr-FR" altLang="nl-BE" sz="2000" kern="1200" dirty="0"/>
              <a:t>les délais durant lesquels vous tiendrez les informations à jour</a:t>
            </a:r>
          </a:p>
          <a:p>
            <a:pPr marL="442913" lvl="1" indent="-153988" rtl="0" fontAlgn="base">
              <a:spcBef>
                <a:spcPts val="0"/>
              </a:spcBef>
              <a:spcAft>
                <a:spcPts val="0"/>
              </a:spcAft>
              <a:buClr>
                <a:srgbClr val="969696"/>
              </a:buClr>
              <a:buSzTx/>
              <a:defRPr/>
            </a:pPr>
            <a:r>
              <a:rPr lang="fr-FR" altLang="nl-BE" sz="2000" kern="1200" dirty="0"/>
              <a:t>si vous échangez les données en dehors de l’Union européenne et </a:t>
            </a:r>
          </a:p>
          <a:p>
            <a:pPr marL="442913" lvl="1" indent="-153988" rtl="0" fontAlgn="base">
              <a:spcBef>
                <a:spcPts val="0"/>
              </a:spcBef>
              <a:spcAft>
                <a:spcPts val="0"/>
              </a:spcAft>
              <a:buClr>
                <a:srgbClr val="969696"/>
              </a:buClr>
              <a:buSzTx/>
              <a:defRPr/>
            </a:pPr>
            <a:r>
              <a:rPr lang="fr-FR" altLang="nl-BE" sz="2000" kern="1200" dirty="0"/>
              <a:t>la possibilité pour la personne concernée de déposer une plainte auprès de la Commission de la protection de la vie privée si celle-ci estime que ses données à caractère personnel ne sont pas correctement traitées.</a:t>
            </a:r>
            <a:endParaRPr lang="fr-FR" altLang="nl-BE" sz="2400" kern="1200" dirty="0"/>
          </a:p>
          <a:p>
            <a:pPr lvl="0">
              <a:spcBef>
                <a:spcPts val="0"/>
              </a:spcBef>
              <a:spcAft>
                <a:spcPts val="0"/>
              </a:spcAft>
              <a:buClr>
                <a:srgbClr val="7A2653"/>
              </a:buClr>
              <a:buFont typeface="Arial" panose="020B0604020202020204" pitchFamily="34" charset="0"/>
              <a:buChar char="•"/>
            </a:pPr>
            <a:endParaRPr lang="fr-FR" altLang="nl-BE" sz="2200" kern="1200" dirty="0"/>
          </a:p>
          <a:p>
            <a:pPr marL="0" lvl="0" indent="0">
              <a:spcBef>
                <a:spcPts val="0"/>
              </a:spcBef>
              <a:spcAft>
                <a:spcPts val="0"/>
              </a:spcAft>
              <a:buClr>
                <a:srgbClr val="7A2653"/>
              </a:buClr>
              <a:buNone/>
            </a:pPr>
            <a:endParaRPr lang="fr-FR" altLang="nl-BE" sz="2400" b="1" kern="1200" dirty="0"/>
          </a:p>
        </p:txBody>
      </p:sp>
    </p:spTree>
    <p:extLst>
      <p:ext uri="{BB962C8B-B14F-4D97-AF65-F5344CB8AC3E}">
        <p14:creationId xmlns:p14="http://schemas.microsoft.com/office/powerpoint/2010/main" val="2314546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3559" y="2644139"/>
            <a:ext cx="6290441" cy="1282402"/>
          </a:xfrm>
        </p:spPr>
        <p:txBody>
          <a:bodyPr/>
          <a:lstStyle/>
          <a:p>
            <a:r>
              <a:rPr lang="fr-FR" altLang="nl-BE" sz="4200" dirty="0"/>
              <a:t>E-mails, Internet et médias sociaux</a:t>
            </a:r>
            <a:endParaRPr lang="fr-FR" sz="4200" dirty="0"/>
          </a:p>
        </p:txBody>
      </p:sp>
    </p:spTree>
    <p:extLst>
      <p:ext uri="{BB962C8B-B14F-4D97-AF65-F5344CB8AC3E}">
        <p14:creationId xmlns:p14="http://schemas.microsoft.com/office/powerpoint/2010/main" val="3258654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E-mails, Internet et médias sociaux </a:t>
            </a:r>
          </a:p>
        </p:txBody>
      </p:sp>
      <p:sp>
        <p:nvSpPr>
          <p:cNvPr id="3" name="Tijdelijke aanduiding voor dianummer 2"/>
          <p:cNvSpPr>
            <a:spLocks noGrp="1"/>
          </p:cNvSpPr>
          <p:nvPr>
            <p:ph type="sldNum" sz="quarter" idx="7"/>
          </p:nvPr>
        </p:nvSpPr>
        <p:spPr>
          <a:xfrm>
            <a:off x="694599" y="6526322"/>
            <a:ext cx="432451"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57</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473547"/>
            <a:ext cx="7727950" cy="5074041"/>
          </a:xfrm>
        </p:spPr>
        <p:txBody>
          <a:bodyPr>
            <a:normAutofit/>
          </a:bodyPr>
          <a:lstStyle/>
          <a:p>
            <a:pPr>
              <a:buFont typeface="Arial" panose="020B0604020202020204" pitchFamily="34" charset="0"/>
              <a:buChar char="•"/>
            </a:pPr>
            <a:r>
              <a:rPr lang="fr-FR" altLang="nl-BE" sz="2800" dirty="0"/>
              <a:t>CCT n° 81 – contrôle des données de communication électroniques en ligne ;</a:t>
            </a:r>
          </a:p>
          <a:p>
            <a:pPr>
              <a:buFont typeface="Arial" panose="020B0604020202020204" pitchFamily="34" charset="0"/>
              <a:buChar char="•"/>
            </a:pPr>
            <a:endParaRPr lang="fr-FR" altLang="nl-BE" sz="2800" dirty="0"/>
          </a:p>
          <a:p>
            <a:pPr>
              <a:buFont typeface="Arial" panose="020B0604020202020204" pitchFamily="34" charset="0"/>
              <a:buChar char="•"/>
            </a:pPr>
            <a:r>
              <a:rPr lang="fr-FR" altLang="nl-BE" sz="2800" dirty="0"/>
              <a:t>Médias sociaux – avant, pendant et en dehors du CT</a:t>
            </a:r>
          </a:p>
          <a:p>
            <a:pPr>
              <a:buFont typeface="Arial" panose="020B0604020202020204" pitchFamily="34" charset="0"/>
              <a:buChar char="•"/>
            </a:pPr>
            <a:endParaRPr lang="fr-FR" altLang="nl-BE" sz="2800" dirty="0"/>
          </a:p>
          <a:p>
            <a:pPr>
              <a:buFont typeface="Arial" panose="020B0604020202020204" pitchFamily="34" charset="0"/>
              <a:buChar char="•"/>
            </a:pPr>
            <a:r>
              <a:rPr lang="fr-FR" altLang="nl-BE" sz="2800" dirty="0"/>
              <a:t>Impact du RGPD</a:t>
            </a:r>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3747093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735105"/>
            <a:ext cx="7729400" cy="717175"/>
          </a:xfrm>
        </p:spPr>
        <p:txBody>
          <a:bodyPr/>
          <a:lstStyle/>
          <a:p>
            <a:r>
              <a:rPr lang="fr-FR" altLang="nl-BE" b="1" dirty="0"/>
              <a:t>CCT 81 – contrôle des « données » de communication électroniques en ligne</a:t>
            </a:r>
            <a:endParaRPr lang="fr-FR" b="1" dirty="0"/>
          </a:p>
        </p:txBody>
      </p:sp>
      <p:sp>
        <p:nvSpPr>
          <p:cNvPr id="3" name="Tijdelijke aanduiding voor dianummer 2"/>
          <p:cNvSpPr>
            <a:spLocks noGrp="1"/>
          </p:cNvSpPr>
          <p:nvPr>
            <p:ph type="sldNum" sz="quarter" idx="7"/>
          </p:nvPr>
        </p:nvSpPr>
        <p:spPr>
          <a:xfrm>
            <a:off x="694600" y="6526322"/>
            <a:ext cx="485614"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58</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667435"/>
            <a:ext cx="7727950" cy="4858887"/>
          </a:xfrm>
        </p:spPr>
        <p:txBody>
          <a:bodyPr>
            <a:normAutofit/>
          </a:bodyPr>
          <a:lstStyle/>
          <a:p>
            <a:pPr marL="0" indent="0" algn="ctr" defTabSz="455497">
              <a:buNone/>
              <a:defRPr/>
            </a:pPr>
            <a:r>
              <a:rPr lang="fr-FR" sz="2400" dirty="0"/>
              <a:t> ! </a:t>
            </a:r>
            <a:r>
              <a:rPr lang="fr-FR" sz="2400" b="1" dirty="0"/>
              <a:t>e-mails - utilisation de l’Internet - médias sociaux</a:t>
            </a:r>
            <a:endParaRPr lang="fr-FR" sz="2400" dirty="0"/>
          </a:p>
          <a:p>
            <a:pPr marL="0" indent="0" algn="ctr" defTabSz="455497">
              <a:buNone/>
              <a:defRPr/>
            </a:pPr>
            <a:r>
              <a:rPr lang="fr-FR" sz="2400" dirty="0"/>
              <a:t>  </a:t>
            </a:r>
          </a:p>
          <a:p>
            <a:pPr marL="428515" lvl="2" indent="0" defTabSz="455497">
              <a:buNone/>
              <a:defRPr/>
            </a:pPr>
            <a:r>
              <a:rPr lang="fr-FR" sz="2400" b="1" dirty="0"/>
              <a:t>Un contrôle global </a:t>
            </a:r>
            <a:r>
              <a:rPr lang="fr-FR" sz="2400" dirty="0"/>
              <a:t>par l’employeur est possible : </a:t>
            </a:r>
          </a:p>
          <a:p>
            <a:pPr marL="931623" lvl="3" indent="-342813" defTabSz="455497">
              <a:defRPr/>
            </a:pPr>
            <a:r>
              <a:rPr lang="fr-FR" sz="2400" dirty="0"/>
              <a:t>principe de finalité</a:t>
            </a:r>
          </a:p>
          <a:p>
            <a:pPr marL="931623" lvl="3" indent="-342813" defTabSz="455497">
              <a:defRPr/>
            </a:pPr>
            <a:r>
              <a:rPr lang="fr-FR" sz="2400" dirty="0"/>
              <a:t>principe de transparence</a:t>
            </a:r>
          </a:p>
          <a:p>
            <a:pPr marL="931623" lvl="3" indent="-342813" defTabSz="455497">
              <a:defRPr/>
            </a:pPr>
            <a:r>
              <a:rPr lang="fr-FR" sz="2400" dirty="0"/>
              <a:t>principe de proportionnalité </a:t>
            </a:r>
          </a:p>
          <a:p>
            <a:pPr marL="931623" lvl="3" indent="-342813" defTabSz="455497">
              <a:defRPr/>
            </a:pPr>
            <a:endParaRPr lang="fr-FR" sz="2000" dirty="0"/>
          </a:p>
          <a:p>
            <a:pPr marL="642772" lvl="3" indent="0" defTabSz="455497">
              <a:buClr>
                <a:srgbClr val="8A4F76"/>
              </a:buClr>
              <a:buNone/>
              <a:defRPr/>
            </a:pPr>
            <a:r>
              <a:rPr lang="fr-FR" sz="2000" dirty="0">
                <a:solidFill>
                  <a:schemeClr val="tx1"/>
                </a:solidFill>
                <a:hlinkClick r:id="rId3"/>
              </a:rPr>
              <a:t>www.cnt.be</a:t>
            </a:r>
            <a:r>
              <a:rPr lang="fr-FR" sz="2000" dirty="0">
                <a:solidFill>
                  <a:schemeClr val="tx1"/>
                </a:solidFill>
              </a:rPr>
              <a:t> </a:t>
            </a:r>
          </a:p>
          <a:p>
            <a:pPr marL="642772" lvl="3" indent="0" defTabSz="455497">
              <a:buClr>
                <a:srgbClr val="8A4F76"/>
              </a:buClr>
              <a:buNone/>
              <a:defRPr/>
            </a:pPr>
            <a:r>
              <a:rPr lang="fr-FR" sz="2000" dirty="0">
                <a:solidFill>
                  <a:schemeClr val="tx1"/>
                </a:solidFill>
                <a:hlinkClick r:id="rId4"/>
              </a:rPr>
              <a:t>www.privacycommission.be</a:t>
            </a:r>
            <a:endParaRPr lang="fr-FR" sz="2000" dirty="0">
              <a:solidFill>
                <a:schemeClr val="tx1"/>
              </a:solidFill>
            </a:endParaRPr>
          </a:p>
          <a:p>
            <a:pPr marL="0" lvl="0" indent="0">
              <a:spcBef>
                <a:spcPts val="0"/>
              </a:spcBef>
              <a:spcAft>
                <a:spcPts val="0"/>
              </a:spcAft>
              <a:buClr>
                <a:srgbClr val="7A2653"/>
              </a:buClr>
              <a:buNone/>
            </a:pPr>
            <a:endParaRPr lang="fr-FR" altLang="nl-BE" sz="2400" b="1" kern="1200" dirty="0"/>
          </a:p>
          <a:p>
            <a:pPr marL="0" indent="0">
              <a:buNone/>
            </a:pPr>
            <a:endParaRPr lang="fr-FR"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4915" y="3098212"/>
            <a:ext cx="2721597" cy="21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5588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618719"/>
            <a:ext cx="8449400" cy="692497"/>
          </a:xfrm>
        </p:spPr>
        <p:txBody>
          <a:bodyPr/>
          <a:lstStyle/>
          <a:p>
            <a:r>
              <a:rPr lang="fr-FR" altLang="nl-BE" b="1" dirty="0"/>
              <a:t>Principe de finalité : </a:t>
            </a:r>
            <a:br>
              <a:rPr lang="fr-FR" altLang="nl-BE" b="1" dirty="0"/>
            </a:br>
            <a:r>
              <a:rPr lang="fr-FR" altLang="nl-BE" b="1" dirty="0"/>
              <a:t>4 objectifs légitimes</a:t>
            </a:r>
            <a:endParaRPr lang="fr-FR" b="1" dirty="0"/>
          </a:p>
        </p:txBody>
      </p:sp>
      <p:sp>
        <p:nvSpPr>
          <p:cNvPr id="3" name="Tijdelijke aanduiding voor dianummer 2"/>
          <p:cNvSpPr>
            <a:spLocks noGrp="1"/>
          </p:cNvSpPr>
          <p:nvPr>
            <p:ph type="sldNum" sz="quarter" idx="7"/>
          </p:nvPr>
        </p:nvSpPr>
        <p:spPr>
          <a:xfrm>
            <a:off x="694599" y="6526322"/>
            <a:ext cx="464349"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59</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49" y="1667436"/>
            <a:ext cx="8186693" cy="4643718"/>
          </a:xfrm>
        </p:spPr>
        <p:txBody>
          <a:bodyPr>
            <a:normAutofit/>
          </a:bodyPr>
          <a:lstStyle/>
          <a:p>
            <a:pPr marL="457200" indent="-457200">
              <a:buFont typeface="+mj-lt"/>
              <a:buAutoNum type="arabicParenR"/>
              <a:defRPr/>
            </a:pPr>
            <a:r>
              <a:rPr lang="fr-FR" sz="2400" dirty="0"/>
              <a:t>La prévention de faits illicites/diffamatoires, de faits contraires aux bonnes mœurs, ou susceptibles de porter atteinte à la dignité d’autrui</a:t>
            </a:r>
          </a:p>
          <a:p>
            <a:pPr marL="457200" indent="-457200">
              <a:buFont typeface="+mj-lt"/>
              <a:buAutoNum type="arabicParenR"/>
              <a:defRPr/>
            </a:pPr>
            <a:r>
              <a:rPr lang="fr-FR" sz="2400" dirty="0"/>
              <a:t>Protection des intérêts commerciaux, économiques et financiers confidentiels ainsi que des intérêts contraires</a:t>
            </a:r>
          </a:p>
          <a:p>
            <a:pPr marL="457200" indent="-457200">
              <a:buFont typeface="+mj-lt"/>
              <a:buAutoNum type="arabicParenR"/>
              <a:defRPr/>
            </a:pPr>
            <a:r>
              <a:rPr lang="fr-FR" sz="2400" dirty="0"/>
              <a:t>Sécurité et/ou bon fonctionnement technique des systèmes de réseau IT, protection physique de l’entreprise</a:t>
            </a:r>
          </a:p>
          <a:p>
            <a:pPr marL="457200" indent="-457200">
              <a:buFont typeface="+mj-lt"/>
              <a:buAutoNum type="arabicParenR"/>
              <a:defRPr/>
            </a:pPr>
            <a:r>
              <a:rPr lang="fr-FR" sz="2400" dirty="0"/>
              <a:t>Respect de bonne foi dans l’entreprise des principes et règles en vigueur en ce qui concerne l’utilisation de technologies en ligne</a:t>
            </a:r>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420442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90617"/>
            <a:ext cx="8064000" cy="492443"/>
          </a:xfrm>
        </p:spPr>
        <p:txBody>
          <a:bodyPr/>
          <a:lstStyle/>
          <a:p>
            <a:r>
              <a:rPr lang="fr-FR" dirty="0">
                <a:solidFill>
                  <a:schemeClr val="accent5"/>
                </a:solidFill>
                <a:latin typeface="+mj-lt"/>
              </a:rPr>
              <a:t>Responsabilités</a:t>
            </a:r>
          </a:p>
        </p:txBody>
      </p:sp>
      <p:sp>
        <p:nvSpPr>
          <p:cNvPr id="3" name="Content Placeholder 2"/>
          <p:cNvSpPr>
            <a:spLocks noGrp="1"/>
          </p:cNvSpPr>
          <p:nvPr>
            <p:ph idx="1"/>
          </p:nvPr>
        </p:nvSpPr>
        <p:spPr>
          <a:xfrm>
            <a:off x="540000" y="927034"/>
            <a:ext cx="8064000" cy="5526775"/>
          </a:xfrm>
        </p:spPr>
        <p:txBody>
          <a:bodyPr>
            <a:noAutofit/>
          </a:bodyPr>
          <a:lstStyle/>
          <a:p>
            <a:pPr>
              <a:spcBef>
                <a:spcPts val="0"/>
              </a:spcBef>
              <a:spcAft>
                <a:spcPts val="600"/>
              </a:spcAft>
            </a:pPr>
            <a:r>
              <a:rPr lang="fr-FR" sz="2000" dirty="0"/>
              <a:t>En tant qu’employeur, vous êtes le </a:t>
            </a:r>
            <a:r>
              <a:rPr lang="fr-FR" sz="2000" dirty="0">
                <a:solidFill>
                  <a:schemeClr val="accent1"/>
                </a:solidFill>
              </a:rPr>
              <a:t>responsable du traitement</a:t>
            </a:r>
            <a:r>
              <a:rPr lang="fr-FR" sz="2000" dirty="0"/>
              <a:t> des données de vos collaborateurs (</a:t>
            </a:r>
            <a:r>
              <a:rPr lang="fr-FR" sz="2000" i="1" dirty="0"/>
              <a:t>vous collectez les données et déterminez comment vous les gérez</a:t>
            </a:r>
            <a:r>
              <a:rPr lang="fr-FR" sz="2000" dirty="0"/>
              <a:t>) </a:t>
            </a:r>
          </a:p>
          <a:p>
            <a:pPr>
              <a:spcBef>
                <a:spcPts val="0"/>
              </a:spcBef>
              <a:spcAft>
                <a:spcPts val="600"/>
              </a:spcAft>
            </a:pPr>
            <a:r>
              <a:rPr lang="fr-FR" sz="2000" dirty="0"/>
              <a:t>Il en découle </a:t>
            </a:r>
            <a:r>
              <a:rPr lang="fr-FR" sz="2000" dirty="0">
                <a:solidFill>
                  <a:schemeClr val="accent1"/>
                </a:solidFill>
              </a:rPr>
              <a:t>d’importantes obligations </a:t>
            </a:r>
            <a:r>
              <a:rPr lang="fr-FR" sz="2000" dirty="0"/>
              <a:t>telles que notamment :</a:t>
            </a:r>
          </a:p>
          <a:p>
            <a:pPr lvl="1">
              <a:spcBef>
                <a:spcPts val="0"/>
              </a:spcBef>
              <a:spcAft>
                <a:spcPts val="600"/>
              </a:spcAft>
              <a:buFont typeface="Wingdings" panose="05000000000000000000" pitchFamily="2" charset="2"/>
              <a:buChar char="§"/>
            </a:pPr>
            <a:r>
              <a:rPr lang="fr-FR" sz="2000" dirty="0"/>
              <a:t>La tenue d’un registre des activités de traitement</a:t>
            </a:r>
          </a:p>
          <a:p>
            <a:pPr lvl="1">
              <a:spcBef>
                <a:spcPts val="0"/>
              </a:spcBef>
              <a:spcAft>
                <a:spcPts val="600"/>
              </a:spcAft>
              <a:buFont typeface="Wingdings" panose="05000000000000000000" pitchFamily="2" charset="2"/>
              <a:buChar char="§"/>
            </a:pPr>
            <a:r>
              <a:rPr lang="fr-FR" sz="2000" dirty="0"/>
              <a:t>L’implémentation de mesures techniques et organisationnelles « appropriées » en vue de protéger ces données</a:t>
            </a:r>
          </a:p>
          <a:p>
            <a:pPr lvl="1">
              <a:spcBef>
                <a:spcPts val="0"/>
              </a:spcBef>
              <a:spcAft>
                <a:spcPts val="600"/>
              </a:spcAft>
              <a:buFont typeface="Wingdings" panose="05000000000000000000" pitchFamily="2" charset="2"/>
              <a:buChar char="§"/>
            </a:pPr>
            <a:r>
              <a:rPr lang="fr-FR" sz="2000" dirty="0"/>
              <a:t>Le signalement à la Commission de la protection de la vie privée d’une violation de données à caractère personnel </a:t>
            </a:r>
          </a:p>
          <a:p>
            <a:pPr lvl="1">
              <a:spcBef>
                <a:spcPts val="0"/>
              </a:spcBef>
              <a:spcAft>
                <a:spcPts val="600"/>
              </a:spcAft>
              <a:buFont typeface="Wingdings" panose="05000000000000000000" pitchFamily="2" charset="2"/>
              <a:buChar char="§"/>
            </a:pPr>
            <a:r>
              <a:rPr lang="fr-FR" sz="2000" dirty="0"/>
              <a:t>Des limites en matière de transmission de ces données à des pays « tiers » (i.e. en-dehors de l’UE)</a:t>
            </a:r>
          </a:p>
          <a:p>
            <a:pPr lvl="1">
              <a:spcBef>
                <a:spcPts val="0"/>
              </a:spcBef>
              <a:spcAft>
                <a:spcPts val="600"/>
              </a:spcAft>
              <a:buFont typeface="Wingdings" panose="05000000000000000000" pitchFamily="2" charset="2"/>
              <a:buChar char="§"/>
            </a:pPr>
            <a:r>
              <a:rPr lang="fr-FR" sz="2000" dirty="0"/>
              <a:t>Un contrôle des sous-traitants</a:t>
            </a:r>
          </a:p>
          <a:p>
            <a:pPr>
              <a:spcBef>
                <a:spcPts val="0"/>
              </a:spcBef>
              <a:spcAft>
                <a:spcPts val="600"/>
              </a:spcAft>
            </a:pPr>
            <a:r>
              <a:rPr lang="fr-FR" sz="2000" dirty="0"/>
              <a:t>Les infractions commises peuvent donner lieu à des sanctions qui peuvent être sévères, notamment une interdiction de traitement et/ou des condamnations pénales!</a:t>
            </a:r>
          </a:p>
        </p:txBody>
      </p:sp>
    </p:spTree>
    <p:extLst>
      <p:ext uri="{BB962C8B-B14F-4D97-AF65-F5344CB8AC3E}">
        <p14:creationId xmlns:p14="http://schemas.microsoft.com/office/powerpoint/2010/main" val="414402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Principe de transparence</a:t>
            </a:r>
          </a:p>
        </p:txBody>
      </p:sp>
      <p:sp>
        <p:nvSpPr>
          <p:cNvPr id="3" name="Tijdelijke aanduiding voor dianummer 2"/>
          <p:cNvSpPr>
            <a:spLocks noGrp="1"/>
          </p:cNvSpPr>
          <p:nvPr>
            <p:ph type="sldNum" sz="quarter" idx="7"/>
          </p:nvPr>
        </p:nvSpPr>
        <p:spPr>
          <a:xfrm>
            <a:off x="694599" y="6526322"/>
            <a:ext cx="474981"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60</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595718"/>
            <a:ext cx="8322690" cy="4930604"/>
          </a:xfrm>
        </p:spPr>
        <p:txBody>
          <a:bodyPr>
            <a:normAutofit/>
          </a:bodyPr>
          <a:lstStyle/>
          <a:p>
            <a:pPr marL="287264" lvl="1" indent="0" defTabSz="455497">
              <a:spcBef>
                <a:spcPts val="700"/>
              </a:spcBef>
              <a:buClrTx/>
              <a:buNone/>
              <a:defRPr/>
            </a:pPr>
            <a:r>
              <a:rPr lang="fr-FR" sz="2400" dirty="0">
                <a:solidFill>
                  <a:srgbClr val="7D858B"/>
                </a:solidFill>
              </a:rPr>
              <a:t>Préalablement à l’installation du contrôle des informations : </a:t>
            </a:r>
            <a:endParaRPr lang="fr-FR" sz="2800" dirty="0">
              <a:solidFill>
                <a:srgbClr val="7D858B"/>
              </a:solidFill>
            </a:endParaRPr>
          </a:p>
          <a:p>
            <a:pPr marL="557157" lvl="1" indent="-342900" defTabSz="455497">
              <a:spcBef>
                <a:spcPts val="700"/>
              </a:spcBef>
              <a:buClrTx/>
              <a:buFont typeface="Arial" panose="020B0604020202020204" pitchFamily="34" charset="0"/>
              <a:buChar char="•"/>
              <a:defRPr/>
            </a:pPr>
            <a:r>
              <a:rPr lang="fr-FR" sz="2400" dirty="0">
                <a:solidFill>
                  <a:srgbClr val="7D858B"/>
                </a:solidFill>
              </a:rPr>
              <a:t>collectif : CE – CPPT – DS – TR</a:t>
            </a:r>
          </a:p>
          <a:p>
            <a:pPr marL="214257" lvl="1" indent="0" defTabSz="455497">
              <a:spcBef>
                <a:spcPts val="700"/>
              </a:spcBef>
              <a:buClrTx/>
              <a:buNone/>
              <a:defRPr/>
            </a:pPr>
            <a:r>
              <a:rPr lang="fr-FR" sz="2400" dirty="0">
                <a:solidFill>
                  <a:srgbClr val="7D858B"/>
                </a:solidFill>
              </a:rPr>
              <a:t>et</a:t>
            </a:r>
          </a:p>
          <a:p>
            <a:pPr marL="557157" lvl="1" indent="-342900" defTabSz="455497">
              <a:spcBef>
                <a:spcPts val="700"/>
              </a:spcBef>
              <a:buClrTx/>
              <a:buFont typeface="Arial" panose="020B0604020202020204" pitchFamily="34" charset="0"/>
              <a:buChar char="•"/>
              <a:defRPr/>
            </a:pPr>
            <a:r>
              <a:rPr lang="fr-FR" sz="2400" dirty="0">
                <a:solidFill>
                  <a:srgbClr val="7D858B"/>
                </a:solidFill>
              </a:rPr>
              <a:t>travailleurs individuels</a:t>
            </a:r>
          </a:p>
          <a:p>
            <a:pPr marL="0" indent="0" defTabSz="455497">
              <a:spcBef>
                <a:spcPts val="700"/>
              </a:spcBef>
              <a:buClrTx/>
              <a:buSzTx/>
              <a:buFont typeface="Arial" charset="0"/>
              <a:buChar char="•"/>
              <a:defRPr/>
            </a:pPr>
            <a:endParaRPr lang="fr-FR" sz="2800" dirty="0">
              <a:solidFill>
                <a:srgbClr val="7D858B"/>
              </a:solidFill>
            </a:endParaRPr>
          </a:p>
          <a:p>
            <a:pPr marL="287263" lvl="1" indent="0" defTabSz="455497">
              <a:spcBef>
                <a:spcPts val="700"/>
              </a:spcBef>
              <a:buClrTx/>
              <a:buNone/>
              <a:defRPr/>
            </a:pPr>
            <a:r>
              <a:rPr lang="fr-FR" sz="2400" dirty="0">
                <a:solidFill>
                  <a:srgbClr val="7D858B"/>
                </a:solidFill>
              </a:rPr>
              <a:t>L’employeur choisit lui-même </a:t>
            </a:r>
            <a:r>
              <a:rPr lang="fr-FR" sz="2400" b="1" u="sng" dirty="0">
                <a:solidFill>
                  <a:srgbClr val="7D858B"/>
                </a:solidFill>
              </a:rPr>
              <a:t>comment</a:t>
            </a:r>
            <a:r>
              <a:rPr lang="fr-FR" sz="2400" dirty="0">
                <a:solidFill>
                  <a:srgbClr val="7D858B"/>
                </a:solidFill>
              </a:rPr>
              <a:t> les infos sont données : </a:t>
            </a:r>
          </a:p>
          <a:p>
            <a:pPr marL="630163" lvl="1" indent="-342900" defTabSz="455497">
              <a:spcBef>
                <a:spcPts val="700"/>
              </a:spcBef>
              <a:buClrTx/>
              <a:buFontTx/>
              <a:buChar char="-"/>
              <a:defRPr/>
            </a:pPr>
            <a:r>
              <a:rPr lang="fr-FR" sz="2400" dirty="0">
                <a:solidFill>
                  <a:srgbClr val="7D858B"/>
                </a:solidFill>
              </a:rPr>
              <a:t>RT – comme annexe au CT – policy</a:t>
            </a:r>
          </a:p>
          <a:p>
            <a:pPr marL="287263" lvl="1" indent="0" defTabSz="455497">
              <a:spcBef>
                <a:spcPts val="700"/>
              </a:spcBef>
              <a:buClrTx/>
              <a:buNone/>
              <a:defRPr/>
            </a:pPr>
            <a:endParaRPr lang="fr-FR" sz="2400" b="1" dirty="0">
              <a:solidFill>
                <a:srgbClr val="8A4F76"/>
              </a:solidFill>
            </a:endParaRPr>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361453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618720"/>
            <a:ext cx="7729400" cy="692497"/>
          </a:xfrm>
        </p:spPr>
        <p:txBody>
          <a:bodyPr/>
          <a:lstStyle/>
          <a:p>
            <a:r>
              <a:rPr lang="fr-FR" altLang="nl-BE" dirty="0"/>
              <a:t>Principe de proportionnalité</a:t>
            </a:r>
            <a:br>
              <a:rPr lang="fr-FR" altLang="nl-BE" dirty="0"/>
            </a:br>
            <a:r>
              <a:rPr lang="fr-FR" altLang="nl-BE" dirty="0"/>
              <a:t>immixtion minimale dans la vie privée</a:t>
            </a:r>
            <a:endParaRPr lang="fr-FR" dirty="0"/>
          </a:p>
        </p:txBody>
      </p:sp>
      <p:sp>
        <p:nvSpPr>
          <p:cNvPr id="3" name="Tijdelijke aanduiding voor dianummer 2"/>
          <p:cNvSpPr>
            <a:spLocks noGrp="1"/>
          </p:cNvSpPr>
          <p:nvPr>
            <p:ph type="sldNum" sz="quarter" idx="7"/>
          </p:nvPr>
        </p:nvSpPr>
        <p:spPr>
          <a:xfrm>
            <a:off x="694599" y="6526322"/>
            <a:ext cx="421819"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61</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721224"/>
            <a:ext cx="7727950" cy="4805098"/>
          </a:xfrm>
        </p:spPr>
        <p:txBody>
          <a:bodyPr>
            <a:normAutofit fontScale="77500" lnSpcReduction="20000"/>
          </a:bodyPr>
          <a:lstStyle/>
          <a:p>
            <a:pPr defTabSz="455497">
              <a:spcBef>
                <a:spcPts val="700"/>
              </a:spcBef>
              <a:buClrTx/>
              <a:buSzTx/>
              <a:buFont typeface="Arial" panose="020B0604020202020204" pitchFamily="34" charset="0"/>
              <a:buChar char="•"/>
              <a:defRPr/>
            </a:pPr>
            <a:r>
              <a:rPr lang="fr-FR" sz="2400" dirty="0">
                <a:solidFill>
                  <a:srgbClr val="7D858B"/>
                </a:solidFill>
              </a:rPr>
              <a:t>D’abord contrôle global, puis seulement individualisation du travailleur</a:t>
            </a:r>
          </a:p>
          <a:p>
            <a:pPr defTabSz="455497">
              <a:spcBef>
                <a:spcPts val="700"/>
              </a:spcBef>
              <a:buClrTx/>
              <a:buSzTx/>
              <a:buFont typeface="Arial" panose="020B0604020202020204" pitchFamily="34" charset="0"/>
              <a:buChar char="•"/>
              <a:defRPr/>
            </a:pPr>
            <a:endParaRPr lang="fr-FR" sz="2400" dirty="0">
              <a:solidFill>
                <a:srgbClr val="7D858B"/>
              </a:solidFill>
            </a:endParaRPr>
          </a:p>
          <a:p>
            <a:pPr defTabSz="455497">
              <a:spcBef>
                <a:spcPts val="700"/>
              </a:spcBef>
              <a:buClrTx/>
              <a:buSzTx/>
              <a:buFont typeface="Arial" panose="020B0604020202020204" pitchFamily="34" charset="0"/>
              <a:buChar char="•"/>
              <a:defRPr/>
            </a:pPr>
            <a:r>
              <a:rPr lang="fr-FR" sz="2400" dirty="0">
                <a:solidFill>
                  <a:srgbClr val="7D858B"/>
                </a:solidFill>
              </a:rPr>
              <a:t>Individualisation directe : objectif 1 – 3</a:t>
            </a:r>
          </a:p>
          <a:p>
            <a:pPr marL="0" indent="0" defTabSz="455497">
              <a:spcBef>
                <a:spcPts val="700"/>
              </a:spcBef>
              <a:buClrTx/>
              <a:buSzTx/>
              <a:buFont typeface="Wingdings 3" panose="05040102010807070707" pitchFamily="18" charset="2"/>
              <a:buNone/>
              <a:defRPr/>
            </a:pPr>
            <a:endParaRPr lang="fr-FR" sz="2400" dirty="0">
              <a:solidFill>
                <a:srgbClr val="7D858B"/>
              </a:solidFill>
            </a:endParaRPr>
          </a:p>
          <a:p>
            <a:pPr defTabSz="455497">
              <a:spcBef>
                <a:spcPts val="700"/>
              </a:spcBef>
              <a:buClrTx/>
              <a:buSzTx/>
              <a:buFont typeface="Arial" panose="020B0604020202020204" pitchFamily="34" charset="0"/>
              <a:buChar char="•"/>
              <a:defRPr/>
            </a:pPr>
            <a:r>
              <a:rPr lang="fr-FR" sz="2400" dirty="0">
                <a:solidFill>
                  <a:srgbClr val="7D858B"/>
                </a:solidFill>
              </a:rPr>
              <a:t>Individualisation indirecte : objectif 4</a:t>
            </a:r>
          </a:p>
          <a:p>
            <a:pPr lvl="2" defTabSz="455497">
              <a:spcBef>
                <a:spcPts val="700"/>
              </a:spcBef>
              <a:buClrTx/>
              <a:buSzTx/>
              <a:buFontTx/>
              <a:buChar char="-"/>
              <a:defRPr/>
            </a:pPr>
            <a:r>
              <a:rPr lang="fr-FR" sz="2200" dirty="0">
                <a:solidFill>
                  <a:srgbClr val="7D858B"/>
                </a:solidFill>
              </a:rPr>
              <a:t>Phase d’information collective</a:t>
            </a:r>
          </a:p>
          <a:p>
            <a:pPr lvl="2" defTabSz="455497">
              <a:spcBef>
                <a:spcPts val="700"/>
              </a:spcBef>
              <a:buClrTx/>
              <a:buSzTx/>
              <a:buFontTx/>
              <a:buChar char="-"/>
              <a:defRPr/>
            </a:pPr>
            <a:r>
              <a:rPr lang="fr-FR" sz="2200" dirty="0">
                <a:solidFill>
                  <a:srgbClr val="7D858B"/>
                </a:solidFill>
              </a:rPr>
              <a:t>Individuel : droit du travailleur concerné d’être entendu au préalable</a:t>
            </a:r>
          </a:p>
          <a:p>
            <a:pPr marL="360000" lvl="2" indent="0" defTabSz="455497">
              <a:spcBef>
                <a:spcPts val="700"/>
              </a:spcBef>
              <a:buClrTx/>
              <a:buSzTx/>
              <a:buNone/>
              <a:defRPr/>
            </a:pPr>
            <a:endParaRPr lang="fr-FR" sz="2200" dirty="0"/>
          </a:p>
          <a:p>
            <a:pPr marL="0" lvl="0" indent="0">
              <a:spcBef>
                <a:spcPts val="0"/>
              </a:spcBef>
              <a:spcAft>
                <a:spcPts val="0"/>
              </a:spcAft>
              <a:buClr>
                <a:srgbClr val="7A2653"/>
              </a:buClr>
              <a:buNone/>
            </a:pPr>
            <a:r>
              <a:rPr lang="fr-FR" altLang="nl-BE" sz="1500" kern="1200" dirty="0"/>
              <a:t>Illustrations: </a:t>
            </a:r>
          </a:p>
          <a:p>
            <a:pPr marL="0" lvl="0" indent="0">
              <a:spcBef>
                <a:spcPts val="0"/>
              </a:spcBef>
              <a:spcAft>
                <a:spcPts val="0"/>
              </a:spcAft>
              <a:buClr>
                <a:srgbClr val="7A2653"/>
              </a:buClr>
              <a:buNone/>
            </a:pPr>
            <a:endParaRPr lang="fr-FR" altLang="nl-BE" sz="1500" kern="1200" dirty="0"/>
          </a:p>
          <a:p>
            <a:pPr marL="0" lvl="0" indent="0">
              <a:spcBef>
                <a:spcPts val="0"/>
              </a:spcBef>
              <a:spcAft>
                <a:spcPts val="0"/>
              </a:spcAft>
              <a:buClr>
                <a:srgbClr val="7A2653"/>
              </a:buClr>
              <a:buNone/>
            </a:pPr>
            <a:r>
              <a:rPr lang="fr-FR" altLang="nl-BE" sz="1500" kern="1200" dirty="0"/>
              <a:t>Arrêt CEDH 5 septembre 2017, </a:t>
            </a:r>
            <a:r>
              <a:rPr lang="fr-BE" sz="1500" dirty="0"/>
              <a:t>BĂRBULESCU vs. Roumanie </a:t>
            </a:r>
            <a:endParaRPr lang="fr-FR" altLang="nl-BE" sz="1500" kern="1200" dirty="0"/>
          </a:p>
          <a:p>
            <a:pPr marL="0" lvl="0" indent="0">
              <a:spcBef>
                <a:spcPts val="0"/>
              </a:spcBef>
              <a:spcAft>
                <a:spcPts val="0"/>
              </a:spcAft>
              <a:buClr>
                <a:srgbClr val="7A2653"/>
              </a:buClr>
              <a:buNone/>
            </a:pPr>
            <a:r>
              <a:rPr lang="fr-FR" altLang="nl-BE" sz="1500" kern="1200" dirty="0">
                <a:hlinkClick r:id="rId3"/>
              </a:rPr>
              <a:t>https://hudoc.echr.coe.int/eng?i=001-177082</a:t>
            </a:r>
            <a:endParaRPr lang="fr-FR" altLang="nl-BE" sz="1500" kern="1200" dirty="0"/>
          </a:p>
          <a:p>
            <a:pPr marL="0" lvl="0" indent="0">
              <a:spcBef>
                <a:spcPts val="0"/>
              </a:spcBef>
              <a:spcAft>
                <a:spcPts val="0"/>
              </a:spcAft>
              <a:buClr>
                <a:srgbClr val="7A2653"/>
              </a:buClr>
              <a:buNone/>
            </a:pPr>
            <a:endParaRPr lang="fr-FR" altLang="nl-BE" sz="1500" kern="1200" dirty="0"/>
          </a:p>
          <a:p>
            <a:pPr marL="0" lvl="0" indent="0">
              <a:spcBef>
                <a:spcPts val="0"/>
              </a:spcBef>
              <a:spcAft>
                <a:spcPts val="0"/>
              </a:spcAft>
              <a:buClr>
                <a:srgbClr val="7A2653"/>
              </a:buClr>
              <a:buNone/>
            </a:pPr>
            <a:r>
              <a:rPr lang="fr-FR" altLang="nl-BE" sz="1500" kern="1200" dirty="0"/>
              <a:t>Recommandation et brochure sur la cybersurveillance éditées en 2012 par la Commission de la protection de la vie privée </a:t>
            </a:r>
          </a:p>
          <a:p>
            <a:pPr marL="0" indent="0">
              <a:buNone/>
            </a:pPr>
            <a:r>
              <a:rPr lang="fr-FR" sz="1500" dirty="0">
                <a:hlinkClick r:id="rId4"/>
              </a:rPr>
              <a:t>https://www.privacycommission.be/sites/privacycommission/files/documents/2011-07-02-recommandations-cybersurveillance.pdf</a:t>
            </a:r>
            <a:endParaRPr lang="fr-FR" sz="1500" dirty="0"/>
          </a:p>
          <a:p>
            <a:pPr marL="0" indent="0">
              <a:buNone/>
            </a:pPr>
            <a:r>
              <a:rPr lang="fr-FR" sz="1500" dirty="0">
                <a:hlinkClick r:id="rId5"/>
              </a:rPr>
              <a:t>https://www.privacyco</a:t>
            </a:r>
            <a:r>
              <a:rPr lang="fr-FR" dirty="0">
                <a:hlinkClick r:id="rId5"/>
              </a:rPr>
              <a:t>mmission.be/sites/privacycommission/files/documents/Cybersurveillance_FR.pdf</a:t>
            </a:r>
            <a:endParaRPr lang="fr-FR" dirty="0"/>
          </a:p>
          <a:p>
            <a:pPr marL="0" indent="0">
              <a:buNone/>
            </a:pPr>
            <a:endParaRPr lang="fr-FR" dirty="0"/>
          </a:p>
        </p:txBody>
      </p:sp>
    </p:spTree>
    <p:extLst>
      <p:ext uri="{BB962C8B-B14F-4D97-AF65-F5344CB8AC3E}">
        <p14:creationId xmlns:p14="http://schemas.microsoft.com/office/powerpoint/2010/main" val="2829930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Médias sociaux</a:t>
            </a:r>
            <a:endParaRPr lang="fr-FR" b="1" dirty="0"/>
          </a:p>
        </p:txBody>
      </p:sp>
      <p:sp>
        <p:nvSpPr>
          <p:cNvPr id="3" name="Tijdelijke aanduiding voor dianummer 2"/>
          <p:cNvSpPr>
            <a:spLocks noGrp="1"/>
          </p:cNvSpPr>
          <p:nvPr>
            <p:ph type="sldNum" sz="quarter" idx="7"/>
          </p:nvPr>
        </p:nvSpPr>
        <p:spPr>
          <a:xfrm>
            <a:off x="694600" y="6536955"/>
            <a:ext cx="443084"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62</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721224"/>
            <a:ext cx="7727950" cy="4805098"/>
          </a:xfrm>
        </p:spPr>
        <p:txBody>
          <a:bodyPr>
            <a:normAutofit/>
          </a:bodyPr>
          <a:lstStyle/>
          <a:p>
            <a:pPr>
              <a:buFont typeface="Arial" panose="020B0604020202020204" pitchFamily="34" charset="0"/>
              <a:buChar char="•"/>
            </a:pPr>
            <a:r>
              <a:rPr lang="fr-FR" altLang="nl-BE" sz="2500" dirty="0"/>
              <a:t>Utilisez-vous des médias sociaux au sein de l’entreprise ?</a:t>
            </a:r>
          </a:p>
          <a:p>
            <a:pPr>
              <a:buFont typeface="Arial" panose="020B0604020202020204" pitchFamily="34" charset="0"/>
              <a:buChar char="•"/>
            </a:pPr>
            <a:r>
              <a:rPr lang="fr-FR" altLang="nl-BE" sz="2500" dirty="0"/>
              <a:t>Quand ?</a:t>
            </a:r>
          </a:p>
          <a:p>
            <a:pPr>
              <a:buFont typeface="Arial" panose="020B0604020202020204" pitchFamily="34" charset="0"/>
              <a:buChar char="•"/>
            </a:pPr>
            <a:r>
              <a:rPr lang="fr-FR" altLang="nl-BE" sz="2500" dirty="0"/>
              <a:t>Dans quel but ?</a:t>
            </a:r>
          </a:p>
          <a:p>
            <a:pPr>
              <a:buFont typeface="Arial" panose="020B0604020202020204" pitchFamily="34" charset="0"/>
              <a:buChar char="•"/>
            </a:pPr>
            <a:r>
              <a:rPr lang="fr-FR" altLang="nl-BE" sz="2500" dirty="0"/>
              <a:t>Utilisation illimitée au sein de l’entreprise ?</a:t>
            </a:r>
          </a:p>
          <a:p>
            <a:pPr>
              <a:buFont typeface="Arial" panose="020B0604020202020204" pitchFamily="34" charset="0"/>
              <a:buChar char="•"/>
            </a:pPr>
            <a:r>
              <a:rPr lang="fr-FR" altLang="nl-BE" sz="2500" dirty="0"/>
              <a:t>Est-ce stimulé au sein de l’entreprise/pourquoi ?</a:t>
            </a:r>
          </a:p>
          <a:p>
            <a:pPr>
              <a:buFont typeface="Arial" panose="020B0604020202020204" pitchFamily="34" charset="0"/>
              <a:buChar char="•"/>
            </a:pPr>
            <a:r>
              <a:rPr lang="fr-FR" altLang="nl-BE" sz="2500" dirty="0"/>
              <a:t>Pièges ? Règles établies – policy ?</a:t>
            </a:r>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2436335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Médias sociaux pendant le travail</a:t>
            </a:r>
            <a:endParaRPr lang="fr-FR" b="1" dirty="0"/>
          </a:p>
        </p:txBody>
      </p:sp>
      <p:sp>
        <p:nvSpPr>
          <p:cNvPr id="3" name="Tijdelijke aanduiding voor dianummer 2"/>
          <p:cNvSpPr>
            <a:spLocks noGrp="1"/>
          </p:cNvSpPr>
          <p:nvPr>
            <p:ph type="sldNum" sz="quarter" idx="7"/>
          </p:nvPr>
        </p:nvSpPr>
        <p:spPr>
          <a:xfrm>
            <a:off x="694600" y="6526322"/>
            <a:ext cx="453716"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63</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721224"/>
            <a:ext cx="8447950" cy="4805098"/>
          </a:xfrm>
        </p:spPr>
        <p:txBody>
          <a:bodyPr>
            <a:normAutofit/>
          </a:bodyPr>
          <a:lstStyle/>
          <a:p>
            <a:pPr>
              <a:buFont typeface="Arial" panose="020B0604020202020204" pitchFamily="34" charset="0"/>
              <a:buChar char="•"/>
            </a:pPr>
            <a:r>
              <a:rPr lang="fr-FR" altLang="nl-BE" sz="2500" dirty="0"/>
              <a:t>Éviter les problèmes en fixant des règles</a:t>
            </a:r>
          </a:p>
          <a:p>
            <a:pPr>
              <a:buFont typeface="Arial" panose="020B0604020202020204" pitchFamily="34" charset="0"/>
              <a:buChar char="•"/>
            </a:pPr>
            <a:endParaRPr lang="fr-FR" altLang="nl-BE" sz="2500" dirty="0"/>
          </a:p>
          <a:p>
            <a:pPr>
              <a:buFont typeface="Arial" panose="020B0604020202020204" pitchFamily="34" charset="0"/>
              <a:buChar char="•"/>
            </a:pPr>
            <a:r>
              <a:rPr lang="fr-FR" altLang="nl-BE" sz="2500" dirty="0"/>
              <a:t>Possible dans le règlement de travail, une annexe au CT, une note de service ou une policy (l’employeur choisit)</a:t>
            </a:r>
          </a:p>
          <a:p>
            <a:pPr>
              <a:buFont typeface="Arial" panose="020B0604020202020204" pitchFamily="34" charset="0"/>
              <a:buChar char="•"/>
            </a:pPr>
            <a:endParaRPr lang="fr-FR" altLang="nl-BE" sz="2500" dirty="0"/>
          </a:p>
          <a:p>
            <a:pPr>
              <a:buFont typeface="Arial" panose="020B0604020202020204" pitchFamily="34" charset="0"/>
              <a:buChar char="•"/>
            </a:pPr>
            <a:r>
              <a:rPr lang="fr-FR" altLang="nl-BE" sz="2500" dirty="0"/>
              <a:t>Sanctions : à mentionner dans le Règlement de travail</a:t>
            </a:r>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517969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Introduction d’un système de contrôle</a:t>
            </a:r>
            <a:endParaRPr lang="fr-FR" b="1" dirty="0"/>
          </a:p>
        </p:txBody>
      </p:sp>
      <p:sp>
        <p:nvSpPr>
          <p:cNvPr id="3" name="Tijdelijke aanduiding voor dianummer 2"/>
          <p:cNvSpPr>
            <a:spLocks noGrp="1"/>
          </p:cNvSpPr>
          <p:nvPr>
            <p:ph type="sldNum" sz="quarter" idx="7"/>
          </p:nvPr>
        </p:nvSpPr>
        <p:spPr>
          <a:xfrm>
            <a:off x="694599" y="6526322"/>
            <a:ext cx="432451"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64</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721224"/>
            <a:ext cx="7727950" cy="4805098"/>
          </a:xfrm>
        </p:spPr>
        <p:txBody>
          <a:bodyPr>
            <a:normAutofit/>
          </a:bodyPr>
          <a:lstStyle/>
          <a:p>
            <a:pPr>
              <a:buFont typeface="Arial" panose="020B0604020202020204" pitchFamily="34" charset="0"/>
              <a:buChar char="•"/>
            </a:pPr>
            <a:r>
              <a:rPr lang="fr-FR" altLang="nl-BE" sz="2500" b="1" i="1" dirty="0"/>
              <a:t>Information collective : </a:t>
            </a:r>
            <a:r>
              <a:rPr lang="fr-FR" altLang="nl-BE" sz="2500" dirty="0"/>
              <a:t>Informer le CE (ou Comité, ou DS, ou travailleurs) de tous les aspects du contrôle ;</a:t>
            </a:r>
          </a:p>
          <a:p>
            <a:pPr marL="0" indent="0">
              <a:buNone/>
            </a:pPr>
            <a:endParaRPr lang="fr-FR" altLang="nl-BE" sz="2500" dirty="0"/>
          </a:p>
          <a:p>
            <a:pPr>
              <a:buFont typeface="Arial" panose="020B0604020202020204" pitchFamily="34" charset="0"/>
              <a:buChar char="•"/>
            </a:pPr>
            <a:r>
              <a:rPr lang="fr-FR" altLang="nl-BE" sz="2500" b="1" i="1" dirty="0"/>
              <a:t>Information individuelle</a:t>
            </a:r>
            <a:r>
              <a:rPr lang="fr-FR" altLang="nl-BE" sz="2500" dirty="0"/>
              <a:t> : donner des informations aux organes de concertation, aussi aux travailleurs individuels : effectives, compréhensibles et actuelles.</a:t>
            </a:r>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28651365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Individualisation des données de communication </a:t>
            </a:r>
            <a:endParaRPr lang="fr-FR" b="1" dirty="0"/>
          </a:p>
        </p:txBody>
      </p:sp>
      <p:sp>
        <p:nvSpPr>
          <p:cNvPr id="3" name="Tijdelijke aanduiding voor dianummer 2"/>
          <p:cNvSpPr>
            <a:spLocks noGrp="1"/>
          </p:cNvSpPr>
          <p:nvPr>
            <p:ph type="sldNum" sz="quarter" idx="7"/>
          </p:nvPr>
        </p:nvSpPr>
        <p:spPr>
          <a:xfrm>
            <a:off x="694600" y="6526322"/>
            <a:ext cx="411186"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65</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721224"/>
            <a:ext cx="8447950" cy="4805098"/>
          </a:xfrm>
        </p:spPr>
        <p:txBody>
          <a:bodyPr>
            <a:normAutofit lnSpcReduction="10000"/>
          </a:bodyPr>
          <a:lstStyle/>
          <a:p>
            <a:pPr>
              <a:buFont typeface="Arial" panose="020B0604020202020204" pitchFamily="34" charset="0"/>
              <a:buChar char="•"/>
            </a:pPr>
            <a:r>
              <a:rPr lang="fr-FR" altLang="nl-BE" sz="2500" dirty="0"/>
              <a:t>Irrégularité =&gt; individualiser les données</a:t>
            </a:r>
          </a:p>
          <a:p>
            <a:pPr>
              <a:buFont typeface="Arial" panose="020B0604020202020204" pitchFamily="34" charset="0"/>
              <a:buChar char="•"/>
            </a:pPr>
            <a:r>
              <a:rPr lang="fr-FR" altLang="nl-BE" sz="2500" dirty="0"/>
              <a:t>Mesures adéquates</a:t>
            </a:r>
          </a:p>
          <a:p>
            <a:pPr>
              <a:buFont typeface="Arial" panose="020B0604020202020204" pitchFamily="34" charset="0"/>
              <a:buChar char="•"/>
            </a:pPr>
            <a:r>
              <a:rPr lang="fr-FR" altLang="nl-BE" sz="2500" dirty="0"/>
              <a:t>Finalité et proportionnalité !</a:t>
            </a:r>
          </a:p>
          <a:p>
            <a:pPr>
              <a:buFont typeface="Arial" panose="020B0604020202020204" pitchFamily="34" charset="0"/>
              <a:buChar char="•"/>
            </a:pPr>
            <a:r>
              <a:rPr lang="fr-FR" altLang="nl-BE" sz="2500" dirty="0"/>
              <a:t>Procédure indirecte ou directe</a:t>
            </a:r>
          </a:p>
          <a:p>
            <a:pPr>
              <a:buFont typeface="Arial" panose="020B0604020202020204" pitchFamily="34" charset="0"/>
              <a:buChar char="•"/>
            </a:pPr>
            <a:r>
              <a:rPr lang="fr-FR" altLang="nl-BE" sz="2500" dirty="0"/>
              <a:t>Attention ! Non-respect des règles = risque de preuve non acceptée</a:t>
            </a:r>
          </a:p>
          <a:p>
            <a:pPr lvl="2">
              <a:buFontTx/>
              <a:buChar char="-"/>
            </a:pPr>
            <a:r>
              <a:rPr lang="fr-FR" altLang="nl-BE" sz="2200" dirty="0"/>
              <a:t>09 septembre 2016 - Cour du travail, Bruxelles - licenciement pour motif grave, fouille de la boîte de messagerie, tandis que le RT ne prévoyait pas la possibilité de contrôle du contenu des emails= preuve obtenue de manière « illégale » =&gt; vie privée violée (preuve non retenue)</a:t>
            </a:r>
          </a:p>
          <a:p>
            <a:pPr marL="360000" lvl="2" indent="0">
              <a:buNone/>
            </a:pPr>
            <a:r>
              <a:rPr lang="fr-FR" altLang="nl-BE" sz="1200" dirty="0">
                <a:hlinkClick r:id="rId3"/>
              </a:rPr>
              <a:t>http://jure.juridat.just.fgov.be/pdfapp/download_blob?idpdf=N-20160909-9</a:t>
            </a:r>
            <a:endParaRPr lang="fr-FR" altLang="nl-BE" sz="1200" dirty="0"/>
          </a:p>
          <a:p>
            <a:pPr marL="360000" lvl="2" indent="0">
              <a:buNone/>
            </a:pPr>
            <a:endParaRPr lang="fr-FR" altLang="nl-BE" sz="2200" dirty="0"/>
          </a:p>
          <a:p>
            <a:pPr marL="0" indent="0">
              <a:buNone/>
            </a:pPr>
            <a:endParaRPr lang="fr-FR" altLang="nl-BE" sz="2500" dirty="0"/>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9187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Médias sociaux en dehors du CT</a:t>
            </a:r>
            <a:endParaRPr lang="fr-FR" b="1" dirty="0"/>
          </a:p>
        </p:txBody>
      </p:sp>
      <p:sp>
        <p:nvSpPr>
          <p:cNvPr id="3" name="Tijdelijke aanduiding voor dianummer 2"/>
          <p:cNvSpPr>
            <a:spLocks noGrp="1"/>
          </p:cNvSpPr>
          <p:nvPr>
            <p:ph type="sldNum" sz="quarter" idx="7"/>
          </p:nvPr>
        </p:nvSpPr>
        <p:spPr>
          <a:xfrm>
            <a:off x="694600" y="6526322"/>
            <a:ext cx="411186"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66</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50" y="1721224"/>
            <a:ext cx="7727950" cy="4805098"/>
          </a:xfrm>
        </p:spPr>
        <p:txBody>
          <a:bodyPr>
            <a:normAutofit/>
          </a:bodyPr>
          <a:lstStyle/>
          <a:p>
            <a:pPr>
              <a:buFont typeface="Arial" panose="020B0604020202020204" pitchFamily="34" charset="0"/>
              <a:buChar char="•"/>
            </a:pPr>
            <a:r>
              <a:rPr lang="fr-FR" altLang="nl-BE" sz="2500" dirty="0"/>
              <a:t>Pas de liberté d’expression illimitée</a:t>
            </a:r>
          </a:p>
          <a:p>
            <a:pPr marL="0" indent="0">
              <a:buNone/>
            </a:pPr>
            <a:endParaRPr lang="fr-FR" altLang="nl-BE" sz="2500" dirty="0"/>
          </a:p>
          <a:p>
            <a:pPr>
              <a:buFont typeface="Arial" panose="020B0604020202020204" pitchFamily="34" charset="0"/>
              <a:buChar char="•"/>
            </a:pPr>
            <a:r>
              <a:rPr lang="fr-FR" altLang="nl-BE" sz="2500" dirty="0"/>
              <a:t>C. Trav. Bruxelles 03/09/2013, </a:t>
            </a:r>
            <a:r>
              <a:rPr lang="fr-FR" altLang="nl-BE" sz="2500" i="1" dirty="0"/>
              <a:t>J.T.T</a:t>
            </a:r>
            <a:r>
              <a:rPr lang="fr-FR" altLang="nl-BE" sz="2500" dirty="0"/>
              <a:t>., 2013, p. 497 : Licenciement pour motif grave</a:t>
            </a:r>
          </a:p>
          <a:p>
            <a:pPr lvl="3"/>
            <a:r>
              <a:rPr lang="fr-FR" altLang="nl-BE" sz="2200" dirty="0"/>
              <a:t>critiques de l’employeur via la partie de Facebook accessible à tous </a:t>
            </a:r>
          </a:p>
          <a:p>
            <a:pPr marL="540000" lvl="3" indent="0">
              <a:buNone/>
            </a:pPr>
            <a:endParaRPr lang="fr-FR" altLang="nl-BE" sz="2200" dirty="0"/>
          </a:p>
          <a:p>
            <a:pPr>
              <a:buFont typeface="Arial" panose="020B0604020202020204" pitchFamily="34" charset="0"/>
              <a:buChar char="•"/>
            </a:pPr>
            <a:r>
              <a:rPr lang="fr-BE" sz="2500" dirty="0"/>
              <a:t>Évaluation concrète au cas par cas: critique insultante ou constructive? Divulgation « publique » délibérée? etc. </a:t>
            </a:r>
            <a:endParaRPr lang="fr-FR" altLang="nl-BE" sz="2500" dirty="0"/>
          </a:p>
          <a:p>
            <a:pPr marL="0" indent="0">
              <a:buNone/>
            </a:pPr>
            <a:endParaRPr lang="fr-FR" dirty="0"/>
          </a:p>
        </p:txBody>
      </p:sp>
    </p:spTree>
    <p:extLst>
      <p:ext uri="{BB962C8B-B14F-4D97-AF65-F5344CB8AC3E}">
        <p14:creationId xmlns:p14="http://schemas.microsoft.com/office/powerpoint/2010/main" val="120063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401197"/>
            <a:ext cx="7729400" cy="692497"/>
          </a:xfrm>
        </p:spPr>
        <p:txBody>
          <a:bodyPr/>
          <a:lstStyle/>
          <a:p>
            <a:r>
              <a:rPr lang="fr-FR" b="1" dirty="0"/>
              <a:t>E-mails, Internet et médias sociaux - impact du RGPD ?</a:t>
            </a:r>
          </a:p>
        </p:txBody>
      </p:sp>
      <p:sp>
        <p:nvSpPr>
          <p:cNvPr id="3" name="Tijdelijke aanduiding voor dianummer 2"/>
          <p:cNvSpPr>
            <a:spLocks noGrp="1"/>
          </p:cNvSpPr>
          <p:nvPr>
            <p:ph type="sldNum" sz="quarter" idx="7"/>
          </p:nvPr>
        </p:nvSpPr>
        <p:spPr>
          <a:xfrm>
            <a:off x="694599" y="6526322"/>
            <a:ext cx="474981"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67</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696049" y="1398494"/>
            <a:ext cx="8209955" cy="5127828"/>
          </a:xfrm>
        </p:spPr>
        <p:txBody>
          <a:bodyPr>
            <a:normAutofit lnSpcReduction="10000"/>
          </a:bodyPr>
          <a:lstStyle/>
          <a:p>
            <a:pPr marL="0" indent="0">
              <a:buNone/>
              <a:defRPr/>
            </a:pPr>
            <a:r>
              <a:rPr lang="fr-FR" altLang="nl-BE" sz="2200" dirty="0"/>
              <a:t>Individualisation des données = données à caractère personnel</a:t>
            </a:r>
          </a:p>
          <a:p>
            <a:pPr marL="0" indent="0">
              <a:buNone/>
              <a:defRPr/>
            </a:pPr>
            <a:endParaRPr lang="fr-FR" altLang="nl-BE" sz="2200" dirty="0"/>
          </a:p>
          <a:p>
            <a:pPr marL="0" indent="0">
              <a:buNone/>
              <a:defRPr/>
            </a:pPr>
            <a:endParaRPr lang="fr-FR" altLang="nl-BE" sz="2200" dirty="0"/>
          </a:p>
          <a:p>
            <a:pPr>
              <a:buFont typeface="Arial" panose="020B0604020202020204" pitchFamily="34" charset="0"/>
              <a:buChar char="•"/>
              <a:defRPr/>
            </a:pPr>
            <a:r>
              <a:rPr lang="fr-FR" altLang="nl-BE" sz="2200" b="1" i="1" dirty="0"/>
              <a:t>Registre des données</a:t>
            </a:r>
            <a:r>
              <a:rPr lang="fr-FR" altLang="nl-BE" sz="2200" b="1" dirty="0"/>
              <a:t> :</a:t>
            </a:r>
            <a:r>
              <a:rPr lang="fr-FR" altLang="nl-BE" sz="2200" dirty="0"/>
              <a:t> quelles données tenez-vous à jour ? D’où proviennent-elles ? Avec qui les avez-vous partagées ? Enregistrer tous les traitements.</a:t>
            </a:r>
          </a:p>
          <a:p>
            <a:pPr>
              <a:buFont typeface="Arial" panose="020B0604020202020204" pitchFamily="34" charset="0"/>
              <a:buChar char="•"/>
              <a:defRPr/>
            </a:pPr>
            <a:r>
              <a:rPr lang="fr-FR" altLang="nl-BE" sz="2200" b="1" i="1" dirty="0"/>
              <a:t>Communication !</a:t>
            </a:r>
            <a:r>
              <a:rPr lang="fr-FR" altLang="nl-BE" sz="2200" dirty="0"/>
              <a:t> </a:t>
            </a:r>
          </a:p>
          <a:p>
            <a:pPr lvl="2">
              <a:defRPr/>
            </a:pPr>
            <a:r>
              <a:rPr lang="fr-FR" altLang="nl-BE" sz="2000" dirty="0"/>
              <a:t>la base légale pour le traitement des données ;</a:t>
            </a:r>
          </a:p>
          <a:p>
            <a:pPr lvl="2">
              <a:defRPr/>
            </a:pPr>
            <a:r>
              <a:rPr lang="fr-FR" altLang="nl-BE" sz="2000" dirty="0"/>
              <a:t>les délais durant lesquels vous tiendrez les informations à jour; </a:t>
            </a:r>
          </a:p>
          <a:p>
            <a:pPr lvl="2">
              <a:defRPr/>
            </a:pPr>
            <a:r>
              <a:rPr lang="fr-FR" altLang="nl-BE" sz="2000" dirty="0"/>
              <a:t>si vous échangez les données en dehors de l’Union européenne ; et </a:t>
            </a:r>
          </a:p>
          <a:p>
            <a:pPr lvl="2">
              <a:defRPr/>
            </a:pPr>
            <a:r>
              <a:rPr lang="fr-FR" altLang="nl-BE" sz="2000" dirty="0"/>
              <a:t>la possibilité pour la personne concernée de déposer une plainte auprès de la Commission de la protection de la vie privée si celle-ci estime que ses données à caractère personnel ne sont pas correctement traitées.</a:t>
            </a:r>
          </a:p>
          <a:p>
            <a:pPr marL="0" indent="0">
              <a:buNone/>
            </a:pPr>
            <a:endParaRPr lang="fr-FR" altLang="nl-BE" sz="2500" dirty="0"/>
          </a:p>
          <a:p>
            <a:pPr marL="0" lvl="0" indent="0">
              <a:spcBef>
                <a:spcPts val="0"/>
              </a:spcBef>
              <a:spcAft>
                <a:spcPts val="0"/>
              </a:spcAft>
              <a:buClr>
                <a:srgbClr val="7A2653"/>
              </a:buClr>
              <a:buNone/>
            </a:pPr>
            <a:endParaRPr lang="fr-FR" altLang="nl-BE" sz="2400" b="1" kern="1200" dirty="0"/>
          </a:p>
          <a:p>
            <a:pPr marL="0" indent="0">
              <a:buNone/>
            </a:pPr>
            <a:endParaRPr lang="fr-FR" dirty="0"/>
          </a:p>
        </p:txBody>
      </p:sp>
      <p:sp>
        <p:nvSpPr>
          <p:cNvPr id="4" name="Pijl: omlaag 3"/>
          <p:cNvSpPr/>
          <p:nvPr/>
        </p:nvSpPr>
        <p:spPr>
          <a:xfrm>
            <a:off x="3734547" y="1900518"/>
            <a:ext cx="824753" cy="681317"/>
          </a:xfrm>
          <a:prstGeom prst="downArrow">
            <a:avLst/>
          </a:prstGeom>
          <a:solidFill>
            <a:srgbClr val="7A26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600" dirty="0">
              <a:latin typeface="Arial"/>
              <a:cs typeface="Arial"/>
            </a:endParaRPr>
          </a:p>
        </p:txBody>
      </p:sp>
    </p:spTree>
    <p:extLst>
      <p:ext uri="{BB962C8B-B14F-4D97-AF65-F5344CB8AC3E}">
        <p14:creationId xmlns:p14="http://schemas.microsoft.com/office/powerpoint/2010/main" val="42424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 impact du RGPD</a:t>
            </a:r>
            <a:endParaRPr lang="fr-FR" b="1" dirty="0"/>
          </a:p>
        </p:txBody>
      </p:sp>
      <p:sp>
        <p:nvSpPr>
          <p:cNvPr id="3" name="Tijdelijke aanduiding voor dianummer 2"/>
          <p:cNvSpPr>
            <a:spLocks noGrp="1"/>
          </p:cNvSpPr>
          <p:nvPr>
            <p:ph type="sldNum" sz="quarter" idx="7"/>
          </p:nvPr>
        </p:nvSpPr>
        <p:spPr>
          <a:xfrm>
            <a:off x="694599" y="6400800"/>
            <a:ext cx="464349"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68</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463826" y="1311217"/>
            <a:ext cx="8567440" cy="5371712"/>
          </a:xfrm>
        </p:spPr>
        <p:txBody>
          <a:bodyPr>
            <a:normAutofit/>
          </a:bodyPr>
          <a:lstStyle/>
          <a:p>
            <a:pPr>
              <a:buFont typeface="Arial" panose="020B0604020202020204" pitchFamily="34" charset="0"/>
              <a:buChar char="•"/>
            </a:pPr>
            <a:r>
              <a:rPr lang="fr-FR" altLang="nl-BE" sz="2000" b="1" i="1" dirty="0"/>
              <a:t>Nouveaux droits</a:t>
            </a:r>
            <a:r>
              <a:rPr lang="fr-FR" altLang="nl-BE" sz="2000" dirty="0"/>
              <a:t> - renforcement du contrôle de l’utilisation de leurs données personnelles. Ils obtiennent ainsi le droit d’accès aux données, le droit de rectification, le droit à l’oubli, ....</a:t>
            </a:r>
          </a:p>
          <a:p>
            <a:pPr>
              <a:buFont typeface="Arial" panose="020B0604020202020204" pitchFamily="34" charset="0"/>
              <a:buChar char="•"/>
            </a:pPr>
            <a:r>
              <a:rPr lang="fr-FR" altLang="nl-BE" sz="2000" b="1" i="1" dirty="0"/>
              <a:t>Base légale du traitement des données</a:t>
            </a:r>
            <a:r>
              <a:rPr lang="fr-FR" altLang="nl-BE" sz="2000" dirty="0"/>
              <a:t> :</a:t>
            </a:r>
          </a:p>
          <a:p>
            <a:pPr lvl="3"/>
            <a:r>
              <a:rPr lang="fr-FR" altLang="nl-BE" sz="2000" dirty="0"/>
              <a:t>Consentement ;</a:t>
            </a:r>
          </a:p>
          <a:p>
            <a:pPr lvl="3"/>
            <a:r>
              <a:rPr lang="fr-FR" altLang="nl-BE" sz="2000" dirty="0"/>
              <a:t>Nécessaire pour l’exécution du contrat ;</a:t>
            </a:r>
          </a:p>
          <a:p>
            <a:pPr lvl="3"/>
            <a:r>
              <a:rPr lang="fr-FR" altLang="nl-BE" sz="2000" dirty="0"/>
              <a:t>Obligation légale ;</a:t>
            </a:r>
          </a:p>
          <a:p>
            <a:pPr lvl="3"/>
            <a:r>
              <a:rPr lang="fr-FR" altLang="nl-BE" sz="2000" dirty="0"/>
              <a:t>Intérêts vitaux de la personne concernée ;</a:t>
            </a:r>
          </a:p>
          <a:p>
            <a:pPr lvl="3"/>
            <a:r>
              <a:rPr lang="fr-FR" altLang="nl-BE" sz="2000" dirty="0"/>
              <a:t>Intérêt général ;</a:t>
            </a:r>
          </a:p>
          <a:p>
            <a:pPr lvl="3"/>
            <a:r>
              <a:rPr lang="fr-FR" altLang="nl-BE" sz="2000" dirty="0"/>
              <a:t>Intérêt légitime du responsable du traitement.</a:t>
            </a:r>
          </a:p>
          <a:p>
            <a:pPr>
              <a:buFont typeface="Arial" panose="020B0604020202020204" pitchFamily="34" charset="0"/>
              <a:buChar char="•"/>
            </a:pPr>
            <a:r>
              <a:rPr lang="fr-FR" altLang="nl-BE" sz="2000" b="1" i="1" dirty="0"/>
              <a:t>Analyse d’impact sur la protection des données</a:t>
            </a:r>
          </a:p>
          <a:p>
            <a:pPr marL="0" indent="0">
              <a:buNone/>
            </a:pPr>
            <a:r>
              <a:rPr lang="fr-FR" altLang="nl-BE" sz="1200" dirty="0"/>
              <a:t>Illustration: outils </a:t>
            </a:r>
            <a:r>
              <a:rPr lang="fr-FR" altLang="nl-BE" sz="1200" i="1" dirty="0"/>
              <a:t>Data </a:t>
            </a:r>
            <a:r>
              <a:rPr lang="fr-FR" altLang="nl-BE" sz="1200" i="1" dirty="0" err="1"/>
              <a:t>Loss</a:t>
            </a:r>
            <a:r>
              <a:rPr lang="fr-FR" altLang="nl-BE" sz="1200" i="1" dirty="0"/>
              <a:t> Prevention</a:t>
            </a:r>
            <a:r>
              <a:rPr lang="fr-FR" altLang="nl-BE" sz="1200" dirty="0"/>
              <a:t>: section 5.3. de l’opinion WP249 du groupe de travail « article 29 » du 8 juin 2017 </a:t>
            </a:r>
          </a:p>
          <a:p>
            <a:pPr marL="0" lvl="0" indent="0">
              <a:spcBef>
                <a:spcPts val="0"/>
              </a:spcBef>
              <a:spcAft>
                <a:spcPts val="0"/>
              </a:spcAft>
              <a:buClr>
                <a:srgbClr val="7A2653"/>
              </a:buClr>
              <a:buNone/>
            </a:pPr>
            <a:r>
              <a:rPr lang="en-US" sz="1200" dirty="0">
                <a:hlinkClick r:id="rId3"/>
              </a:rPr>
              <a:t>www.ec.europa.eu/newsroom/document.cfm?doc_id=45631</a:t>
            </a:r>
            <a:endParaRPr lang="fr-FR" altLang="nl-BE" sz="1200" b="1" kern="1200" dirty="0"/>
          </a:p>
          <a:p>
            <a:pPr marL="0" indent="0">
              <a:buNone/>
            </a:pPr>
            <a:endParaRPr lang="fr-FR" dirty="0"/>
          </a:p>
        </p:txBody>
      </p:sp>
    </p:spTree>
    <p:extLst>
      <p:ext uri="{BB962C8B-B14F-4D97-AF65-F5344CB8AC3E}">
        <p14:creationId xmlns:p14="http://schemas.microsoft.com/office/powerpoint/2010/main" val="2897793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3558" y="2751715"/>
            <a:ext cx="6290441" cy="1282402"/>
          </a:xfrm>
        </p:spPr>
        <p:txBody>
          <a:bodyPr/>
          <a:lstStyle/>
          <a:p>
            <a:r>
              <a:rPr lang="fr-FR" sz="4800" dirty="0"/>
              <a:t>Photos sur le site web de l’entreprise </a:t>
            </a:r>
          </a:p>
        </p:txBody>
      </p:sp>
    </p:spTree>
    <p:extLst>
      <p:ext uri="{BB962C8B-B14F-4D97-AF65-F5344CB8AC3E}">
        <p14:creationId xmlns:p14="http://schemas.microsoft.com/office/powerpoint/2010/main" val="1892158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01451"/>
            <a:ext cx="8064000" cy="492443"/>
          </a:xfrm>
        </p:spPr>
        <p:txBody>
          <a:bodyPr/>
          <a:lstStyle/>
          <a:p>
            <a:r>
              <a:rPr lang="fr-FR" dirty="0">
                <a:solidFill>
                  <a:schemeClr val="accent5"/>
                </a:solidFill>
                <a:latin typeface="+mj-lt"/>
              </a:rPr>
              <a:t>Amendes</a:t>
            </a:r>
          </a:p>
        </p:txBody>
      </p:sp>
      <p:sp>
        <p:nvSpPr>
          <p:cNvPr id="3" name="Content Placeholder 2"/>
          <p:cNvSpPr>
            <a:spLocks noGrp="1"/>
          </p:cNvSpPr>
          <p:nvPr>
            <p:ph idx="1"/>
          </p:nvPr>
        </p:nvSpPr>
        <p:spPr>
          <a:xfrm>
            <a:off x="540000" y="898764"/>
            <a:ext cx="8478740" cy="4680000"/>
          </a:xfrm>
        </p:spPr>
        <p:txBody>
          <a:bodyPr>
            <a:noAutofit/>
          </a:bodyPr>
          <a:lstStyle/>
          <a:p>
            <a:pPr>
              <a:lnSpc>
                <a:spcPct val="115000"/>
              </a:lnSpc>
              <a:spcBef>
                <a:spcPts val="0"/>
              </a:spcBef>
              <a:spcAft>
                <a:spcPts val="1422"/>
              </a:spcAft>
            </a:pPr>
            <a:r>
              <a:rPr lang="fr-FR" dirty="0"/>
              <a:t>La Commission de la protection de la vie privée a la </a:t>
            </a:r>
            <a:r>
              <a:rPr lang="fr-FR" dirty="0">
                <a:solidFill>
                  <a:schemeClr val="accent1"/>
                </a:solidFill>
              </a:rPr>
              <a:t>possibilité de réaliser des audits et d'infliger des amendes administratives </a:t>
            </a:r>
            <a:r>
              <a:rPr lang="fr-FR" dirty="0"/>
              <a:t>en cas de non-respect de la législation sur la protection de la vie privée</a:t>
            </a:r>
          </a:p>
          <a:p>
            <a:pPr>
              <a:lnSpc>
                <a:spcPct val="115000"/>
              </a:lnSpc>
              <a:spcBef>
                <a:spcPts val="0"/>
              </a:spcBef>
              <a:spcAft>
                <a:spcPts val="1422"/>
              </a:spcAft>
            </a:pPr>
            <a:r>
              <a:rPr lang="fr-FR" dirty="0"/>
              <a:t>2 catégories générales d’amendes:</a:t>
            </a:r>
          </a:p>
          <a:p>
            <a:pPr lvl="1">
              <a:lnSpc>
                <a:spcPct val="115000"/>
              </a:lnSpc>
              <a:spcBef>
                <a:spcPts val="0"/>
              </a:spcBef>
              <a:spcAft>
                <a:spcPts val="1422"/>
              </a:spcAft>
              <a:buFont typeface="Wingdings" panose="05000000000000000000" pitchFamily="2" charset="2"/>
              <a:buChar char="§"/>
            </a:pPr>
            <a:r>
              <a:rPr lang="fr-FR" sz="1800" dirty="0"/>
              <a:t>Pour les infractions essentiellement « fonctionnelles » </a:t>
            </a:r>
            <a:r>
              <a:rPr lang="fr-FR" sz="1800" i="1" dirty="0"/>
              <a:t>(p. ex. registre des activités)</a:t>
            </a:r>
            <a:r>
              <a:rPr lang="fr-FR" sz="1800" dirty="0"/>
              <a:t>: </a:t>
            </a:r>
            <a:r>
              <a:rPr lang="fr-FR" sz="1800" u="sng" dirty="0">
                <a:solidFill>
                  <a:schemeClr val="accent1"/>
                </a:solidFill>
              </a:rPr>
              <a:t>jusqu’à</a:t>
            </a:r>
            <a:r>
              <a:rPr lang="fr-FR" sz="1800" dirty="0">
                <a:solidFill>
                  <a:schemeClr val="accent1"/>
                </a:solidFill>
              </a:rPr>
              <a:t> 10M EUR ou 2 % du chiffre d’affaires annuel mondial</a:t>
            </a:r>
          </a:p>
          <a:p>
            <a:pPr lvl="1">
              <a:lnSpc>
                <a:spcPct val="115000"/>
              </a:lnSpc>
              <a:spcBef>
                <a:spcPts val="0"/>
              </a:spcBef>
              <a:spcAft>
                <a:spcPts val="1422"/>
              </a:spcAft>
              <a:buFont typeface="Wingdings" panose="05000000000000000000" pitchFamily="2" charset="2"/>
              <a:buChar char="§"/>
            </a:pPr>
            <a:r>
              <a:rPr lang="fr-FR" sz="1800" dirty="0"/>
              <a:t>Pour les infractions qui sont davantage liées aux droits et libertés fondamentaux des personnes </a:t>
            </a:r>
            <a:r>
              <a:rPr lang="fr-FR" sz="1800" i="1" dirty="0"/>
              <a:t>(p. ex. obtention du consentement) </a:t>
            </a:r>
            <a:r>
              <a:rPr lang="fr-FR" sz="1800" dirty="0"/>
              <a:t>: </a:t>
            </a:r>
            <a:r>
              <a:rPr lang="fr-FR" sz="1800" u="sng" dirty="0">
                <a:solidFill>
                  <a:schemeClr val="accent1"/>
                </a:solidFill>
              </a:rPr>
              <a:t>jusqu’à</a:t>
            </a:r>
            <a:r>
              <a:rPr lang="fr-FR" sz="1800" dirty="0">
                <a:solidFill>
                  <a:schemeClr val="accent1"/>
                </a:solidFill>
              </a:rPr>
              <a:t> 20M EUR ou 4 % du chiffre d’affaires annuel mondial</a:t>
            </a:r>
          </a:p>
          <a:p>
            <a:pPr>
              <a:lnSpc>
                <a:spcPct val="115000"/>
              </a:lnSpc>
              <a:spcBef>
                <a:spcPts val="0"/>
              </a:spcBef>
              <a:spcAft>
                <a:spcPts val="1422"/>
              </a:spcAft>
            </a:pPr>
            <a:r>
              <a:rPr lang="fr-FR" dirty="0"/>
              <a:t>Basé sur le degré de non-respect ainsi que sur la présence d’autres facteurs compensatoires ou atténuants </a:t>
            </a:r>
            <a:r>
              <a:rPr lang="fr-FR" i="1" dirty="0"/>
              <a:t>(p. ex. nombre de personnes concernées, caractère intentionnel, etc.) </a:t>
            </a:r>
            <a:r>
              <a:rPr lang="fr-FR" dirty="0"/>
              <a:t>: </a:t>
            </a:r>
            <a:r>
              <a:rPr lang="fr-FR" dirty="0">
                <a:solidFill>
                  <a:schemeClr val="accent1"/>
                </a:solidFill>
              </a:rPr>
              <a:t>la mise en œuvre de contrôles et la disponibilité d’une documentation avérée </a:t>
            </a:r>
            <a:r>
              <a:rPr lang="fr-FR" dirty="0"/>
              <a:t>sont cruciales pour limiter le risque d’amendes substantielles</a:t>
            </a:r>
          </a:p>
          <a:p>
            <a:pPr marL="0" indent="0">
              <a:lnSpc>
                <a:spcPct val="115000"/>
              </a:lnSpc>
              <a:spcBef>
                <a:spcPts val="0"/>
              </a:spcBef>
              <a:spcAft>
                <a:spcPts val="1422"/>
              </a:spcAft>
              <a:buNone/>
            </a:pPr>
            <a:r>
              <a:rPr lang="fr-FR" sz="2000" dirty="0"/>
              <a:t>		</a:t>
            </a:r>
            <a:r>
              <a:rPr lang="fr-FR" sz="1200" dirty="0"/>
              <a:t>Illustration: CNIL vs Hertz France, 18 juillet 2017</a:t>
            </a:r>
          </a:p>
          <a:p>
            <a:pPr marL="0" indent="0">
              <a:lnSpc>
                <a:spcPct val="115000"/>
              </a:lnSpc>
              <a:spcBef>
                <a:spcPts val="0"/>
              </a:spcBef>
              <a:spcAft>
                <a:spcPts val="1422"/>
              </a:spcAft>
              <a:buNone/>
            </a:pPr>
            <a:endParaRPr lang="fr-FR" sz="2000" dirty="0"/>
          </a:p>
        </p:txBody>
      </p:sp>
    </p:spTree>
    <p:extLst>
      <p:ext uri="{BB962C8B-B14F-4D97-AF65-F5344CB8AC3E}">
        <p14:creationId xmlns:p14="http://schemas.microsoft.com/office/powerpoint/2010/main" val="30614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964968"/>
            <a:ext cx="7729400" cy="346249"/>
          </a:xfrm>
        </p:spPr>
        <p:txBody>
          <a:bodyPr/>
          <a:lstStyle/>
          <a:p>
            <a:r>
              <a:rPr lang="fr-FR" altLang="nl-BE" b="1" dirty="0"/>
              <a:t>Photo du travailleur sur le site web de l’entreprise</a:t>
            </a:r>
            <a:endParaRPr lang="fr-FR" b="1" dirty="0"/>
          </a:p>
        </p:txBody>
      </p:sp>
      <p:sp>
        <p:nvSpPr>
          <p:cNvPr id="3" name="Tijdelijke aanduiding voor dianummer 2"/>
          <p:cNvSpPr>
            <a:spLocks noGrp="1"/>
          </p:cNvSpPr>
          <p:nvPr>
            <p:ph type="sldNum" sz="quarter" idx="7"/>
          </p:nvPr>
        </p:nvSpPr>
        <p:spPr>
          <a:xfrm>
            <a:off x="694599" y="6526321"/>
            <a:ext cx="630347" cy="141064"/>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70</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205719" y="1420631"/>
            <a:ext cx="8739498" cy="5246754"/>
          </a:xfrm>
        </p:spPr>
        <p:txBody>
          <a:bodyPr>
            <a:normAutofit lnSpcReduction="10000"/>
          </a:bodyPr>
          <a:lstStyle/>
          <a:p>
            <a:pPr>
              <a:buFont typeface="Arial" panose="020B0604020202020204" pitchFamily="34" charset="0"/>
              <a:buChar char="•"/>
            </a:pPr>
            <a:r>
              <a:rPr lang="fr-FR" altLang="nl-BE" sz="2400" dirty="0"/>
              <a:t>Donnée à caractère personnel</a:t>
            </a:r>
          </a:p>
          <a:p>
            <a:pPr>
              <a:buFont typeface="Arial" panose="020B0604020202020204" pitchFamily="34" charset="0"/>
              <a:buChar char="•"/>
            </a:pPr>
            <a:r>
              <a:rPr lang="fr-FR" altLang="nl-BE" sz="2400" dirty="0"/>
              <a:t>Une ou quelques personnes identifiables</a:t>
            </a:r>
          </a:p>
          <a:p>
            <a:pPr lvl="2">
              <a:buFontTx/>
              <a:buChar char="-"/>
            </a:pPr>
            <a:r>
              <a:rPr lang="fr-FR" altLang="nl-BE" sz="2200" dirty="0"/>
              <a:t>Consentement requis !</a:t>
            </a:r>
          </a:p>
          <a:p>
            <a:pPr marL="914400" lvl="2" indent="0">
              <a:buFontTx/>
              <a:buNone/>
            </a:pPr>
            <a:r>
              <a:rPr lang="fr-FR" altLang="nl-BE" sz="2200" dirty="0"/>
              <a:t>évt. annexe au CT en ce qui concerne l'utilisation de photos à des fins publicitaires</a:t>
            </a:r>
          </a:p>
          <a:p>
            <a:pPr>
              <a:buFont typeface="Arial" panose="020B0604020202020204" pitchFamily="34" charset="0"/>
              <a:buChar char="•"/>
            </a:pPr>
            <a:r>
              <a:rPr lang="fr-FR" altLang="nl-BE" sz="2400" dirty="0"/>
              <a:t>Pour les photos qui </a:t>
            </a:r>
            <a:r>
              <a:rPr lang="fr-FR" altLang="nl-BE" sz="2400" i="1" dirty="0"/>
              <a:t>ne sortent pas des murs de l’entreprise </a:t>
            </a:r>
            <a:r>
              <a:rPr lang="fr-FR" altLang="nl-BE" sz="2400" dirty="0"/>
              <a:t>et dont l'utilisation est </a:t>
            </a:r>
            <a:r>
              <a:rPr lang="fr-FR" altLang="nl-BE" sz="2400" i="1" dirty="0"/>
              <a:t>nécessaire</a:t>
            </a:r>
            <a:r>
              <a:rPr lang="fr-FR" altLang="nl-BE" sz="2400" dirty="0"/>
              <a:t> à l’organisation du travail, le consentement du travailleur n'est pas nécessairement requis  ;</a:t>
            </a:r>
          </a:p>
          <a:p>
            <a:pPr marL="0" indent="0">
              <a:buNone/>
            </a:pPr>
            <a:r>
              <a:rPr lang="fr-FR" altLang="nl-BE" sz="2200" dirty="0"/>
              <a:t> </a:t>
            </a:r>
            <a:r>
              <a:rPr lang="fr-FR" altLang="nl-BE" sz="1300" dirty="0"/>
              <a:t>Illustrations: </a:t>
            </a:r>
          </a:p>
          <a:p>
            <a:r>
              <a:rPr lang="fr-FR" altLang="nl-BE" sz="1300" dirty="0"/>
              <a:t>photos des travailleurs d’une </a:t>
            </a:r>
            <a:r>
              <a:rPr lang="fr-BE" sz="1300" dirty="0"/>
              <a:t>grande entreprise ayant différentes implantations dans plusieurs pays figurant </a:t>
            </a:r>
            <a:r>
              <a:rPr lang="fr-FR" altLang="nl-BE" sz="1300" dirty="0"/>
              <a:t>dans un répertoire téléphonique électronique interne?</a:t>
            </a:r>
          </a:p>
          <a:p>
            <a:pPr marL="0" lvl="0" indent="0">
              <a:spcBef>
                <a:spcPts val="0"/>
              </a:spcBef>
              <a:spcAft>
                <a:spcPts val="0"/>
              </a:spcAft>
              <a:buClr>
                <a:srgbClr val="7A2653"/>
              </a:buClr>
              <a:buNone/>
            </a:pPr>
            <a:r>
              <a:rPr lang="fr-FR" altLang="nl-BE" sz="1300" kern="1200" dirty="0">
                <a:hlinkClick r:id="rId3"/>
              </a:rPr>
              <a:t>https://www.privacycommission.be/fr/en-tant-quentreprise-je-souhaite-publier-des-photos-de-mes-employ%C3%A9s-sur-le-site-internet-ou-dans-une</a:t>
            </a:r>
            <a:endParaRPr lang="fr-FR" altLang="nl-BE" sz="1300" kern="1200" dirty="0"/>
          </a:p>
          <a:p>
            <a:pPr lvl="0"/>
            <a:r>
              <a:rPr lang="fr-FR" altLang="nl-BE" sz="1300" dirty="0"/>
              <a:t>  port d’un badge avec photo? </a:t>
            </a:r>
          </a:p>
          <a:p>
            <a:pPr marL="0" lvl="0" indent="0">
              <a:buNone/>
            </a:pPr>
            <a:r>
              <a:rPr lang="fr-FR" altLang="nl-BE" sz="1300" dirty="0">
                <a:hlinkClick r:id="rId4"/>
              </a:rPr>
              <a:t>https</a:t>
            </a:r>
            <a:r>
              <a:rPr lang="fr-FR" altLang="nl-BE" sz="1300" kern="1200" dirty="0">
                <a:hlinkClick r:id="rId4"/>
              </a:rPr>
              <a:t>://www.privacycommission.be/fr/identification-du-personnel</a:t>
            </a:r>
            <a:endParaRPr lang="fr-FR" altLang="nl-BE" sz="1300" kern="1200" dirty="0"/>
          </a:p>
          <a:p>
            <a:pPr lvl="0">
              <a:spcBef>
                <a:spcPts val="0"/>
              </a:spcBef>
              <a:spcAft>
                <a:spcPts val="0"/>
              </a:spcAft>
              <a:buClr>
                <a:srgbClr val="7A2653"/>
              </a:buClr>
              <a:buFontTx/>
              <a:buChar char="-"/>
            </a:pPr>
            <a:r>
              <a:rPr lang="fr-FR" altLang="nl-BE" sz="1300" kern="1200" dirty="0"/>
              <a:t>« Consentement » visé à l’article XI.174 du Code de droit économique? </a:t>
            </a:r>
          </a:p>
          <a:p>
            <a:pPr marL="0" lvl="0" indent="0">
              <a:spcBef>
                <a:spcPts val="0"/>
              </a:spcBef>
              <a:spcAft>
                <a:spcPts val="0"/>
              </a:spcAft>
              <a:buClr>
                <a:srgbClr val="7A2653"/>
              </a:buClr>
              <a:buNone/>
            </a:pPr>
            <a:r>
              <a:rPr lang="fr-FR" altLang="nl-BE" sz="1300" kern="1200" dirty="0">
                <a:hlinkClick r:id="rId5"/>
              </a:rPr>
              <a:t>http://www.ejustice.just.fgov.be/cgi_loi/change_lg.pl?language=fr&amp;la=F&amp;cn=2013022819&amp;table_name=loi</a:t>
            </a:r>
            <a:endParaRPr lang="fr-FR" altLang="nl-BE" sz="1300" kern="1200" dirty="0"/>
          </a:p>
          <a:p>
            <a:pPr lvl="0">
              <a:spcBef>
                <a:spcPts val="0"/>
              </a:spcBef>
              <a:spcAft>
                <a:spcPts val="0"/>
              </a:spcAft>
              <a:buClr>
                <a:srgbClr val="7A2653"/>
              </a:buClr>
              <a:buFontTx/>
              <a:buChar char="-"/>
            </a:pPr>
            <a:endParaRPr lang="fr-FR" altLang="nl-BE" sz="1300" kern="1200" dirty="0"/>
          </a:p>
          <a:p>
            <a:pPr lvl="0">
              <a:spcBef>
                <a:spcPts val="0"/>
              </a:spcBef>
              <a:spcAft>
                <a:spcPts val="0"/>
              </a:spcAft>
              <a:buClr>
                <a:srgbClr val="7A2653"/>
              </a:buClr>
              <a:buFontTx/>
              <a:buChar char="-"/>
            </a:pPr>
            <a:endParaRPr lang="fr-FR" altLang="nl-BE" sz="1300" kern="1200" dirty="0"/>
          </a:p>
          <a:p>
            <a:pPr marL="0" lvl="0" indent="0">
              <a:spcBef>
                <a:spcPts val="0"/>
              </a:spcBef>
              <a:spcAft>
                <a:spcPts val="0"/>
              </a:spcAft>
              <a:buClr>
                <a:srgbClr val="7A2653"/>
              </a:buClr>
              <a:buNone/>
            </a:pPr>
            <a:endParaRPr lang="fr-FR" altLang="nl-BE" sz="1300" kern="1200" dirty="0"/>
          </a:p>
          <a:p>
            <a:pPr marL="0" indent="0">
              <a:buNone/>
            </a:pPr>
            <a:endParaRPr lang="fr-FR" dirty="0"/>
          </a:p>
        </p:txBody>
      </p:sp>
    </p:spTree>
    <p:extLst>
      <p:ext uri="{BB962C8B-B14F-4D97-AF65-F5344CB8AC3E}">
        <p14:creationId xmlns:p14="http://schemas.microsoft.com/office/powerpoint/2010/main" val="217527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b="1" dirty="0"/>
              <a:t>Impact du RGPD ?</a:t>
            </a:r>
          </a:p>
        </p:txBody>
      </p:sp>
      <p:sp>
        <p:nvSpPr>
          <p:cNvPr id="3" name="Tijdelijke aanduiding voor dianummer 2"/>
          <p:cNvSpPr>
            <a:spLocks noGrp="1"/>
          </p:cNvSpPr>
          <p:nvPr>
            <p:ph type="sldNum" sz="quarter" idx="7"/>
          </p:nvPr>
        </p:nvSpPr>
        <p:spPr/>
        <p:txBody>
          <a:bodyPr/>
          <a:lstStyle/>
          <a:p>
            <a:pPr marL="25400">
              <a:lnSpc>
                <a:spcPts val="1110"/>
              </a:lnSpc>
            </a:pPr>
            <a:fld id="{81D60167-4931-47E6-BA6A-407CBD079E47}" type="slidenum">
              <a:rPr lang="fr-FR" smtClean="0"/>
              <a:pPr marL="25400">
                <a:lnSpc>
                  <a:spcPts val="1110"/>
                </a:lnSpc>
              </a:pPr>
              <a:t>71</a:t>
            </a:fld>
            <a:endParaRPr lang="fr-FR" dirty="0"/>
          </a:p>
        </p:txBody>
      </p:sp>
      <p:sp>
        <p:nvSpPr>
          <p:cNvPr id="6" name="Tijdelijke aanduiding voor tekst 3"/>
          <p:cNvSpPr>
            <a:spLocks noGrp="1"/>
          </p:cNvSpPr>
          <p:nvPr>
            <p:ph sz="quarter" idx="12"/>
          </p:nvPr>
        </p:nvSpPr>
        <p:spPr>
          <a:xfrm>
            <a:off x="696050" y="1399055"/>
            <a:ext cx="7727950" cy="5127267"/>
          </a:xfrm>
        </p:spPr>
        <p:txBody>
          <a:bodyPr>
            <a:normAutofit fontScale="92500" lnSpcReduction="20000"/>
          </a:bodyPr>
          <a:lstStyle/>
          <a:p>
            <a:pPr lvl="1">
              <a:buFont typeface="Wingdings" panose="05000000000000000000" pitchFamily="2" charset="2"/>
              <a:buChar char="Ø"/>
            </a:pPr>
            <a:r>
              <a:rPr lang="fr-FR" altLang="nl-BE" sz="2200" dirty="0"/>
              <a:t> Si un consentement était nécessaire – </a:t>
            </a:r>
            <a:r>
              <a:rPr lang="fr-FR" altLang="nl-BE" sz="2200" dirty="0" err="1"/>
              <a:t>satisfait-il</a:t>
            </a:r>
            <a:r>
              <a:rPr lang="fr-FR" altLang="nl-BE" sz="2200" dirty="0"/>
              <a:t> encore ? (libre, spécifique, informé et non équivoque)</a:t>
            </a:r>
          </a:p>
          <a:p>
            <a:pPr lvl="1">
              <a:buFont typeface="Wingdings" panose="05000000000000000000" pitchFamily="2" charset="2"/>
              <a:buChar char="Ø"/>
            </a:pPr>
            <a:r>
              <a:rPr lang="fr-FR" altLang="nl-BE" sz="2200" dirty="0"/>
              <a:t>Nouveaux droits : droit d’accès, droit de rectification, droit à l’oubli, droit à la limitation du traitement, droit à la portabilité des données, droit d’opposition à la prise de décisions et au profilage automatisés.</a:t>
            </a:r>
          </a:p>
          <a:p>
            <a:pPr marL="0" lvl="0" indent="0">
              <a:spcBef>
                <a:spcPts val="0"/>
              </a:spcBef>
              <a:spcAft>
                <a:spcPts val="0"/>
              </a:spcAft>
              <a:buClr>
                <a:srgbClr val="7A2653"/>
              </a:buClr>
              <a:buNone/>
            </a:pPr>
            <a:endParaRPr lang="fr-FR" altLang="nl-BE" sz="2400" kern="1200" dirty="0"/>
          </a:p>
          <a:p>
            <a:pPr>
              <a:spcBef>
                <a:spcPts val="0"/>
              </a:spcBef>
              <a:spcAft>
                <a:spcPts val="0"/>
              </a:spcAft>
              <a:buClr>
                <a:srgbClr val="7A2653"/>
              </a:buClr>
              <a:buFont typeface="Arial" panose="020B0604020202020204" pitchFamily="34" charset="0"/>
              <a:buChar char="•"/>
            </a:pPr>
            <a:r>
              <a:rPr lang="fr-FR" altLang="nl-BE" sz="2400" b="1" dirty="0"/>
              <a:t>Registre des données :</a:t>
            </a:r>
            <a:r>
              <a:rPr lang="fr-FR" altLang="nl-BE" sz="2400" dirty="0"/>
              <a:t> </a:t>
            </a:r>
            <a:r>
              <a:rPr lang="fr-FR" altLang="nl-BE" sz="2200" dirty="0"/>
              <a:t>quelles données tenez-vous à jour ? D’où proviennent-elles ? Avec qui les avez-vous partagées ? </a:t>
            </a:r>
          </a:p>
          <a:p>
            <a:pPr marL="0" indent="0">
              <a:spcBef>
                <a:spcPts val="0"/>
              </a:spcBef>
              <a:spcAft>
                <a:spcPts val="0"/>
              </a:spcAft>
              <a:buClr>
                <a:srgbClr val="7A2653"/>
              </a:buClr>
              <a:buNone/>
            </a:pPr>
            <a:endParaRPr lang="fr-FR" altLang="nl-BE" sz="2200" dirty="0"/>
          </a:p>
          <a:p>
            <a:pPr marL="0" indent="0">
              <a:spcBef>
                <a:spcPts val="0"/>
              </a:spcBef>
              <a:spcAft>
                <a:spcPts val="0"/>
              </a:spcAft>
              <a:buClr>
                <a:srgbClr val="7A2653"/>
              </a:buClr>
              <a:buNone/>
            </a:pPr>
            <a:r>
              <a:rPr lang="fr-FR" altLang="nl-BE" sz="2200" dirty="0"/>
              <a:t>Documenter tous les traitements !</a:t>
            </a:r>
          </a:p>
          <a:p>
            <a:pPr marL="0" lvl="0" indent="0">
              <a:spcBef>
                <a:spcPts val="0"/>
              </a:spcBef>
              <a:spcAft>
                <a:spcPts val="0"/>
              </a:spcAft>
              <a:buClr>
                <a:srgbClr val="7A2653"/>
              </a:buClr>
              <a:buNone/>
            </a:pPr>
            <a:endParaRPr lang="fr-FR" altLang="nl-BE" sz="2400" kern="1200" dirty="0"/>
          </a:p>
          <a:p>
            <a:pPr lvl="0">
              <a:spcBef>
                <a:spcPts val="0"/>
              </a:spcBef>
              <a:spcAft>
                <a:spcPts val="0"/>
              </a:spcAft>
              <a:buClr>
                <a:srgbClr val="7A2653"/>
              </a:buClr>
              <a:buFont typeface="Arial" panose="020B0604020202020204" pitchFamily="34" charset="0"/>
              <a:buChar char="•"/>
            </a:pPr>
            <a:r>
              <a:rPr lang="fr-FR" altLang="nl-BE" sz="2400" b="1" kern="1200" dirty="0"/>
              <a:t>Communication</a:t>
            </a:r>
            <a:r>
              <a:rPr lang="fr-FR" altLang="nl-BE" kern="1200" dirty="0"/>
              <a:t> </a:t>
            </a:r>
            <a:r>
              <a:rPr lang="fr-FR" altLang="nl-BE" sz="2200" kern="1200" dirty="0"/>
              <a:t>:</a:t>
            </a:r>
          </a:p>
          <a:p>
            <a:pPr marL="442913" lvl="1" indent="-153988" rtl="0" fontAlgn="base">
              <a:spcBef>
                <a:spcPts val="0"/>
              </a:spcBef>
              <a:spcAft>
                <a:spcPts val="0"/>
              </a:spcAft>
              <a:buClr>
                <a:srgbClr val="969696"/>
              </a:buClr>
              <a:buSzTx/>
              <a:defRPr/>
            </a:pPr>
            <a:r>
              <a:rPr lang="fr-FR" altLang="nl-BE" sz="2200" kern="1200" dirty="0"/>
              <a:t>la base légale pour le traitement des données</a:t>
            </a:r>
          </a:p>
          <a:p>
            <a:pPr marL="442913" lvl="1" indent="-153988" rtl="0" fontAlgn="base">
              <a:spcBef>
                <a:spcPts val="0"/>
              </a:spcBef>
              <a:spcAft>
                <a:spcPts val="0"/>
              </a:spcAft>
              <a:buClr>
                <a:srgbClr val="969696"/>
              </a:buClr>
              <a:buSzTx/>
              <a:defRPr/>
            </a:pPr>
            <a:r>
              <a:rPr lang="fr-FR" altLang="nl-BE" sz="2200" kern="1200" dirty="0"/>
              <a:t>les délais durant lesquels vous tiendrez les informations à jour</a:t>
            </a:r>
          </a:p>
          <a:p>
            <a:pPr marL="442913" lvl="1" indent="-153988" rtl="0" fontAlgn="base">
              <a:spcBef>
                <a:spcPts val="0"/>
              </a:spcBef>
              <a:spcAft>
                <a:spcPts val="0"/>
              </a:spcAft>
              <a:buClr>
                <a:srgbClr val="969696"/>
              </a:buClr>
              <a:buSzTx/>
              <a:defRPr/>
            </a:pPr>
            <a:r>
              <a:rPr lang="fr-FR" altLang="nl-BE" sz="2200" kern="1200" dirty="0"/>
              <a:t>si vous échangez les données en dehors de l’Union européenne et </a:t>
            </a:r>
          </a:p>
          <a:p>
            <a:pPr marL="442913" lvl="1" indent="-153988" rtl="0" fontAlgn="base">
              <a:spcBef>
                <a:spcPts val="0"/>
              </a:spcBef>
              <a:spcAft>
                <a:spcPts val="0"/>
              </a:spcAft>
              <a:buClr>
                <a:srgbClr val="969696"/>
              </a:buClr>
              <a:buSzTx/>
              <a:defRPr/>
            </a:pPr>
            <a:r>
              <a:rPr lang="fr-FR" altLang="nl-BE" sz="2200" kern="1200" dirty="0"/>
              <a:t>la possibilité pour la personne concernée de déposer une plainte auprès de la Commission de la protection de la vie privée</a:t>
            </a:r>
            <a:endParaRPr lang="fr-FR" altLang="nl-BE" sz="2400" kern="1200" dirty="0"/>
          </a:p>
          <a:p>
            <a:pPr lvl="0">
              <a:spcBef>
                <a:spcPts val="0"/>
              </a:spcBef>
              <a:spcAft>
                <a:spcPts val="0"/>
              </a:spcAft>
              <a:buClr>
                <a:srgbClr val="7A2653"/>
              </a:buClr>
              <a:buFont typeface="Arial" panose="020B0604020202020204" pitchFamily="34" charset="0"/>
              <a:buChar char="•"/>
            </a:pPr>
            <a:endParaRPr lang="fr-FR" altLang="nl-BE" sz="2400" kern="1200" dirty="0"/>
          </a:p>
          <a:p>
            <a:pPr marL="0" lvl="0" indent="0">
              <a:spcBef>
                <a:spcPts val="0"/>
              </a:spcBef>
              <a:spcAft>
                <a:spcPts val="0"/>
              </a:spcAft>
              <a:buClr>
                <a:srgbClr val="7A2653"/>
              </a:buClr>
              <a:buNone/>
            </a:pPr>
            <a:endParaRPr lang="fr-FR" altLang="nl-BE" sz="2000" kern="1200" dirty="0"/>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1913712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3559" y="3285340"/>
            <a:ext cx="6290441" cy="641201"/>
          </a:xfrm>
        </p:spPr>
        <p:txBody>
          <a:bodyPr/>
          <a:lstStyle/>
          <a:p>
            <a:r>
              <a:rPr lang="fr-FR" altLang="nl-BE" sz="4200" dirty="0"/>
              <a:t>« Lanceurs d’alerte »</a:t>
            </a:r>
            <a:endParaRPr lang="fr-FR" sz="4200" dirty="0"/>
          </a:p>
        </p:txBody>
      </p:sp>
    </p:spTree>
    <p:extLst>
      <p:ext uri="{BB962C8B-B14F-4D97-AF65-F5344CB8AC3E}">
        <p14:creationId xmlns:p14="http://schemas.microsoft.com/office/powerpoint/2010/main" val="1754864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729516"/>
            <a:ext cx="7729400" cy="346249"/>
          </a:xfrm>
        </p:spPr>
        <p:txBody>
          <a:bodyPr/>
          <a:lstStyle/>
          <a:p>
            <a:r>
              <a:rPr lang="fr-FR" altLang="nl-BE" b="1" dirty="0"/>
              <a:t>Lanceurs d’alerte</a:t>
            </a:r>
            <a:endParaRPr lang="fr-FR" b="1" dirty="0"/>
          </a:p>
        </p:txBody>
      </p:sp>
      <p:sp>
        <p:nvSpPr>
          <p:cNvPr id="3" name="Tijdelijke aanduiding voor dianummer 2"/>
          <p:cNvSpPr>
            <a:spLocks noGrp="1"/>
          </p:cNvSpPr>
          <p:nvPr>
            <p:ph type="sldNum" sz="quarter" idx="7"/>
          </p:nvPr>
        </p:nvSpPr>
        <p:spPr>
          <a:xfrm>
            <a:off x="602321" y="6332849"/>
            <a:ext cx="602942" cy="282129"/>
          </a:xfrm>
        </p:spPr>
        <p:txBody>
          <a:bodyPr/>
          <a:lstStyle/>
          <a:p>
            <a:pPr marL="25400" marR="0" lvl="0" indent="0" defTabSz="91440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rPr>
              <a:pPr marL="25400" marR="0" lvl="0" indent="0" defTabSz="914400" eaLnBrk="1" fontAlgn="auto" latinLnBrk="0" hangingPunct="1">
                <a:lnSpc>
                  <a:spcPts val="1110"/>
                </a:lnSpc>
                <a:spcBef>
                  <a:spcPts val="0"/>
                </a:spcBef>
                <a:spcAft>
                  <a:spcPts val="0"/>
                </a:spcAft>
                <a:buClrTx/>
                <a:buSzTx/>
                <a:buFontTx/>
                <a:buNone/>
                <a:tabLst/>
                <a:defRPr/>
              </a:pPr>
              <a:t>73</a:t>
            </a:fld>
            <a:endParaRPr kumimoji="0" lang="fr-FR" sz="1800" b="0" i="0" u="none" strike="noStrike" kern="0" cap="none" spc="0" normalizeH="0" baseline="0" noProof="0" dirty="0">
              <a:ln>
                <a:noFill/>
              </a:ln>
              <a:solidFill>
                <a:sysClr val="windowText" lastClr="000000"/>
              </a:solidFill>
              <a:effectLst/>
              <a:uLnTx/>
              <a:uFillTx/>
            </a:endParaRPr>
          </a:p>
        </p:txBody>
      </p:sp>
      <p:sp>
        <p:nvSpPr>
          <p:cNvPr id="6" name="Tijdelijke aanduiding voor tekst 3"/>
          <p:cNvSpPr>
            <a:spLocks noGrp="1"/>
          </p:cNvSpPr>
          <p:nvPr>
            <p:ph sz="quarter" idx="12"/>
          </p:nvPr>
        </p:nvSpPr>
        <p:spPr>
          <a:xfrm>
            <a:off x="335318" y="1236526"/>
            <a:ext cx="8640418" cy="5194603"/>
          </a:xfrm>
        </p:spPr>
        <p:txBody>
          <a:bodyPr>
            <a:normAutofit fontScale="70000" lnSpcReduction="20000"/>
          </a:bodyPr>
          <a:lstStyle/>
          <a:p>
            <a:pPr>
              <a:buFont typeface="Arial" panose="020B0604020202020204" pitchFamily="34" charset="0"/>
              <a:buChar char="•"/>
            </a:pPr>
            <a:r>
              <a:rPr lang="fr-FR" altLang="nl-BE" sz="2400" dirty="0"/>
              <a:t>= système de signalement des irrégularités</a:t>
            </a:r>
          </a:p>
          <a:p>
            <a:pPr>
              <a:buFont typeface="Arial" panose="020B0604020202020204" pitchFamily="34" charset="0"/>
              <a:buChar char="•"/>
            </a:pPr>
            <a:r>
              <a:rPr lang="fr-FR" altLang="nl-BE" sz="2400" dirty="0"/>
              <a:t>Pas réglé par la loi </a:t>
            </a:r>
            <a:r>
              <a:rPr lang="fr-FR" altLang="nl-BE" sz="1900" dirty="0"/>
              <a:t>(sauf depuis le 31 juillet 2017 à l’article 21 § 8 de la loi du 25 avril 2014 </a:t>
            </a:r>
            <a:r>
              <a:rPr lang="fr-BE" altLang="nl-BE" sz="1900" dirty="0"/>
              <a:t>relative au statut et au contrôle des établissements de crédit et des sociétés de bourse) </a:t>
            </a:r>
            <a:r>
              <a:rPr lang="fr-FR" altLang="nl-BE" sz="1700" dirty="0">
                <a:hlinkClick r:id="rId3"/>
              </a:rPr>
              <a:t>https://www.nbb.be/doc/cp/moniteur/2017/20140425_wet_loi_07_2017.pdf</a:t>
            </a:r>
            <a:endParaRPr lang="fr-FR" altLang="nl-BE" sz="1700" dirty="0"/>
          </a:p>
          <a:p>
            <a:pPr>
              <a:buFont typeface="Arial" panose="020B0604020202020204" pitchFamily="34" charset="0"/>
              <a:buChar char="•"/>
            </a:pPr>
            <a:r>
              <a:rPr lang="fr-FR" altLang="nl-BE" sz="2400" dirty="0"/>
              <a:t>Recommandations du 26 novembre 2006 de la Commission de la protection de la vie privée :</a:t>
            </a:r>
          </a:p>
          <a:p>
            <a:pPr lvl="1"/>
            <a:r>
              <a:rPr lang="fr-FR" altLang="nl-BE" sz="2200" dirty="0"/>
              <a:t>Équilibre entre les intérêts de l’organisation, du dénonciateur et de l’accusé ;</a:t>
            </a:r>
          </a:p>
          <a:p>
            <a:pPr lvl="1"/>
            <a:r>
              <a:rPr lang="fr-FR" altLang="nl-BE" sz="2200" dirty="0"/>
              <a:t>Données à caractère personnel traitées =&gt; loi relative à la protection de la vie privée ! (le plus souvent)</a:t>
            </a:r>
          </a:p>
          <a:p>
            <a:pPr lvl="3"/>
            <a:r>
              <a:rPr lang="fr-FR" altLang="nl-BE" sz="2000" dirty="0"/>
              <a:t>Admissibilité, loyauté, licéité et finalité  : p. ex. dénonciation obligatoire ou facultative ? </a:t>
            </a:r>
          </a:p>
          <a:p>
            <a:pPr lvl="3"/>
            <a:r>
              <a:rPr lang="fr-FR" altLang="nl-BE" sz="2000" dirty="0"/>
              <a:t>Proportionnalité : p. ex. nécessairement des infractions pénales? </a:t>
            </a:r>
          </a:p>
          <a:p>
            <a:pPr lvl="3"/>
            <a:r>
              <a:rPr lang="fr-FR" altLang="nl-BE" sz="2000" dirty="0"/>
              <a:t>Exactitude et précision dans le chef du « gestionnaire des plaintes » ;</a:t>
            </a:r>
          </a:p>
          <a:p>
            <a:pPr lvl="3"/>
            <a:r>
              <a:rPr lang="fr-FR" altLang="nl-BE" sz="2000" dirty="0"/>
              <a:t>Transparence aux niveaux collectif et individuel ;</a:t>
            </a:r>
          </a:p>
          <a:p>
            <a:pPr lvl="3"/>
            <a:r>
              <a:rPr lang="fr-FR" altLang="nl-BE" sz="2000" dirty="0"/>
              <a:t>Sécurité : p. ex. en cas de « transfert » des données vers la maison-mère aux USA?</a:t>
            </a:r>
          </a:p>
          <a:p>
            <a:pPr lvl="3"/>
            <a:r>
              <a:rPr lang="fr-FR" altLang="nl-BE" sz="2000" dirty="0"/>
              <a:t>Droit d’accès, droit de rectification et droit à l’effacement des données des personnes concernées ;</a:t>
            </a:r>
          </a:p>
          <a:p>
            <a:pPr lvl="3"/>
            <a:r>
              <a:rPr lang="fr-FR" altLang="nl-BE" sz="2000" dirty="0"/>
              <a:t>Obligation de déclaration</a:t>
            </a:r>
          </a:p>
          <a:p>
            <a:pPr marL="0" lvl="3" indent="0">
              <a:buNone/>
            </a:pPr>
            <a:r>
              <a:rPr lang="en-US" sz="1700" u="sng" dirty="0">
                <a:hlinkClick r:id="rId4"/>
              </a:rPr>
              <a:t>https://www.privacycommission.be/sites/privacycommission/files/documents/recommandation_01_2006.pdf</a:t>
            </a:r>
            <a:endParaRPr lang="fr-BE" sz="1700" u="sng" dirty="0"/>
          </a:p>
          <a:p>
            <a:pPr marL="540000" lvl="3" indent="0">
              <a:buNone/>
            </a:pPr>
            <a:endParaRPr lang="fr-FR" altLang="nl-BE" sz="2000" dirty="0"/>
          </a:p>
          <a:p>
            <a:pPr>
              <a:buFont typeface="Arial" panose="020B0604020202020204" pitchFamily="34" charset="0"/>
              <a:buChar char="•"/>
            </a:pPr>
            <a:r>
              <a:rPr lang="fr-FR" altLang="nl-BE" sz="2400" dirty="0"/>
              <a:t>Opinion du 1er février 2006 du groupe de travail « article 29 »</a:t>
            </a:r>
          </a:p>
          <a:p>
            <a:pPr marL="0" indent="0">
              <a:buNone/>
            </a:pPr>
            <a:r>
              <a:rPr lang="en-US" sz="1700" u="sng" dirty="0">
                <a:hlinkClick r:id="rId5"/>
              </a:rPr>
              <a:t>http://eceuropa.eu/justice/policies/privacy/docs/wpdocs/2006/wp117_en.pdf</a:t>
            </a:r>
            <a:endParaRPr lang="fr-FR" altLang="nl-BE" sz="1700" dirty="0"/>
          </a:p>
          <a:p>
            <a:pPr marL="0" indent="0">
              <a:buNone/>
            </a:pPr>
            <a:endParaRPr lang="fr-FR" dirty="0"/>
          </a:p>
        </p:txBody>
      </p:sp>
    </p:spTree>
    <p:extLst>
      <p:ext uri="{BB962C8B-B14F-4D97-AF65-F5344CB8AC3E}">
        <p14:creationId xmlns:p14="http://schemas.microsoft.com/office/powerpoint/2010/main" val="268141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600" y="729516"/>
            <a:ext cx="7729400" cy="346249"/>
          </a:xfrm>
        </p:spPr>
        <p:txBody>
          <a:bodyPr/>
          <a:lstStyle/>
          <a:p>
            <a:r>
              <a:rPr lang="fr-FR" altLang="nl-BE" dirty="0"/>
              <a:t>Impact du RGPD ?</a:t>
            </a:r>
            <a:endParaRPr lang="fr-FR" dirty="0"/>
          </a:p>
        </p:txBody>
      </p:sp>
      <p:sp>
        <p:nvSpPr>
          <p:cNvPr id="3" name="Tijdelijke aanduiding voor dianummer 2"/>
          <p:cNvSpPr>
            <a:spLocks noGrp="1"/>
          </p:cNvSpPr>
          <p:nvPr>
            <p:ph type="sldNum" sz="quarter" idx="7"/>
          </p:nvPr>
        </p:nvSpPr>
        <p:spPr>
          <a:xfrm>
            <a:off x="694599" y="6526322"/>
            <a:ext cx="538777" cy="282129"/>
          </a:xfrm>
        </p:spPr>
        <p:txBody>
          <a:bodyPr/>
          <a:lstStyle/>
          <a:p>
            <a:pPr marL="25400" marR="0" lvl="0" indent="0" algn="l" defTabSz="914400" rtl="0" eaLnBrk="1" fontAlgn="auto" latinLnBrk="0" hangingPunct="1">
              <a:lnSpc>
                <a:spcPts val="1110"/>
              </a:lnSpc>
              <a:spcBef>
                <a:spcPts val="0"/>
              </a:spcBef>
              <a:spcAft>
                <a:spcPts val="0"/>
              </a:spcAft>
              <a:buClrTx/>
              <a:buSzTx/>
              <a:buFontTx/>
              <a:buNone/>
              <a:tabLst/>
              <a:defRPr/>
            </a:pPr>
            <a:fld id="{81D60167-4931-47E6-BA6A-407CBD079E47}" type="slidenum">
              <a:rPr kumimoji="0" lang="fr-FR" sz="1800" b="0" i="0" u="none" strike="noStrike" kern="0" cap="none" spc="0" normalizeH="0" baseline="0" noProof="0" smtClean="0">
                <a:ln>
                  <a:noFill/>
                </a:ln>
                <a:solidFill>
                  <a:sysClr val="windowText" lastClr="000000"/>
                </a:solidFill>
                <a:effectLst/>
                <a:uLnTx/>
                <a:uFillTx/>
                <a:latin typeface="Arial"/>
                <a:ea typeface="+mn-ea"/>
                <a:cs typeface="Arial"/>
              </a:rPr>
              <a:pPr marL="25400" marR="0" lvl="0" indent="0" algn="l" defTabSz="914400" rtl="0" eaLnBrk="1" fontAlgn="auto" latinLnBrk="0" hangingPunct="1">
                <a:lnSpc>
                  <a:spcPts val="1110"/>
                </a:lnSpc>
                <a:spcBef>
                  <a:spcPts val="0"/>
                </a:spcBef>
                <a:spcAft>
                  <a:spcPts val="0"/>
                </a:spcAft>
                <a:buClrTx/>
                <a:buSzTx/>
                <a:buFontTx/>
                <a:buNone/>
                <a:tabLst/>
                <a:defRPr/>
              </a:pPr>
              <a:t>74</a:t>
            </a:fld>
            <a:endParaRPr kumimoji="0" lang="fr-FR" sz="18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6" name="Tijdelijke aanduiding voor tekst 3"/>
          <p:cNvSpPr>
            <a:spLocks noGrp="1"/>
          </p:cNvSpPr>
          <p:nvPr>
            <p:ph sz="quarter" idx="12"/>
          </p:nvPr>
        </p:nvSpPr>
        <p:spPr>
          <a:xfrm>
            <a:off x="696050" y="1398494"/>
            <a:ext cx="7727950" cy="5127828"/>
          </a:xfrm>
        </p:spPr>
        <p:txBody>
          <a:bodyPr>
            <a:normAutofit/>
          </a:bodyPr>
          <a:lstStyle/>
          <a:p>
            <a:pPr>
              <a:buFont typeface="Arial" panose="020B0604020202020204" pitchFamily="34" charset="0"/>
              <a:buChar char="•"/>
            </a:pPr>
            <a:r>
              <a:rPr lang="fr-FR" altLang="nl-BE" sz="2400" b="1" dirty="0"/>
              <a:t>Lanceurs d’alerte</a:t>
            </a:r>
            <a:r>
              <a:rPr lang="fr-FR" altLang="nl-BE" sz="2400" dirty="0"/>
              <a:t> : Données à caractère personnel traitées =&gt; RGPD ! (le plus souvent)</a:t>
            </a:r>
          </a:p>
          <a:p>
            <a:pPr lvl="3">
              <a:buFont typeface="Wingdings" panose="05000000000000000000" pitchFamily="2" charset="2"/>
              <a:buChar char="Ø"/>
            </a:pPr>
            <a:r>
              <a:rPr lang="fr-FR" altLang="nl-BE" sz="2200" dirty="0"/>
              <a:t>Registre des données ;</a:t>
            </a:r>
          </a:p>
          <a:p>
            <a:pPr lvl="3">
              <a:buFont typeface="Wingdings" panose="05000000000000000000" pitchFamily="2" charset="2"/>
              <a:buChar char="Ø"/>
            </a:pPr>
            <a:r>
              <a:rPr lang="fr-FR" altLang="nl-BE" sz="2200" dirty="0"/>
              <a:t>Communication ;</a:t>
            </a:r>
          </a:p>
          <a:p>
            <a:pPr lvl="3">
              <a:buFont typeface="Wingdings" panose="05000000000000000000" pitchFamily="2" charset="2"/>
              <a:buChar char="Ø"/>
            </a:pPr>
            <a:r>
              <a:rPr lang="fr-FR" altLang="nl-BE" sz="2200" dirty="0"/>
              <a:t>Droits des personnes concernées : droit d’accès, droit de rectification, droit à l’oubli, droit à la limitation du traitement, droit à la portabilité des données, droit d’opposition à la prise de décisions et au profilage automatisés ;</a:t>
            </a:r>
          </a:p>
          <a:p>
            <a:pPr lvl="3">
              <a:buFont typeface="Wingdings" panose="05000000000000000000" pitchFamily="2" charset="2"/>
              <a:buChar char="Ø"/>
            </a:pPr>
            <a:r>
              <a:rPr lang="fr-FR" altLang="nl-BE" sz="2200" dirty="0"/>
              <a:t>Analyse d’impact sur la protection des données?</a:t>
            </a:r>
          </a:p>
          <a:p>
            <a:pPr marL="0" indent="0">
              <a:buNone/>
            </a:pPr>
            <a:endParaRPr lang="fr-FR" altLang="nl-BE" sz="2500" dirty="0"/>
          </a:p>
          <a:p>
            <a:pPr marL="0" lvl="0" indent="0">
              <a:spcBef>
                <a:spcPts val="0"/>
              </a:spcBef>
              <a:spcAft>
                <a:spcPts val="0"/>
              </a:spcAft>
              <a:buClr>
                <a:srgbClr val="7A2653"/>
              </a:buClr>
              <a:buNone/>
            </a:pPr>
            <a:endParaRPr lang="fr-FR" altLang="nl-BE" sz="2400" b="1" kern="1200" dirty="0"/>
          </a:p>
          <a:p>
            <a:pPr marL="0" indent="0">
              <a:buNone/>
            </a:pPr>
            <a:endParaRPr lang="fr-FR" dirty="0"/>
          </a:p>
        </p:txBody>
      </p:sp>
    </p:spTree>
    <p:extLst>
      <p:ext uri="{BB962C8B-B14F-4D97-AF65-F5344CB8AC3E}">
        <p14:creationId xmlns:p14="http://schemas.microsoft.com/office/powerpoint/2010/main" val="10672395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obiusexecutiveleadership.com/images/personal_mastery/river-ro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258" cy="5881816"/>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203600" y="265940"/>
            <a:ext cx="8100000" cy="10800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Title 1"/>
          <p:cNvSpPr txBox="1">
            <a:spLocks/>
          </p:cNvSpPr>
          <p:nvPr/>
        </p:nvSpPr>
        <p:spPr>
          <a:xfrm>
            <a:off x="540000" y="251942"/>
            <a:ext cx="8174792" cy="1107996"/>
          </a:xfrm>
          <a:prstGeom prst="rect">
            <a:avLst/>
          </a:prstGeom>
          <a:solidFill>
            <a:schemeClr val="accent5"/>
          </a:solidFill>
        </p:spPr>
        <p:txBody>
          <a:bodyPr vert="horz" wrap="square" lIns="0" tIns="0" rIns="0" bIns="0" rtlCol="0" anchor="ctr" anchorCtr="0">
            <a:spAutoFit/>
          </a:bodyPr>
          <a:lstStyle>
            <a:lvl1pPr algn="l" defTabSz="457200" rtl="0" eaLnBrk="1" latinLnBrk="0" hangingPunct="1">
              <a:spcBef>
                <a:spcPct val="0"/>
              </a:spcBef>
              <a:buNone/>
              <a:defRPr sz="25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600" b="1" dirty="0">
                <a:solidFill>
                  <a:srgbClr val="FFFFFF"/>
                </a:solidFill>
                <a:latin typeface="Arial"/>
              </a:rPr>
              <a:t>Et maintenant, les actions à entreprendre d’ici mai 2018 ? </a:t>
            </a:r>
            <a:endParaRPr kumimoji="0" lang="fr-FR" sz="3600" b="1" i="0" u="none" strike="noStrike" kern="120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2316917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558"/>
            <a:ext cx="8064000" cy="984885"/>
          </a:xfrm>
        </p:spPr>
        <p:txBody>
          <a:bodyPr/>
          <a:lstStyle/>
          <a:p>
            <a:r>
              <a:rPr lang="fr-FR" dirty="0">
                <a:solidFill>
                  <a:schemeClr val="accent5"/>
                </a:solidFill>
                <a:latin typeface="+mj-lt"/>
              </a:rPr>
              <a:t>Parcourir la documentation élaborée par les autorités de contrôle</a:t>
            </a:r>
          </a:p>
        </p:txBody>
      </p:sp>
      <p:sp>
        <p:nvSpPr>
          <p:cNvPr id="3" name="Content Placeholder 2"/>
          <p:cNvSpPr>
            <a:spLocks noGrp="1"/>
          </p:cNvSpPr>
          <p:nvPr>
            <p:ph idx="1"/>
          </p:nvPr>
        </p:nvSpPr>
        <p:spPr>
          <a:xfrm>
            <a:off x="540000" y="1258955"/>
            <a:ext cx="8064000" cy="5221358"/>
          </a:xfrm>
        </p:spPr>
        <p:txBody>
          <a:bodyPr>
            <a:noAutofit/>
          </a:bodyPr>
          <a:lstStyle/>
          <a:p>
            <a:pPr>
              <a:lnSpc>
                <a:spcPct val="115000"/>
              </a:lnSpc>
              <a:spcBef>
                <a:spcPts val="0"/>
              </a:spcBef>
              <a:spcAft>
                <a:spcPts val="1422"/>
              </a:spcAft>
            </a:pPr>
            <a:r>
              <a:rPr lang="fr-FR" sz="2000" dirty="0"/>
              <a:t>Plan en 13 étapes élaboré par la Commission de la protection de la vie privée</a:t>
            </a:r>
          </a:p>
          <a:p>
            <a:pPr marL="0" indent="0">
              <a:lnSpc>
                <a:spcPct val="115000"/>
              </a:lnSpc>
              <a:spcBef>
                <a:spcPts val="0"/>
              </a:spcBef>
              <a:spcAft>
                <a:spcPts val="1422"/>
              </a:spcAft>
              <a:buNone/>
            </a:pPr>
            <a:r>
              <a:rPr lang="fr-FR" sz="1200" dirty="0">
                <a:hlinkClick r:id="rId3"/>
              </a:rPr>
              <a:t>https://www.privacycommission.be/sites/privacycommission/files/documents/STAPPENPLAN%20FR%20-%20V2.pdf</a:t>
            </a:r>
            <a:endParaRPr lang="fr-FR" sz="1200" dirty="0"/>
          </a:p>
          <a:p>
            <a:pPr>
              <a:lnSpc>
                <a:spcPct val="115000"/>
              </a:lnSpc>
              <a:spcBef>
                <a:spcPts val="0"/>
              </a:spcBef>
              <a:spcAft>
                <a:spcPts val="1422"/>
              </a:spcAft>
            </a:pPr>
            <a:r>
              <a:rPr lang="fr-FR" sz="2000" dirty="0"/>
              <a:t>Plan en 12 étapes élaboré par l’ICO (Royaume-Uni)</a:t>
            </a:r>
          </a:p>
          <a:p>
            <a:pPr marL="0" indent="0">
              <a:lnSpc>
                <a:spcPct val="115000"/>
              </a:lnSpc>
              <a:spcBef>
                <a:spcPts val="0"/>
              </a:spcBef>
              <a:spcAft>
                <a:spcPts val="1422"/>
              </a:spcAft>
              <a:buNone/>
            </a:pPr>
            <a:r>
              <a:rPr lang="fr-FR" sz="1200" dirty="0">
                <a:hlinkClick r:id="rId4"/>
              </a:rPr>
              <a:t>https://ico.org.uk/media/1624219/preparing-for-the-gdpr-12-steps.pdf</a:t>
            </a:r>
            <a:endParaRPr lang="fr-FR" sz="1200" dirty="0"/>
          </a:p>
          <a:p>
            <a:pPr>
              <a:lnSpc>
                <a:spcPct val="115000"/>
              </a:lnSpc>
              <a:spcBef>
                <a:spcPts val="0"/>
              </a:spcBef>
              <a:spcAft>
                <a:spcPts val="1422"/>
              </a:spcAft>
            </a:pPr>
            <a:r>
              <a:rPr lang="fr-FR" sz="2000" dirty="0"/>
              <a:t>Plan en 10 étapes élaboré par l’AP (Pays-Bas)</a:t>
            </a:r>
          </a:p>
          <a:p>
            <a:pPr marL="0" indent="0">
              <a:lnSpc>
                <a:spcPct val="115000"/>
              </a:lnSpc>
              <a:spcBef>
                <a:spcPts val="0"/>
              </a:spcBef>
              <a:spcAft>
                <a:spcPts val="1422"/>
              </a:spcAft>
              <a:buNone/>
            </a:pPr>
            <a:r>
              <a:rPr lang="fr-FR" sz="1200" dirty="0">
                <a:hlinkClick r:id="rId5"/>
              </a:rPr>
              <a:t>https://autoriteitpersoonsgegevens.nl/sites/default/files/atoms/files/in_10_stappen_voorbereid_op_de_avg.pdf</a:t>
            </a:r>
            <a:endParaRPr lang="fr-FR" sz="1200" dirty="0"/>
          </a:p>
          <a:p>
            <a:pPr>
              <a:lnSpc>
                <a:spcPct val="115000"/>
              </a:lnSpc>
              <a:spcBef>
                <a:spcPts val="0"/>
              </a:spcBef>
              <a:spcAft>
                <a:spcPts val="1422"/>
              </a:spcAft>
            </a:pPr>
            <a:r>
              <a:rPr lang="fr-FR" sz="2000" dirty="0"/>
              <a:t>Plan en 7 étapes élaboré par la CNPD (Luxembourg)</a:t>
            </a:r>
          </a:p>
          <a:p>
            <a:pPr marL="0" indent="0">
              <a:lnSpc>
                <a:spcPct val="115000"/>
              </a:lnSpc>
              <a:spcBef>
                <a:spcPts val="0"/>
              </a:spcBef>
              <a:spcAft>
                <a:spcPts val="1422"/>
              </a:spcAft>
              <a:buNone/>
            </a:pPr>
            <a:r>
              <a:rPr lang="fr-FR" sz="1200" dirty="0">
                <a:hlinkClick r:id="rId6"/>
              </a:rPr>
              <a:t>https://cnpd.public.lu/fr/dossiers-thematiques/Reglement-general-sur-la-protection-des-donnees/Une-responsabilite-accrue-des-responsables-du-traitement/guide-preparation-rgpd/index.html</a:t>
            </a:r>
            <a:endParaRPr lang="fr-FR" sz="1200" dirty="0"/>
          </a:p>
          <a:p>
            <a:pPr>
              <a:lnSpc>
                <a:spcPct val="115000"/>
              </a:lnSpc>
              <a:spcBef>
                <a:spcPts val="0"/>
              </a:spcBef>
              <a:spcAft>
                <a:spcPts val="1422"/>
              </a:spcAft>
            </a:pPr>
            <a:r>
              <a:rPr lang="fr-FR" sz="2000" dirty="0"/>
              <a:t>Plan en 6 étapes élaboré par la CNIL (France)</a:t>
            </a:r>
          </a:p>
          <a:p>
            <a:pPr marL="0" indent="0">
              <a:lnSpc>
                <a:spcPct val="115000"/>
              </a:lnSpc>
              <a:spcBef>
                <a:spcPts val="0"/>
              </a:spcBef>
              <a:spcAft>
                <a:spcPts val="1422"/>
              </a:spcAft>
              <a:buNone/>
            </a:pPr>
            <a:r>
              <a:rPr lang="fr-FR" sz="1200" dirty="0">
                <a:hlinkClick r:id="rId7"/>
              </a:rPr>
              <a:t>https://www.cnil.fr/fr/principes-cles/reglement-europeen-se-preparer-en-6-etapes</a:t>
            </a:r>
            <a:r>
              <a:rPr lang="fr-FR" sz="1200" dirty="0"/>
              <a:t> </a:t>
            </a:r>
          </a:p>
          <a:p>
            <a:pPr marL="0" indent="0">
              <a:lnSpc>
                <a:spcPct val="115000"/>
              </a:lnSpc>
              <a:spcBef>
                <a:spcPts val="0"/>
              </a:spcBef>
              <a:spcAft>
                <a:spcPts val="1422"/>
              </a:spcAft>
              <a:buNone/>
            </a:pPr>
            <a:endParaRPr lang="fr-FR" sz="2000" dirty="0"/>
          </a:p>
        </p:txBody>
      </p:sp>
    </p:spTree>
    <p:extLst>
      <p:ext uri="{BB962C8B-B14F-4D97-AF65-F5344CB8AC3E}">
        <p14:creationId xmlns:p14="http://schemas.microsoft.com/office/powerpoint/2010/main" val="40785748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126433"/>
            <a:ext cx="8497983" cy="5618924"/>
          </a:xfrm>
        </p:spPr>
        <p:txBody>
          <a:bodyPr>
            <a:noAutofit/>
          </a:bodyPr>
          <a:lstStyle/>
          <a:p>
            <a:pPr>
              <a:lnSpc>
                <a:spcPct val="115000"/>
              </a:lnSpc>
              <a:spcBef>
                <a:spcPts val="0"/>
              </a:spcBef>
              <a:spcAft>
                <a:spcPts val="1422"/>
              </a:spcAft>
            </a:pPr>
            <a:r>
              <a:rPr lang="fr-FR" sz="1700" dirty="0"/>
              <a:t>Allouer du temps et des ressources à ce projet (internes et/ou externes) qui n’est pas limité au département RH</a:t>
            </a:r>
          </a:p>
          <a:p>
            <a:pPr>
              <a:lnSpc>
                <a:spcPct val="115000"/>
              </a:lnSpc>
              <a:spcBef>
                <a:spcPts val="0"/>
              </a:spcBef>
              <a:spcAft>
                <a:spcPts val="1422"/>
              </a:spcAft>
            </a:pPr>
            <a:r>
              <a:rPr lang="fr-FR" sz="1700" dirty="0"/>
              <a:t>Sensibiliser vos collaborateurs et votre management </a:t>
            </a:r>
          </a:p>
          <a:p>
            <a:pPr>
              <a:lnSpc>
                <a:spcPct val="115000"/>
              </a:lnSpc>
              <a:spcBef>
                <a:spcPts val="0"/>
              </a:spcBef>
              <a:spcAft>
                <a:spcPts val="1422"/>
              </a:spcAft>
            </a:pPr>
            <a:r>
              <a:rPr lang="fr-FR" sz="1700" dirty="0"/>
              <a:t>Identifier « vos » données à caractère personnel et « vos » traitements, en Belgique et à l’étranger (y compris par rapport à « vos » sous-traitants)</a:t>
            </a:r>
          </a:p>
          <a:p>
            <a:pPr lvl="1">
              <a:lnSpc>
                <a:spcPct val="115000"/>
              </a:lnSpc>
              <a:spcBef>
                <a:spcPts val="0"/>
              </a:spcBef>
              <a:spcAft>
                <a:spcPts val="1422"/>
              </a:spcAft>
              <a:buFont typeface="Wingdings" panose="05000000000000000000" pitchFamily="2" charset="2"/>
              <a:buChar char="§"/>
            </a:pPr>
            <a:r>
              <a:rPr lang="fr-FR" dirty="0"/>
              <a:t>Sur base des modèles existants</a:t>
            </a:r>
          </a:p>
          <a:p>
            <a:pPr>
              <a:lnSpc>
                <a:spcPct val="115000"/>
              </a:lnSpc>
              <a:spcBef>
                <a:spcPts val="0"/>
              </a:spcBef>
              <a:spcAft>
                <a:spcPts val="1422"/>
              </a:spcAft>
            </a:pPr>
            <a:r>
              <a:rPr lang="fr-FR" sz="1700" dirty="0"/>
              <a:t>Désigner votre délégué à la protection des données (si obligatoire ou si recommandé)</a:t>
            </a:r>
          </a:p>
          <a:p>
            <a:pPr lvl="1">
              <a:lnSpc>
                <a:spcPct val="115000"/>
              </a:lnSpc>
              <a:spcBef>
                <a:spcPts val="0"/>
              </a:spcBef>
              <a:spcAft>
                <a:spcPts val="1422"/>
              </a:spcAft>
              <a:buFont typeface="Wingdings" panose="05000000000000000000" pitchFamily="2" charset="2"/>
              <a:buChar char="§"/>
            </a:pPr>
            <a:r>
              <a:rPr lang="fr-FR" dirty="0"/>
              <a:t>Utile notamment pour une analyse d’impact et les contacts à ce sujet avec les travailleurs et l’autorité de contrôle </a:t>
            </a:r>
          </a:p>
          <a:p>
            <a:pPr>
              <a:lnSpc>
                <a:spcPct val="115000"/>
              </a:lnSpc>
              <a:spcBef>
                <a:spcPts val="0"/>
              </a:spcBef>
              <a:spcAft>
                <a:spcPts val="1422"/>
              </a:spcAft>
            </a:pPr>
            <a:r>
              <a:rPr lang="fr-FR" sz="1700" dirty="0"/>
              <a:t>Etablir et mettre en place un « plan d’action » (p. ex. actualiser la base légale d’un traitement?, révision des mentions d’information vis-à-vis des travailleurs et des contrats avec les sous-traitants, modalités d’exercices des droits, etc.)</a:t>
            </a:r>
          </a:p>
          <a:p>
            <a:pPr>
              <a:lnSpc>
                <a:spcPct val="115000"/>
              </a:lnSpc>
              <a:spcBef>
                <a:spcPts val="0"/>
              </a:spcBef>
              <a:spcAft>
                <a:spcPts val="1422"/>
              </a:spcAft>
            </a:pPr>
            <a:r>
              <a:rPr lang="fr-FR" sz="1700" dirty="0"/>
              <a:t>Se faire certifier ou adhérer à un code de conduite? </a:t>
            </a:r>
          </a:p>
          <a:p>
            <a:pPr marL="0" indent="0">
              <a:lnSpc>
                <a:spcPct val="115000"/>
              </a:lnSpc>
              <a:spcBef>
                <a:spcPts val="0"/>
              </a:spcBef>
              <a:spcAft>
                <a:spcPts val="1422"/>
              </a:spcAft>
              <a:buNone/>
            </a:pPr>
            <a:endParaRPr lang="fr-FR" sz="2000" dirty="0"/>
          </a:p>
          <a:p>
            <a:pPr marL="0" indent="0">
              <a:lnSpc>
                <a:spcPct val="115000"/>
              </a:lnSpc>
              <a:spcBef>
                <a:spcPts val="0"/>
              </a:spcBef>
              <a:spcAft>
                <a:spcPts val="1422"/>
              </a:spcAft>
              <a:buNone/>
            </a:pPr>
            <a:endParaRPr lang="fr-FR" sz="2000" dirty="0"/>
          </a:p>
        </p:txBody>
      </p:sp>
      <p:sp>
        <p:nvSpPr>
          <p:cNvPr id="4" name="TextBox 3">
            <a:extLst>
              <a:ext uri="{FF2B5EF4-FFF2-40B4-BE49-F238E27FC236}">
                <a16:creationId xmlns:a16="http://schemas.microsoft.com/office/drawing/2014/main" id="{199987D9-F0F3-498E-BD1A-90D3389083F7}"/>
              </a:ext>
            </a:extLst>
          </p:cNvPr>
          <p:cNvSpPr txBox="1"/>
          <p:nvPr/>
        </p:nvSpPr>
        <p:spPr>
          <a:xfrm rot="16200000">
            <a:off x="-2063252" y="3338709"/>
            <a:ext cx="4621728" cy="584775"/>
          </a:xfrm>
          <a:prstGeom prst="rect">
            <a:avLst/>
          </a:prstGeom>
          <a:noFill/>
        </p:spPr>
        <p:txBody>
          <a:bodyPr wrap="square" rtlCol="0">
            <a:spAutoFit/>
          </a:bodyPr>
          <a:lstStyle/>
          <a:p>
            <a:pPr algn="ctr"/>
            <a:r>
              <a:rPr lang="fr-FR" sz="3200" dirty="0">
                <a:solidFill>
                  <a:schemeClr val="accent1"/>
                </a:solidFill>
              </a:rPr>
              <a:t> </a:t>
            </a:r>
            <a:r>
              <a:rPr lang="fr-FR" sz="3000" dirty="0">
                <a:solidFill>
                  <a:schemeClr val="accent1"/>
                </a:solidFill>
              </a:rPr>
              <a:t>Documenter!</a:t>
            </a:r>
          </a:p>
        </p:txBody>
      </p:sp>
    </p:spTree>
    <p:extLst>
      <p:ext uri="{BB962C8B-B14F-4D97-AF65-F5344CB8AC3E}">
        <p14:creationId xmlns:p14="http://schemas.microsoft.com/office/powerpoint/2010/main" val="148692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948" y="1697928"/>
            <a:ext cx="7546922" cy="1354969"/>
          </a:xfrm>
        </p:spPr>
        <p:txBody>
          <a:bodyPr/>
          <a:lstStyle/>
          <a:p>
            <a:pPr algn="ctr"/>
            <a:r>
              <a:rPr lang="fr-FR" dirty="0"/>
              <a:t>Merci de votre attention et bonne continuation !     </a:t>
            </a:r>
          </a:p>
        </p:txBody>
      </p:sp>
      <p:pic>
        <p:nvPicPr>
          <p:cNvPr id="3" name="Picture 2">
            <a:extLst>
              <a:ext uri="{FF2B5EF4-FFF2-40B4-BE49-F238E27FC236}">
                <a16:creationId xmlns:a16="http://schemas.microsoft.com/office/drawing/2014/main" id="{FA795AF3-F1F8-4B49-8F7A-484F4940A11C}"/>
              </a:ext>
            </a:extLst>
          </p:cNvPr>
          <p:cNvPicPr>
            <a:picLocks noChangeAspect="1"/>
          </p:cNvPicPr>
          <p:nvPr/>
        </p:nvPicPr>
        <p:blipFill>
          <a:blip r:embed="rId3"/>
          <a:stretch>
            <a:fillRect/>
          </a:stretch>
        </p:blipFill>
        <p:spPr>
          <a:xfrm>
            <a:off x="5899325" y="5678633"/>
            <a:ext cx="859284" cy="446238"/>
          </a:xfrm>
          <a:prstGeom prst="rect">
            <a:avLst/>
          </a:prstGeom>
        </p:spPr>
      </p:pic>
      <p:sp>
        <p:nvSpPr>
          <p:cNvPr id="4" name="Title 1">
            <a:extLst>
              <a:ext uri="{FF2B5EF4-FFF2-40B4-BE49-F238E27FC236}">
                <a16:creationId xmlns:a16="http://schemas.microsoft.com/office/drawing/2014/main" id="{EE8CCBE4-D6E5-4756-9D6C-B1BE1AF08168}"/>
              </a:ext>
            </a:extLst>
          </p:cNvPr>
          <p:cNvSpPr txBox="1">
            <a:spLocks/>
          </p:cNvSpPr>
          <p:nvPr/>
        </p:nvSpPr>
        <p:spPr>
          <a:xfrm>
            <a:off x="1163948" y="4124686"/>
            <a:ext cx="7546922" cy="765338"/>
          </a:xfrm>
          <a:prstGeom prst="rect">
            <a:avLst/>
          </a:prstGeom>
          <a:noFill/>
        </p:spPr>
        <p:txBody>
          <a:bodyPr wrap="square" lIns="0" tIns="0" rIns="0" bIns="0" anchor="b">
            <a:spAutoFit/>
          </a:bodyPr>
          <a:lstStyle>
            <a:lvl1pPr eaLnBrk="1" hangingPunct="1">
              <a:lnSpc>
                <a:spcPct val="70000"/>
              </a:lnSpc>
              <a:defRPr sz="5000" b="1" i="0">
                <a:solidFill>
                  <a:schemeClr val="bg1"/>
                </a:solidFill>
                <a:latin typeface="Arial" charset="0"/>
                <a:ea typeface="Arial" charset="0"/>
                <a:cs typeface="Arial" charset="0"/>
              </a:defRPr>
            </a:lvl1pPr>
          </a:lstStyle>
          <a:p>
            <a:pPr algn="ctr"/>
            <a:r>
              <a:rPr lang="fr-FR" sz="2000" kern="0" dirty="0">
                <a:hlinkClick r:id="rId4"/>
              </a:rPr>
              <a:t>nicolas.roland@younity.be</a:t>
            </a:r>
            <a:endParaRPr lang="fr-FR" sz="2000" kern="0" dirty="0"/>
          </a:p>
          <a:p>
            <a:pPr algn="ctr"/>
            <a:r>
              <a:rPr lang="fr-FR" sz="2000" kern="0" dirty="0">
                <a:hlinkClick r:id="rId5"/>
              </a:rPr>
              <a:t>www.younity.be</a:t>
            </a:r>
            <a:r>
              <a:rPr lang="fr-FR" sz="2000" kern="0" dirty="0"/>
              <a:t> </a:t>
            </a:r>
            <a:r>
              <a:rPr lang="fr-FR" kern="0" dirty="0"/>
              <a:t>     </a:t>
            </a:r>
          </a:p>
        </p:txBody>
      </p:sp>
      <p:sp>
        <p:nvSpPr>
          <p:cNvPr id="5" name="TextBox 4">
            <a:extLst>
              <a:ext uri="{FF2B5EF4-FFF2-40B4-BE49-F238E27FC236}">
                <a16:creationId xmlns:a16="http://schemas.microsoft.com/office/drawing/2014/main" id="{60C5D971-C9EB-4681-AEEB-460A90302F97}"/>
              </a:ext>
            </a:extLst>
          </p:cNvPr>
          <p:cNvSpPr txBox="1"/>
          <p:nvPr/>
        </p:nvSpPr>
        <p:spPr>
          <a:xfrm>
            <a:off x="1828313" y="4929239"/>
            <a:ext cx="5671931" cy="461665"/>
          </a:xfrm>
          <a:prstGeom prst="rect">
            <a:avLst/>
          </a:prstGeom>
          <a:noFill/>
        </p:spPr>
        <p:txBody>
          <a:bodyPr wrap="square" rtlCol="0">
            <a:spAutoFit/>
          </a:bodyPr>
          <a:lstStyle/>
          <a:p>
            <a:pPr algn="ctr"/>
            <a:r>
              <a:rPr lang="fr-BE" sz="1200" dirty="0"/>
              <a:t>L’information vous est fournie à titre informatif seulement et ne constitue pas une consultation juridique</a:t>
            </a:r>
          </a:p>
        </p:txBody>
      </p:sp>
    </p:spTree>
    <p:extLst>
      <p:ext uri="{BB962C8B-B14F-4D97-AF65-F5344CB8AC3E}">
        <p14:creationId xmlns:p14="http://schemas.microsoft.com/office/powerpoint/2010/main" val="213136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journalism.co.uk/assets/132/changes-ahead.jpg_resized_460_.jpeg"/>
          <p:cNvPicPr>
            <a:picLocks noChangeAspect="1" noChangeArrowheads="1"/>
          </p:cNvPicPr>
          <p:nvPr/>
        </p:nvPicPr>
        <p:blipFill rotWithShape="1">
          <a:blip r:embed="rId3">
            <a:extLst>
              <a:ext uri="{28A0092B-C50C-407E-A947-70E740481C1C}">
                <a14:useLocalDpi xmlns:a14="http://schemas.microsoft.com/office/drawing/2010/main" val="0"/>
              </a:ext>
            </a:extLst>
          </a:blip>
          <a:srcRect l="7621"/>
          <a:stretch/>
        </p:blipFill>
        <p:spPr bwMode="auto">
          <a:xfrm>
            <a:off x="-1" y="-85727"/>
            <a:ext cx="9178301" cy="6047723"/>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551800" y="265940"/>
            <a:ext cx="8100000" cy="1080000"/>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4" name="Title 1"/>
          <p:cNvSpPr txBox="1">
            <a:spLocks/>
          </p:cNvSpPr>
          <p:nvPr/>
        </p:nvSpPr>
        <p:spPr>
          <a:xfrm>
            <a:off x="540000" y="251942"/>
            <a:ext cx="8111800" cy="1107996"/>
          </a:xfrm>
          <a:prstGeom prst="rect">
            <a:avLst/>
          </a:prstGeom>
        </p:spPr>
        <p:txBody>
          <a:bodyPr vert="horz" wrap="square" lIns="0" tIns="0" rIns="0" bIns="0" rtlCol="0" anchor="ctr" anchorCtr="0">
            <a:spAutoFit/>
          </a:bodyPr>
          <a:lstStyle>
            <a:lvl1pPr algn="l" defTabSz="457200" rtl="0" eaLnBrk="1" latinLnBrk="0" hangingPunct="1">
              <a:spcBef>
                <a:spcPct val="0"/>
              </a:spcBef>
              <a:buNone/>
              <a:defRPr sz="25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3600" b="1" i="0" u="none" strike="noStrike" kern="1200" cap="none" spc="0" normalizeH="0" baseline="0" noProof="0" dirty="0">
                <a:ln>
                  <a:noFill/>
                </a:ln>
                <a:solidFill>
                  <a:srgbClr val="FFFFFF"/>
                </a:solidFill>
                <a:effectLst/>
                <a:uLnTx/>
                <a:uFillTx/>
                <a:latin typeface="Arial"/>
                <a:ea typeface="+mj-ea"/>
                <a:cs typeface="+mj-cs"/>
              </a:rPr>
              <a:t>Quelques points d’attention du RGPD en matière RH</a:t>
            </a:r>
            <a:endParaRPr kumimoji="0" lang="fr-FR" sz="3600" b="1" i="0" u="none" strike="noStrike" kern="1200" cap="none" spc="0" normalizeH="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06825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30-The-1764-Register-Book"/>
          <p:cNvPicPr>
            <a:picLocks noChangeAspect="1" noChangeArrowheads="1"/>
          </p:cNvPicPr>
          <p:nvPr/>
        </p:nvPicPr>
        <p:blipFill rotWithShape="1">
          <a:blip r:embed="rId3">
            <a:extLst>
              <a:ext uri="{28A0092B-C50C-407E-A947-70E740481C1C}">
                <a14:useLocalDpi xmlns:a14="http://schemas.microsoft.com/office/drawing/2010/main" val="0"/>
              </a:ext>
            </a:extLst>
          </a:blip>
          <a:srcRect l="19755"/>
          <a:stretch/>
        </p:blipFill>
        <p:spPr bwMode="auto">
          <a:xfrm>
            <a:off x="0" y="2695"/>
            <a:ext cx="9144000" cy="580236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82"/>
          <p:cNvSpPr/>
          <p:nvPr/>
        </p:nvSpPr>
        <p:spPr>
          <a:xfrm>
            <a:off x="551800" y="168955"/>
            <a:ext cx="8100000" cy="913984"/>
          </a:xfrm>
          <a:prstGeom prst="round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Title 1"/>
          <p:cNvSpPr txBox="1">
            <a:spLocks/>
          </p:cNvSpPr>
          <p:nvPr/>
        </p:nvSpPr>
        <p:spPr>
          <a:xfrm>
            <a:off x="478700" y="348948"/>
            <a:ext cx="7763600" cy="553998"/>
          </a:xfrm>
          <a:prstGeom prst="rect">
            <a:avLst/>
          </a:prstGeom>
        </p:spPr>
        <p:txBody>
          <a:bodyPr vert="horz" wrap="square" lIns="0" tIns="0" rIns="0" bIns="0" rtlCol="0" anchor="ctr" anchorCtr="0">
            <a:spAutoFit/>
          </a:bodyPr>
          <a:lstStyle>
            <a:lvl1pPr algn="l" defTabSz="457200" rtl="0" eaLnBrk="1" latinLnBrk="0" hangingPunct="1">
              <a:spcBef>
                <a:spcPct val="0"/>
              </a:spcBef>
              <a:buNone/>
              <a:defRPr sz="25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fr-FR" sz="3600" b="1" dirty="0">
                <a:solidFill>
                  <a:srgbClr val="FFFFFF"/>
                </a:solidFill>
                <a:latin typeface="Arial"/>
              </a:rPr>
              <a:t>#1</a:t>
            </a:r>
            <a:r>
              <a:rPr kumimoji="0" lang="fr-FR" sz="3600" b="1" i="0" u="none" strike="noStrike" kern="1200" cap="none" spc="0" normalizeH="0" baseline="0" noProof="0" dirty="0">
                <a:ln>
                  <a:noFill/>
                </a:ln>
                <a:solidFill>
                  <a:srgbClr val="FFFFFF"/>
                </a:solidFill>
                <a:effectLst/>
                <a:uLnTx/>
                <a:uFillTx/>
                <a:latin typeface="Arial"/>
              </a:rPr>
              <a:t> – Registre des données</a:t>
            </a:r>
          </a:p>
        </p:txBody>
      </p:sp>
    </p:spTree>
    <p:extLst>
      <p:ext uri="{BB962C8B-B14F-4D97-AF65-F5344CB8AC3E}">
        <p14:creationId xmlns:p14="http://schemas.microsoft.com/office/powerpoint/2010/main" val="3723794230"/>
      </p:ext>
    </p:extLst>
  </p:cSld>
  <p:clrMapOvr>
    <a:masterClrMapping/>
  </p:clrMapOvr>
</p:sld>
</file>

<file path=ppt/theme/theme1.xml><?xml version="1.0" encoding="utf-8"?>
<a:theme xmlns:a="http://schemas.openxmlformats.org/drawingml/2006/main" name="sdworx">
  <a:themeElements>
    <a:clrScheme name="sdworx 2016 2">
      <a:dk1>
        <a:srgbClr val="000000"/>
      </a:dk1>
      <a:lt1>
        <a:srgbClr val="FFFFFF"/>
      </a:lt1>
      <a:dk2>
        <a:srgbClr val="C8C9CC"/>
      </a:dk2>
      <a:lt2>
        <a:srgbClr val="EEECE1"/>
      </a:lt2>
      <a:accent1>
        <a:srgbClr val="DB4303"/>
      </a:accent1>
      <a:accent2>
        <a:srgbClr val="74787A"/>
      </a:accent2>
      <a:accent3>
        <a:srgbClr val="F5A900"/>
      </a:accent3>
      <a:accent4>
        <a:srgbClr val="E60036"/>
      </a:accent4>
      <a:accent5>
        <a:srgbClr val="7A2653"/>
      </a:accent5>
      <a:accent6>
        <a:srgbClr val="F79646"/>
      </a:accent6>
      <a:hlink>
        <a:srgbClr val="C7C7C6"/>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7A2653"/>
        </a:solidFill>
        <a:ln>
          <a:noFill/>
        </a:ln>
        <a:effectLst/>
      </a:spPr>
      <a:bodyPr rtlCol="0" anchor="ctr"/>
      <a:lstStyle>
        <a:defPPr algn="ctr">
          <a:defRPr sz="1600" dirty="0" err="1" smtClean="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tx1">
                <a:lumMod val="50000"/>
                <a:lumOff val="50000"/>
              </a:schemeClr>
            </a:solidFill>
            <a:latin typeface="Arial"/>
            <a:cs typeface="Arial"/>
          </a:defRPr>
        </a:defPPr>
      </a:lstStyle>
    </a:txDef>
  </a:objectDefaults>
  <a:extraClrSchemeLst/>
  <a:extLst>
    <a:ext uri="{05A4C25C-085E-4340-85A3-A5531E510DB2}">
      <thm15:themeFamily xmlns:thm15="http://schemas.microsoft.com/office/thememl/2012/main" name="Powerpoint-short.pptx" id="{728DFF35-6AF4-44F6-A4C3-D1D155C391A9}" vid="{7FC8BEDE-B873-46DE-A98E-A7C3E1205EB9}"/>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Powerpoint-short</Template>
  <TotalTime>0</TotalTime>
  <Words>11655</Words>
  <Application>Microsoft Office PowerPoint</Application>
  <PresentationFormat>On-screen Show (4:3)</PresentationFormat>
  <Paragraphs>1536</Paragraphs>
  <Slides>78</Slides>
  <Notes>78</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78</vt:i4>
      </vt:variant>
    </vt:vector>
  </HeadingPairs>
  <TitlesOfParts>
    <vt:vector size="92" baseType="lpstr">
      <vt:lpstr>.AppleSystemUIFont</vt:lpstr>
      <vt:lpstr>Arial</vt:lpstr>
      <vt:lpstr>Arial Hebrew</vt:lpstr>
      <vt:lpstr>Arial Standaard</vt:lpstr>
      <vt:lpstr>Calibri</vt:lpstr>
      <vt:lpstr>Calibri Light</vt:lpstr>
      <vt:lpstr>LucidaGrande</vt:lpstr>
      <vt:lpstr>Metronic Slab Narrow Normaal</vt:lpstr>
      <vt:lpstr>Symbol</vt:lpstr>
      <vt:lpstr>Tahoma</vt:lpstr>
      <vt:lpstr>Times New Roman</vt:lpstr>
      <vt:lpstr>Wingdings</vt:lpstr>
      <vt:lpstr>Wingdings 3</vt:lpstr>
      <vt:lpstr>sdworx</vt:lpstr>
      <vt:lpstr>Protection de la vie privée au travail </vt:lpstr>
      <vt:lpstr>Programme</vt:lpstr>
      <vt:lpstr>RGPD &amp; emploi</vt:lpstr>
      <vt:lpstr>Confiance</vt:lpstr>
      <vt:lpstr>Confiance</vt:lpstr>
      <vt:lpstr>Responsabilités</vt:lpstr>
      <vt:lpstr>Amendes</vt:lpstr>
      <vt:lpstr>PowerPoint Presentation</vt:lpstr>
      <vt:lpstr>PowerPoint Presentation</vt:lpstr>
      <vt:lpstr>Registre des données</vt:lpstr>
      <vt:lpstr>Registre des données</vt:lpstr>
      <vt:lpstr>Registre des données</vt:lpstr>
      <vt:lpstr>PowerPoint Presentation</vt:lpstr>
      <vt:lpstr>Légitimité</vt:lpstr>
      <vt:lpstr>Pourquoi éviter le consentement ?</vt:lpstr>
      <vt:lpstr>PowerPoint Presentation</vt:lpstr>
      <vt:lpstr>Sécurité dans la pratique – points d’attention pour un département RH</vt:lpstr>
      <vt:lpstr>PowerPoint Presentation</vt:lpstr>
      <vt:lpstr>Analyse d’impact sur la protection des données (art. 35)</vt:lpstr>
      <vt:lpstr>À (ne pas) faire lors d’un entretien d’embauche </vt:lpstr>
      <vt:lpstr>Cadre législatif</vt:lpstr>
      <vt:lpstr>Droit de poser des questions, obligation de parler, droit de se taire et droit de mentir</vt:lpstr>
      <vt:lpstr>Y a-t-il des limites aux questions durant les procédures d’embauche ?</vt:lpstr>
      <vt:lpstr>Droits et obligations du candidat lors de la fourniture de données ? - obligation de parler ?</vt:lpstr>
      <vt:lpstr>Droits et obligations du candidat lors de la fourniture de données ? - obligation de parler ?</vt:lpstr>
      <vt:lpstr>Droits et obligations du candidat lors de la fourniture de données ? – droit de se taire et droit de mentir ?</vt:lpstr>
      <vt:lpstr>Vérification des antécédents </vt:lpstr>
      <vt:lpstr>Fiche de paie et certificat de bonne vie et mœurs</vt:lpstr>
      <vt:lpstr>Carte d’identité</vt:lpstr>
      <vt:lpstr>Plan par étapes</vt:lpstr>
      <vt:lpstr>Impact du RGPD ?</vt:lpstr>
      <vt:lpstr>Que faire avec les CV?</vt:lpstr>
      <vt:lpstr>Géolocalisation et utilisation du GSM </vt:lpstr>
      <vt:lpstr>Cadre législatif</vt:lpstr>
      <vt:lpstr>Géolocalisation - principes</vt:lpstr>
      <vt:lpstr>Principes</vt:lpstr>
      <vt:lpstr>Principes</vt:lpstr>
      <vt:lpstr>Conserver + mesures Loi relative à la protection de la vie privée</vt:lpstr>
      <vt:lpstr>Impact du RGPD ?</vt:lpstr>
      <vt:lpstr>Vidéosurveillance</vt:lpstr>
      <vt:lpstr>Cadre législatif</vt:lpstr>
      <vt:lpstr>Principes</vt:lpstr>
      <vt:lpstr>Principes</vt:lpstr>
      <vt:lpstr>Contrôle temporaire ou permanent ?</vt:lpstr>
      <vt:lpstr>Information </vt:lpstr>
      <vt:lpstr>Information</vt:lpstr>
      <vt:lpstr>Information</vt:lpstr>
      <vt:lpstr>Information</vt:lpstr>
      <vt:lpstr>Conservation, évaluation ?</vt:lpstr>
      <vt:lpstr>Quel est le sort d’une preuve obtenue de manière illégale ?</vt:lpstr>
      <vt:lpstr>Contrôles d'accès</vt:lpstr>
      <vt:lpstr>Enregistrement personnel : badge, empreintes</vt:lpstr>
      <vt:lpstr>Enregistrement des  visiteurs : pas  d’obligation de déclaration</vt:lpstr>
      <vt:lpstr>Présentation pièces d’identité = interdite</vt:lpstr>
      <vt:lpstr>Impact du RGPD ?</vt:lpstr>
      <vt:lpstr>E-mails, Internet et médias sociaux</vt:lpstr>
      <vt:lpstr>E-mails, Internet et médias sociaux </vt:lpstr>
      <vt:lpstr>CCT 81 – contrôle des « données » de communication électroniques en ligne</vt:lpstr>
      <vt:lpstr>Principe de finalité :  4 objectifs légitimes</vt:lpstr>
      <vt:lpstr>Principe de transparence</vt:lpstr>
      <vt:lpstr>Principe de proportionnalité immixtion minimale dans la vie privée</vt:lpstr>
      <vt:lpstr>Médias sociaux</vt:lpstr>
      <vt:lpstr>Médias sociaux pendant le travail</vt:lpstr>
      <vt:lpstr>Introduction d’un système de contrôle</vt:lpstr>
      <vt:lpstr>Individualisation des données de communication </vt:lpstr>
      <vt:lpstr>Médias sociaux en dehors du CT</vt:lpstr>
      <vt:lpstr>E-mails, Internet et médias sociaux - impact du RGPD ?</vt:lpstr>
      <vt:lpstr>... impact du RGPD</vt:lpstr>
      <vt:lpstr>Photos sur le site web de l’entreprise </vt:lpstr>
      <vt:lpstr>Photo du travailleur sur le site web de l’entreprise</vt:lpstr>
      <vt:lpstr>Impact du RGPD ?</vt:lpstr>
      <vt:lpstr>« Lanceurs d’alerte »</vt:lpstr>
      <vt:lpstr>Lanceurs d’alerte</vt:lpstr>
      <vt:lpstr>Impact du RGPD ?</vt:lpstr>
      <vt:lpstr>PowerPoint Presentation</vt:lpstr>
      <vt:lpstr>Parcourir la documentation élaborée par les autorités de contrôle</vt:lpstr>
      <vt:lpstr>PowerPoint Presentation</vt:lpstr>
      <vt:lpstr>Merci de votre attention et bonne continuation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op de werkvloer</dc:title>
  <dc:creator>Hendrickx Joyce</dc:creator>
  <cp:lastModifiedBy>Younity</cp:lastModifiedBy>
  <cp:revision>2114</cp:revision>
  <cp:lastPrinted>2017-05-10T09:47:15Z</cp:lastPrinted>
  <dcterms:created xsi:type="dcterms:W3CDTF">2017-03-03T09:30:55Z</dcterms:created>
  <dcterms:modified xsi:type="dcterms:W3CDTF">2018-01-26T14:13:14Z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2016-01-20T00:00:00Z</vt:filetime>
  </property>
  <property fmtid="{D5CDD505-2E9C-101B-9397-08002B2CF9AE}" pid="3" name="Creator">
    <vt:lpwstr>Adobe InDesign CC 2015 (Macintosh)</vt:lpwstr>
  </property>
  <property fmtid="{D5CDD505-2E9C-101B-9397-08002B2CF9AE}" pid="4" name="LastSaved">
    <vt:filetime>2016-01-22T00:00:00Z</vt:filetime>
  </property>
</Properties>
</file>