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2"/>
  </p:notesMasterIdLst>
  <p:handoutMasterIdLst>
    <p:handoutMasterId r:id="rId33"/>
  </p:handoutMasterIdLst>
  <p:sldIdLst>
    <p:sldId id="256" r:id="rId3"/>
    <p:sldId id="362" r:id="rId4"/>
    <p:sldId id="270" r:id="rId5"/>
    <p:sldId id="360" r:id="rId6"/>
    <p:sldId id="361" r:id="rId7"/>
    <p:sldId id="271" r:id="rId8"/>
    <p:sldId id="273" r:id="rId9"/>
    <p:sldId id="358" r:id="rId10"/>
    <p:sldId id="366" r:id="rId11"/>
    <p:sldId id="281" r:id="rId12"/>
    <p:sldId id="355" r:id="rId13"/>
    <p:sldId id="340" r:id="rId14"/>
    <p:sldId id="283" r:id="rId15"/>
    <p:sldId id="367" r:id="rId16"/>
    <p:sldId id="284" r:id="rId17"/>
    <p:sldId id="286" r:id="rId18"/>
    <p:sldId id="343" r:id="rId19"/>
    <p:sldId id="368" r:id="rId20"/>
    <p:sldId id="287" r:id="rId21"/>
    <p:sldId id="288" r:id="rId22"/>
    <p:sldId id="289" r:id="rId23"/>
    <p:sldId id="291" r:id="rId24"/>
    <p:sldId id="292" r:id="rId25"/>
    <p:sldId id="346" r:id="rId26"/>
    <p:sldId id="294" r:id="rId27"/>
    <p:sldId id="353" r:id="rId28"/>
    <p:sldId id="354" r:id="rId29"/>
    <p:sldId id="350" r:id="rId30"/>
    <p:sldId id="352" r:id="rId31"/>
  </p:sldIdLst>
  <p:sldSz cx="10691813" cy="7559675"/>
  <p:notesSz cx="6742113" cy="9872663"/>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A3B"/>
    <a:srgbClr val="EEE8E5"/>
    <a:srgbClr val="786860"/>
    <a:srgbClr val="2EB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00" d="100"/>
          <a:sy n="100" d="100"/>
        </p:scale>
        <p:origin x="852" y="84"/>
      </p:cViewPr>
      <p:guideLst>
        <p:guide orient="horz" pos="2381"/>
        <p:guide pos="3368"/>
      </p:guideLst>
    </p:cSldViewPr>
  </p:slideViewPr>
  <p:notesTextViewPr>
    <p:cViewPr>
      <p:scale>
        <a:sx n="100" d="100"/>
        <a:sy n="100" d="100"/>
      </p:scale>
      <p:origin x="0" y="0"/>
    </p:cViewPr>
  </p:notesTextViewPr>
  <p:sorterViewPr>
    <p:cViewPr>
      <p:scale>
        <a:sx n="100" d="100"/>
        <a:sy n="100" d="100"/>
      </p:scale>
      <p:origin x="0" y="-768"/>
    </p:cViewPr>
  </p:sorterViewPr>
  <p:notesViewPr>
    <p:cSldViewPr>
      <p:cViewPr varScale="1">
        <p:scale>
          <a:sx n="59" d="100"/>
          <a:sy n="59" d="100"/>
        </p:scale>
        <p:origin x="324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2FB33406-8CE1-4E4F-8D31-35D82427FC2D}" type="datetimeFigureOut">
              <a:rPr lang="en-US" smtClean="0"/>
              <a:t>1/25/2018</a:t>
            </a:fld>
            <a:endParaRPr lang="en-US"/>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7B3B13A4-6048-4D89-AF80-8963A6644742}" type="slidenum">
              <a:rPr lang="en-US" smtClean="0"/>
              <a:t>‹N°›</a:t>
            </a:fld>
            <a:endParaRPr lang="en-US"/>
          </a:p>
        </p:txBody>
      </p:sp>
    </p:spTree>
    <p:extLst>
      <p:ext uri="{BB962C8B-B14F-4D97-AF65-F5344CB8AC3E}">
        <p14:creationId xmlns:p14="http://schemas.microsoft.com/office/powerpoint/2010/main" val="472698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53D87C34-8683-4E0D-A8F2-21DA95DC8B9F}" type="datetimeFigureOut">
              <a:rPr lang="nl-NL" smtClean="0"/>
              <a:t>25-1-2018</a:t>
            </a:fld>
            <a:endParaRPr lang="nl-NL"/>
          </a:p>
        </p:txBody>
      </p:sp>
      <p:sp>
        <p:nvSpPr>
          <p:cNvPr id="4" name="Slide Image Placeholder 3"/>
          <p:cNvSpPr>
            <a:spLocks noGrp="1" noRot="1" noChangeAspect="1"/>
          </p:cNvSpPr>
          <p:nvPr>
            <p:ph type="sldImg" idx="2"/>
          </p:nvPr>
        </p:nvSpPr>
        <p:spPr>
          <a:xfrm>
            <a:off x="1014413" y="1233488"/>
            <a:ext cx="4713287"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Slide Number Placehold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48D06C25-BBBC-4D50-99E5-E088EF11DF5A}" type="slidenum">
              <a:rPr lang="nl-NL" smtClean="0"/>
              <a:t>‹N°›</a:t>
            </a:fld>
            <a:endParaRPr lang="nl-NL"/>
          </a:p>
        </p:txBody>
      </p:sp>
      <p:sp>
        <p:nvSpPr>
          <p:cNvPr id="8" name="Footer Placeholder 7">
            <a:extLst>
              <a:ext uri="{FF2B5EF4-FFF2-40B4-BE49-F238E27FC236}">
                <a16:creationId xmlns:a16="http://schemas.microsoft.com/office/drawing/2014/main" id="{57C6A05E-E460-4D1F-BF5D-B68EA484AC15}"/>
              </a:ext>
            </a:extLst>
          </p:cNvPr>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fr-BE"/>
          </a:p>
        </p:txBody>
      </p:sp>
    </p:spTree>
    <p:extLst>
      <p:ext uri="{BB962C8B-B14F-4D97-AF65-F5344CB8AC3E}">
        <p14:creationId xmlns:p14="http://schemas.microsoft.com/office/powerpoint/2010/main" val="264212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175" name="Picture 7" descr="BDO_Logo_RGB 100%"/>
          <p:cNvPicPr>
            <a:picLocks noChangeAspect="1" noChangeArrowheads="1"/>
          </p:cNvPicPr>
          <p:nvPr/>
        </p:nvPicPr>
        <p:blipFill>
          <a:blip r:embed="rId2" cstate="print"/>
          <a:srcRect/>
          <a:stretch>
            <a:fillRect/>
          </a:stretch>
        </p:blipFill>
        <p:spPr bwMode="auto">
          <a:xfrm>
            <a:off x="9216121" y="6877204"/>
            <a:ext cx="1139718" cy="412982"/>
          </a:xfrm>
          <a:prstGeom prst="rect">
            <a:avLst/>
          </a:prstGeom>
          <a:noFill/>
        </p:spPr>
      </p:pic>
      <p:sp>
        <p:nvSpPr>
          <p:cNvPr id="7193" name="Freeform 25"/>
          <p:cNvSpPr>
            <a:spLocks noChangeAspect="1"/>
          </p:cNvSpPr>
          <p:nvPr/>
        </p:nvSpPr>
        <p:spPr bwMode="gray">
          <a:xfrm>
            <a:off x="335977" y="5545512"/>
            <a:ext cx="189334" cy="2014163"/>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2263"/>
          </a:p>
        </p:txBody>
      </p:sp>
      <p:sp>
        <p:nvSpPr>
          <p:cNvPr id="7198" name="Freeform 30"/>
          <p:cNvSpPr>
            <a:spLocks noChangeAspect="1"/>
          </p:cNvSpPr>
          <p:nvPr/>
        </p:nvSpPr>
        <p:spPr bwMode="gray">
          <a:xfrm>
            <a:off x="335977" y="1"/>
            <a:ext cx="189334" cy="99045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2263"/>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light blu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35976" y="2007164"/>
            <a:ext cx="8880145" cy="4205069"/>
          </a:xfrm>
        </p:spPr>
        <p:txBody>
          <a:bodyPr/>
          <a:lstStyle>
            <a:lvl1pPr>
              <a:defRPr sz="3086">
                <a:solidFill>
                  <a:srgbClr val="62CAE3"/>
                </a:solidFill>
              </a:defRPr>
            </a:lvl1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teal">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35976" y="2007164"/>
            <a:ext cx="8880145" cy="4205069"/>
          </a:xfrm>
        </p:spPr>
        <p:txBody>
          <a:bodyPr/>
          <a:lstStyle>
            <a:lvl1pPr>
              <a:defRPr sz="3086">
                <a:solidFill>
                  <a:srgbClr val="2EAFA4"/>
                </a:solidFill>
              </a:defRPr>
            </a:lvl1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burgund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35976" y="2007164"/>
            <a:ext cx="8880145" cy="4205069"/>
          </a:xfrm>
        </p:spPr>
        <p:txBody>
          <a:bodyPr/>
          <a:lstStyle>
            <a:lvl1pPr>
              <a:defRPr sz="3086">
                <a:solidFill>
                  <a:srgbClr val="98002E"/>
                </a:solidFill>
              </a:defRPr>
            </a:lvl1pPr>
          </a:lstStyle>
          <a:p>
            <a:pPr lvl="0"/>
            <a:r>
              <a:rPr lang="en-US"/>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gre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35976" y="2007164"/>
            <a:ext cx="8880145" cy="4205069"/>
          </a:xfrm>
        </p:spPr>
        <p:txBody>
          <a:bodyPr/>
          <a:lstStyle>
            <a:lvl1pPr>
              <a:defRPr sz="3086">
                <a:solidFill>
                  <a:srgbClr val="786860"/>
                </a:solidFill>
              </a:defRPr>
            </a:lvl1pPr>
          </a:lstStyle>
          <a:p>
            <a:pPr lvl="0"/>
            <a:r>
              <a:rPr lang="en-US"/>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copper">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35976" y="2007164"/>
            <a:ext cx="8880145" cy="4205069"/>
          </a:xfrm>
        </p:spPr>
        <p:txBody>
          <a:bodyPr/>
          <a:lstStyle>
            <a:lvl1pPr>
              <a:defRPr sz="3086">
                <a:solidFill>
                  <a:srgbClr val="EE9024"/>
                </a:solidFill>
              </a:defRPr>
            </a:lvl1pPr>
          </a:lstStyle>
          <a:p>
            <a:pPr lvl="0"/>
            <a:r>
              <a:rPr lang="en-US"/>
              <a:t>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fuschia">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35976" y="2007164"/>
            <a:ext cx="8880145" cy="4205069"/>
          </a:xfrm>
        </p:spPr>
        <p:txBody>
          <a:bodyPr/>
          <a:lstStyle>
            <a:lvl1pPr>
              <a:defRPr sz="3086">
                <a:solidFill>
                  <a:srgbClr val="D1108C"/>
                </a:solidFill>
              </a:defRPr>
            </a:lvl1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pic>
        <p:nvPicPr>
          <p:cNvPr id="3" name="Picture 9" descr="BDO_Logo_RGB 100%"/>
          <p:cNvPicPr>
            <a:picLocks noChangeAspect="1" noChangeArrowheads="1"/>
          </p:cNvPicPr>
          <p:nvPr userDrawn="1"/>
        </p:nvPicPr>
        <p:blipFill>
          <a:blip r:embed="rId2" cstate="print"/>
          <a:srcRect/>
          <a:stretch>
            <a:fillRect/>
          </a:stretch>
        </p:blipFill>
        <p:spPr bwMode="auto">
          <a:xfrm>
            <a:off x="9216121" y="6877204"/>
            <a:ext cx="1139718" cy="412982"/>
          </a:xfrm>
          <a:prstGeom prst="rect">
            <a:avLst/>
          </a:prstGeom>
          <a:noFill/>
        </p:spPr>
      </p:pic>
      <p:sp>
        <p:nvSpPr>
          <p:cNvPr id="4" name="Freeform 11"/>
          <p:cNvSpPr>
            <a:spLocks noChangeAspect="1"/>
          </p:cNvSpPr>
          <p:nvPr userDrawn="1"/>
        </p:nvSpPr>
        <p:spPr bwMode="gray">
          <a:xfrm>
            <a:off x="335977" y="0"/>
            <a:ext cx="189334" cy="610724"/>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sz="2263"/>
          </a:p>
        </p:txBody>
      </p:sp>
      <p:sp>
        <p:nvSpPr>
          <p:cNvPr id="5" name="Freeform 12"/>
          <p:cNvSpPr>
            <a:spLocks noChangeAspect="1"/>
          </p:cNvSpPr>
          <p:nvPr userDrawn="1"/>
        </p:nvSpPr>
        <p:spPr bwMode="gray">
          <a:xfrm>
            <a:off x="335977" y="6877204"/>
            <a:ext cx="189334" cy="67897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sz="2263"/>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ext Placeholder 8"/>
          <p:cNvSpPr>
            <a:spLocks noGrp="1"/>
          </p:cNvSpPr>
          <p:nvPr>
            <p:ph type="body" sz="quarter" idx="14" hasCustomPrompt="1"/>
          </p:nvPr>
        </p:nvSpPr>
        <p:spPr bwMode="gray">
          <a:xfrm>
            <a:off x="666652" y="1033775"/>
            <a:ext cx="9358511" cy="344638"/>
          </a:xfrm>
        </p:spPr>
        <p:txBody>
          <a:bodyPr/>
          <a:lstStyle>
            <a:lvl1pPr algn="l">
              <a:lnSpc>
                <a:spcPct val="80000"/>
              </a:lnSpc>
              <a:spcBef>
                <a:spcPts val="0"/>
              </a:spcBef>
              <a:spcAft>
                <a:spcPts val="0"/>
              </a:spcAft>
              <a:defRPr sz="2599">
                <a:solidFill>
                  <a:schemeClr val="tx1"/>
                </a:solidFill>
              </a:defRPr>
            </a:lvl1pPr>
          </a:lstStyle>
          <a:p>
            <a:pPr lvl="0"/>
            <a:r>
              <a:rPr lang="en-US" dirty="0"/>
              <a:t>[Subtitle]</a:t>
            </a:r>
          </a:p>
        </p:txBody>
      </p:sp>
      <p:sp>
        <p:nvSpPr>
          <p:cNvPr id="5" name="Title 1"/>
          <p:cNvSpPr>
            <a:spLocks noGrp="1"/>
          </p:cNvSpPr>
          <p:nvPr>
            <p:ph type="title"/>
          </p:nvPr>
        </p:nvSpPr>
        <p:spPr bwMode="gray">
          <a:xfrm>
            <a:off x="666652" y="671686"/>
            <a:ext cx="9358511" cy="320021"/>
          </a:xfrm>
        </p:spPr>
        <p:txBody>
          <a:bodyPr/>
          <a:lstStyle>
            <a:lvl1pPr>
              <a:lnSpc>
                <a:spcPct val="80000"/>
              </a:lnSpc>
              <a:defRPr sz="2599"/>
            </a:lvl1pPr>
          </a:lstStyle>
          <a:p>
            <a:r>
              <a:rPr lang="en-US" dirty="0"/>
              <a:t>Click to edit Master title style</a:t>
            </a:r>
            <a:endParaRPr lang="en-GB" dirty="0"/>
          </a:p>
        </p:txBody>
      </p:sp>
    </p:spTree>
    <p:extLst>
      <p:ext uri="{BB962C8B-B14F-4D97-AF65-F5344CB8AC3E}">
        <p14:creationId xmlns:p14="http://schemas.microsoft.com/office/powerpoint/2010/main" val="1767787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Text Placeholder 8"/>
          <p:cNvSpPr>
            <a:spLocks noGrp="1"/>
          </p:cNvSpPr>
          <p:nvPr>
            <p:ph type="body" sz="quarter" idx="14" hasCustomPrompt="1"/>
          </p:nvPr>
        </p:nvSpPr>
        <p:spPr bwMode="gray">
          <a:xfrm>
            <a:off x="666652" y="1033775"/>
            <a:ext cx="9358511" cy="344638"/>
          </a:xfrm>
        </p:spPr>
        <p:txBody>
          <a:bodyPr/>
          <a:lstStyle>
            <a:lvl1pPr algn="l">
              <a:lnSpc>
                <a:spcPct val="80000"/>
              </a:lnSpc>
              <a:spcBef>
                <a:spcPts val="0"/>
              </a:spcBef>
              <a:spcAft>
                <a:spcPts val="0"/>
              </a:spcAft>
              <a:defRPr sz="2599">
                <a:solidFill>
                  <a:schemeClr val="tx1"/>
                </a:solidFill>
              </a:defRPr>
            </a:lvl1pPr>
          </a:lstStyle>
          <a:p>
            <a:pPr lvl="0"/>
            <a:r>
              <a:rPr lang="en-US" dirty="0"/>
              <a:t>[Subtitle]</a:t>
            </a:r>
          </a:p>
        </p:txBody>
      </p:sp>
      <p:sp>
        <p:nvSpPr>
          <p:cNvPr id="5" name="Title 1"/>
          <p:cNvSpPr>
            <a:spLocks noGrp="1"/>
          </p:cNvSpPr>
          <p:nvPr>
            <p:ph type="title"/>
          </p:nvPr>
        </p:nvSpPr>
        <p:spPr bwMode="gray">
          <a:xfrm>
            <a:off x="666652" y="671686"/>
            <a:ext cx="9358511" cy="320021"/>
          </a:xfrm>
        </p:spPr>
        <p:txBody>
          <a:bodyPr/>
          <a:lstStyle>
            <a:lvl1pPr>
              <a:lnSpc>
                <a:spcPct val="80000"/>
              </a:lnSpc>
              <a:defRPr sz="2599"/>
            </a:lvl1pPr>
          </a:lstStyle>
          <a:p>
            <a:r>
              <a:rPr lang="en-US" dirty="0"/>
              <a:t>Click to edit Master title style</a:t>
            </a:r>
            <a:endParaRPr lang="en-GB" dirty="0"/>
          </a:p>
        </p:txBody>
      </p:sp>
    </p:spTree>
    <p:extLst>
      <p:ext uri="{BB962C8B-B14F-4D97-AF65-F5344CB8AC3E}">
        <p14:creationId xmlns:p14="http://schemas.microsoft.com/office/powerpoint/2010/main" val="129078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Text Placeholder 8"/>
          <p:cNvSpPr>
            <a:spLocks noGrp="1"/>
          </p:cNvSpPr>
          <p:nvPr>
            <p:ph type="body" sz="quarter" idx="14" hasCustomPrompt="1"/>
          </p:nvPr>
        </p:nvSpPr>
        <p:spPr bwMode="gray">
          <a:xfrm>
            <a:off x="666652" y="1033775"/>
            <a:ext cx="9358511" cy="344638"/>
          </a:xfrm>
        </p:spPr>
        <p:txBody>
          <a:bodyPr/>
          <a:lstStyle>
            <a:lvl1pPr algn="l">
              <a:lnSpc>
                <a:spcPct val="80000"/>
              </a:lnSpc>
              <a:spcBef>
                <a:spcPts val="0"/>
              </a:spcBef>
              <a:spcAft>
                <a:spcPts val="0"/>
              </a:spcAft>
              <a:defRPr sz="2599">
                <a:solidFill>
                  <a:schemeClr val="tx1"/>
                </a:solidFill>
              </a:defRPr>
            </a:lvl1pPr>
          </a:lstStyle>
          <a:p>
            <a:pPr lvl="0"/>
            <a:r>
              <a:rPr lang="en-US" dirty="0"/>
              <a:t>[Subtitle]</a:t>
            </a:r>
          </a:p>
        </p:txBody>
      </p:sp>
      <p:sp>
        <p:nvSpPr>
          <p:cNvPr id="5" name="Title 1"/>
          <p:cNvSpPr>
            <a:spLocks noGrp="1"/>
          </p:cNvSpPr>
          <p:nvPr>
            <p:ph type="title"/>
          </p:nvPr>
        </p:nvSpPr>
        <p:spPr bwMode="gray">
          <a:xfrm>
            <a:off x="666652" y="671686"/>
            <a:ext cx="9358511" cy="320021"/>
          </a:xfrm>
        </p:spPr>
        <p:txBody>
          <a:bodyPr/>
          <a:lstStyle>
            <a:lvl1pPr>
              <a:lnSpc>
                <a:spcPct val="80000"/>
              </a:lnSpc>
              <a:defRPr sz="2599"/>
            </a:lvl1pPr>
          </a:lstStyle>
          <a:p>
            <a:r>
              <a:rPr lang="en-US" dirty="0"/>
              <a:t>Click to edit Master title style</a:t>
            </a:r>
            <a:endParaRPr lang="en-GB" dirty="0"/>
          </a:p>
        </p:txBody>
      </p:sp>
    </p:spTree>
    <p:extLst>
      <p:ext uri="{BB962C8B-B14F-4D97-AF65-F5344CB8AC3E}">
        <p14:creationId xmlns:p14="http://schemas.microsoft.com/office/powerpoint/2010/main" val="4089530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Text Placeholder 8"/>
          <p:cNvSpPr>
            <a:spLocks noGrp="1"/>
          </p:cNvSpPr>
          <p:nvPr>
            <p:ph type="body" sz="quarter" idx="14" hasCustomPrompt="1"/>
          </p:nvPr>
        </p:nvSpPr>
        <p:spPr bwMode="gray">
          <a:xfrm>
            <a:off x="666652" y="1033775"/>
            <a:ext cx="9358511" cy="344638"/>
          </a:xfrm>
        </p:spPr>
        <p:txBody>
          <a:bodyPr/>
          <a:lstStyle>
            <a:lvl1pPr algn="l">
              <a:lnSpc>
                <a:spcPct val="80000"/>
              </a:lnSpc>
              <a:spcBef>
                <a:spcPts val="0"/>
              </a:spcBef>
              <a:spcAft>
                <a:spcPts val="0"/>
              </a:spcAft>
              <a:defRPr sz="2599">
                <a:solidFill>
                  <a:schemeClr val="tx1"/>
                </a:solidFill>
              </a:defRPr>
            </a:lvl1pPr>
          </a:lstStyle>
          <a:p>
            <a:pPr lvl="0"/>
            <a:r>
              <a:rPr lang="en-US" dirty="0"/>
              <a:t>[Subtitle]</a:t>
            </a:r>
          </a:p>
        </p:txBody>
      </p:sp>
      <p:sp>
        <p:nvSpPr>
          <p:cNvPr id="5" name="Title 1"/>
          <p:cNvSpPr>
            <a:spLocks noGrp="1"/>
          </p:cNvSpPr>
          <p:nvPr>
            <p:ph type="title"/>
          </p:nvPr>
        </p:nvSpPr>
        <p:spPr bwMode="gray">
          <a:xfrm>
            <a:off x="666652" y="671686"/>
            <a:ext cx="9358511" cy="320021"/>
          </a:xfrm>
        </p:spPr>
        <p:txBody>
          <a:bodyPr/>
          <a:lstStyle>
            <a:lvl1pPr>
              <a:lnSpc>
                <a:spcPct val="80000"/>
              </a:lnSpc>
              <a:defRPr sz="2599"/>
            </a:lvl1pPr>
          </a:lstStyle>
          <a:p>
            <a:r>
              <a:rPr lang="en-US" dirty="0"/>
              <a:t>Click to edit Master title style</a:t>
            </a:r>
            <a:endParaRPr lang="en-GB" dirty="0"/>
          </a:p>
        </p:txBody>
      </p:sp>
    </p:spTree>
    <p:extLst>
      <p:ext uri="{BB962C8B-B14F-4D97-AF65-F5344CB8AC3E}">
        <p14:creationId xmlns:p14="http://schemas.microsoft.com/office/powerpoint/2010/main" val="4243331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4" name="Text Placeholder 8"/>
          <p:cNvSpPr>
            <a:spLocks noGrp="1"/>
          </p:cNvSpPr>
          <p:nvPr>
            <p:ph type="body" sz="quarter" idx="14" hasCustomPrompt="1"/>
          </p:nvPr>
        </p:nvSpPr>
        <p:spPr bwMode="gray">
          <a:xfrm>
            <a:off x="666652" y="1033775"/>
            <a:ext cx="9358511" cy="344638"/>
          </a:xfrm>
        </p:spPr>
        <p:txBody>
          <a:bodyPr/>
          <a:lstStyle>
            <a:lvl1pPr algn="l">
              <a:lnSpc>
                <a:spcPct val="80000"/>
              </a:lnSpc>
              <a:spcBef>
                <a:spcPts val="0"/>
              </a:spcBef>
              <a:spcAft>
                <a:spcPts val="0"/>
              </a:spcAft>
              <a:defRPr sz="2599">
                <a:solidFill>
                  <a:schemeClr val="tx1"/>
                </a:solidFill>
              </a:defRPr>
            </a:lvl1pPr>
          </a:lstStyle>
          <a:p>
            <a:pPr lvl="0"/>
            <a:r>
              <a:rPr lang="en-US" dirty="0"/>
              <a:t>[Subtitle]</a:t>
            </a:r>
          </a:p>
        </p:txBody>
      </p:sp>
      <p:sp>
        <p:nvSpPr>
          <p:cNvPr id="5" name="Title 1"/>
          <p:cNvSpPr>
            <a:spLocks noGrp="1"/>
          </p:cNvSpPr>
          <p:nvPr>
            <p:ph type="title"/>
          </p:nvPr>
        </p:nvSpPr>
        <p:spPr bwMode="gray">
          <a:xfrm>
            <a:off x="666652" y="671686"/>
            <a:ext cx="9358511" cy="320021"/>
          </a:xfrm>
        </p:spPr>
        <p:txBody>
          <a:bodyPr/>
          <a:lstStyle>
            <a:lvl1pPr>
              <a:lnSpc>
                <a:spcPct val="80000"/>
              </a:lnSpc>
              <a:defRPr sz="2599"/>
            </a:lvl1pPr>
          </a:lstStyle>
          <a:p>
            <a:r>
              <a:rPr lang="en-US" dirty="0"/>
              <a:t>Click to edit Master title style</a:t>
            </a:r>
            <a:endParaRPr lang="en-GB" dirty="0"/>
          </a:p>
        </p:txBody>
      </p:sp>
    </p:spTree>
    <p:extLst>
      <p:ext uri="{BB962C8B-B14F-4D97-AF65-F5344CB8AC3E}">
        <p14:creationId xmlns:p14="http://schemas.microsoft.com/office/powerpoint/2010/main" val="155356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4" name="Text Placeholder 8"/>
          <p:cNvSpPr>
            <a:spLocks noGrp="1"/>
          </p:cNvSpPr>
          <p:nvPr>
            <p:ph type="body" sz="quarter" idx="14" hasCustomPrompt="1"/>
          </p:nvPr>
        </p:nvSpPr>
        <p:spPr bwMode="gray">
          <a:xfrm>
            <a:off x="666652" y="1033775"/>
            <a:ext cx="9358511" cy="344638"/>
          </a:xfrm>
        </p:spPr>
        <p:txBody>
          <a:bodyPr/>
          <a:lstStyle>
            <a:lvl1pPr algn="l">
              <a:lnSpc>
                <a:spcPct val="80000"/>
              </a:lnSpc>
              <a:spcBef>
                <a:spcPts val="0"/>
              </a:spcBef>
              <a:spcAft>
                <a:spcPts val="0"/>
              </a:spcAft>
              <a:defRPr sz="2599">
                <a:solidFill>
                  <a:schemeClr val="tx1"/>
                </a:solidFill>
              </a:defRPr>
            </a:lvl1pPr>
          </a:lstStyle>
          <a:p>
            <a:pPr lvl="0"/>
            <a:r>
              <a:rPr lang="en-US" dirty="0"/>
              <a:t>[Subtitle]</a:t>
            </a:r>
          </a:p>
        </p:txBody>
      </p:sp>
      <p:sp>
        <p:nvSpPr>
          <p:cNvPr id="5" name="Title 1"/>
          <p:cNvSpPr>
            <a:spLocks noGrp="1"/>
          </p:cNvSpPr>
          <p:nvPr>
            <p:ph type="title"/>
          </p:nvPr>
        </p:nvSpPr>
        <p:spPr bwMode="gray">
          <a:xfrm>
            <a:off x="666652" y="671686"/>
            <a:ext cx="9358511" cy="320021"/>
          </a:xfrm>
        </p:spPr>
        <p:txBody>
          <a:bodyPr/>
          <a:lstStyle>
            <a:lvl1pPr>
              <a:lnSpc>
                <a:spcPct val="80000"/>
              </a:lnSpc>
              <a:defRPr sz="2599"/>
            </a:lvl1pPr>
          </a:lstStyle>
          <a:p>
            <a:r>
              <a:rPr lang="en-US" dirty="0"/>
              <a:t>Click to edit Master title style</a:t>
            </a:r>
            <a:endParaRPr lang="en-GB" dirty="0"/>
          </a:p>
        </p:txBody>
      </p:sp>
    </p:spTree>
    <p:extLst>
      <p:ext uri="{BB962C8B-B14F-4D97-AF65-F5344CB8AC3E}">
        <p14:creationId xmlns:p14="http://schemas.microsoft.com/office/powerpoint/2010/main" val="3762423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4" name="Text Placeholder 8"/>
          <p:cNvSpPr>
            <a:spLocks noGrp="1"/>
          </p:cNvSpPr>
          <p:nvPr>
            <p:ph type="body" sz="quarter" idx="14" hasCustomPrompt="1"/>
          </p:nvPr>
        </p:nvSpPr>
        <p:spPr bwMode="gray">
          <a:xfrm>
            <a:off x="666652" y="1033775"/>
            <a:ext cx="9358511" cy="344638"/>
          </a:xfrm>
        </p:spPr>
        <p:txBody>
          <a:bodyPr/>
          <a:lstStyle>
            <a:lvl1pPr algn="l">
              <a:lnSpc>
                <a:spcPct val="80000"/>
              </a:lnSpc>
              <a:spcBef>
                <a:spcPts val="0"/>
              </a:spcBef>
              <a:spcAft>
                <a:spcPts val="0"/>
              </a:spcAft>
              <a:defRPr sz="2599">
                <a:solidFill>
                  <a:schemeClr val="tx1"/>
                </a:solidFill>
              </a:defRPr>
            </a:lvl1pPr>
          </a:lstStyle>
          <a:p>
            <a:pPr lvl="0"/>
            <a:r>
              <a:rPr lang="en-US" dirty="0"/>
              <a:t>[Subtitle]</a:t>
            </a:r>
          </a:p>
        </p:txBody>
      </p:sp>
      <p:sp>
        <p:nvSpPr>
          <p:cNvPr id="5" name="Title 1"/>
          <p:cNvSpPr>
            <a:spLocks noGrp="1"/>
          </p:cNvSpPr>
          <p:nvPr>
            <p:ph type="title"/>
          </p:nvPr>
        </p:nvSpPr>
        <p:spPr bwMode="gray">
          <a:xfrm>
            <a:off x="666652" y="671686"/>
            <a:ext cx="9358511" cy="320021"/>
          </a:xfrm>
        </p:spPr>
        <p:txBody>
          <a:bodyPr/>
          <a:lstStyle>
            <a:lvl1pPr>
              <a:lnSpc>
                <a:spcPct val="80000"/>
              </a:lnSpc>
              <a:defRPr sz="2599"/>
            </a:lvl1pPr>
          </a:lstStyle>
          <a:p>
            <a:r>
              <a:rPr lang="en-US" dirty="0"/>
              <a:t>Click to edit Master title style</a:t>
            </a:r>
            <a:endParaRPr lang="en-GB" dirty="0"/>
          </a:p>
        </p:txBody>
      </p:sp>
    </p:spTree>
    <p:extLst>
      <p:ext uri="{BB962C8B-B14F-4D97-AF65-F5344CB8AC3E}">
        <p14:creationId xmlns:p14="http://schemas.microsoft.com/office/powerpoint/2010/main" val="331662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4" name="Text Placeholder 8"/>
          <p:cNvSpPr>
            <a:spLocks noGrp="1"/>
          </p:cNvSpPr>
          <p:nvPr>
            <p:ph type="body" sz="quarter" idx="14" hasCustomPrompt="1"/>
          </p:nvPr>
        </p:nvSpPr>
        <p:spPr bwMode="gray">
          <a:xfrm>
            <a:off x="666652" y="1033775"/>
            <a:ext cx="9358511" cy="344638"/>
          </a:xfrm>
        </p:spPr>
        <p:txBody>
          <a:bodyPr/>
          <a:lstStyle>
            <a:lvl1pPr algn="l">
              <a:lnSpc>
                <a:spcPct val="80000"/>
              </a:lnSpc>
              <a:spcBef>
                <a:spcPts val="0"/>
              </a:spcBef>
              <a:spcAft>
                <a:spcPts val="0"/>
              </a:spcAft>
              <a:defRPr sz="2599">
                <a:solidFill>
                  <a:schemeClr val="tx1"/>
                </a:solidFill>
              </a:defRPr>
            </a:lvl1pPr>
          </a:lstStyle>
          <a:p>
            <a:pPr lvl="0"/>
            <a:r>
              <a:rPr lang="en-US" dirty="0"/>
              <a:t>[Subtitle]</a:t>
            </a:r>
          </a:p>
        </p:txBody>
      </p:sp>
      <p:sp>
        <p:nvSpPr>
          <p:cNvPr id="5" name="Title 1"/>
          <p:cNvSpPr>
            <a:spLocks noGrp="1"/>
          </p:cNvSpPr>
          <p:nvPr>
            <p:ph type="title"/>
          </p:nvPr>
        </p:nvSpPr>
        <p:spPr bwMode="gray">
          <a:xfrm>
            <a:off x="666652" y="671686"/>
            <a:ext cx="9358511" cy="320021"/>
          </a:xfrm>
        </p:spPr>
        <p:txBody>
          <a:bodyPr/>
          <a:lstStyle>
            <a:lvl1pPr>
              <a:lnSpc>
                <a:spcPct val="80000"/>
              </a:lnSpc>
              <a:defRPr sz="2599"/>
            </a:lvl1pPr>
          </a:lstStyle>
          <a:p>
            <a:r>
              <a:rPr lang="en-US" dirty="0"/>
              <a:t>Click to edit Master title style</a:t>
            </a:r>
            <a:endParaRPr lang="en-GB" dirty="0"/>
          </a:p>
        </p:txBody>
      </p:sp>
    </p:spTree>
    <p:extLst>
      <p:ext uri="{BB962C8B-B14F-4D97-AF65-F5344CB8AC3E}">
        <p14:creationId xmlns:p14="http://schemas.microsoft.com/office/powerpoint/2010/main" val="3894754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4" name="Text Placeholder 8"/>
          <p:cNvSpPr>
            <a:spLocks noGrp="1"/>
          </p:cNvSpPr>
          <p:nvPr>
            <p:ph type="body" sz="quarter" idx="14" hasCustomPrompt="1"/>
          </p:nvPr>
        </p:nvSpPr>
        <p:spPr bwMode="gray">
          <a:xfrm>
            <a:off x="666652" y="1033775"/>
            <a:ext cx="9358511" cy="344638"/>
          </a:xfrm>
        </p:spPr>
        <p:txBody>
          <a:bodyPr/>
          <a:lstStyle>
            <a:lvl1pPr algn="l">
              <a:lnSpc>
                <a:spcPct val="80000"/>
              </a:lnSpc>
              <a:spcBef>
                <a:spcPts val="0"/>
              </a:spcBef>
              <a:spcAft>
                <a:spcPts val="0"/>
              </a:spcAft>
              <a:defRPr sz="2599">
                <a:solidFill>
                  <a:schemeClr val="tx1"/>
                </a:solidFill>
              </a:defRPr>
            </a:lvl1pPr>
          </a:lstStyle>
          <a:p>
            <a:pPr lvl="0"/>
            <a:r>
              <a:rPr lang="en-US" dirty="0"/>
              <a:t>[Subtitle]</a:t>
            </a:r>
          </a:p>
        </p:txBody>
      </p:sp>
      <p:sp>
        <p:nvSpPr>
          <p:cNvPr id="5" name="Title 1"/>
          <p:cNvSpPr>
            <a:spLocks noGrp="1"/>
          </p:cNvSpPr>
          <p:nvPr>
            <p:ph type="title"/>
          </p:nvPr>
        </p:nvSpPr>
        <p:spPr bwMode="gray">
          <a:xfrm>
            <a:off x="666652" y="671686"/>
            <a:ext cx="9358511" cy="320021"/>
          </a:xfrm>
        </p:spPr>
        <p:txBody>
          <a:bodyPr/>
          <a:lstStyle>
            <a:lvl1pPr>
              <a:lnSpc>
                <a:spcPct val="80000"/>
              </a:lnSpc>
              <a:defRPr sz="2599"/>
            </a:lvl1pPr>
          </a:lstStyle>
          <a:p>
            <a:r>
              <a:rPr lang="en-US" dirty="0"/>
              <a:t>Click to edit Master title style</a:t>
            </a:r>
            <a:endParaRPr lang="en-GB" dirty="0"/>
          </a:p>
        </p:txBody>
      </p:sp>
    </p:spTree>
    <p:extLst>
      <p:ext uri="{BB962C8B-B14F-4D97-AF65-F5344CB8AC3E}">
        <p14:creationId xmlns:p14="http://schemas.microsoft.com/office/powerpoint/2010/main" val="3804497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slide - 1 column">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6652" y="671686"/>
            <a:ext cx="9358511" cy="344638"/>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666652" y="1834764"/>
            <a:ext cx="9358511" cy="5039254"/>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666652" y="1033775"/>
            <a:ext cx="9358511" cy="344638"/>
          </a:xfrm>
        </p:spPr>
        <p:txBody>
          <a:bodyPr/>
          <a:lstStyle>
            <a:lvl1pPr algn="l">
              <a:lnSpc>
                <a:spcPct val="80000"/>
              </a:lnSpc>
              <a:spcBef>
                <a:spcPts val="0"/>
              </a:spcBef>
              <a:spcAft>
                <a:spcPts val="0"/>
              </a:spcAft>
              <a:defRPr sz="2799">
                <a:solidFill>
                  <a:schemeClr val="tx1"/>
                </a:solidFill>
              </a:defRPr>
            </a:lvl1pPr>
          </a:lstStyle>
          <a:p>
            <a:pPr lvl="0"/>
            <a:r>
              <a:rPr lang="en-US" dirty="0"/>
              <a:t>[Subtitle]</a:t>
            </a:r>
          </a:p>
        </p:txBody>
      </p:sp>
    </p:spTree>
    <p:extLst>
      <p:ext uri="{BB962C8B-B14F-4D97-AF65-F5344CB8AC3E}">
        <p14:creationId xmlns:p14="http://schemas.microsoft.com/office/powerpoint/2010/main" val="2923340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D48C27D-AB5A-4C59-9850-286EB278C4F7}" type="datetimeFigureOut">
              <a:rPr lang="fr-FR" smtClean="0"/>
              <a:t>25/01/2018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52C412-8DF4-423E-BC79-E18059F0E913}" type="slidenum">
              <a:rPr lang="fr-FR" smtClean="0"/>
              <a:t>‹N°›</a:t>
            </a:fld>
            <a:endParaRPr lang="fr-FR"/>
          </a:p>
        </p:txBody>
      </p:sp>
    </p:spTree>
    <p:extLst>
      <p:ext uri="{BB962C8B-B14F-4D97-AF65-F5344CB8AC3E}">
        <p14:creationId xmlns:p14="http://schemas.microsoft.com/office/powerpoint/2010/main" val="3021021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teal">
    <p:spTree>
      <p:nvGrpSpPr>
        <p:cNvPr id="1" name=""/>
        <p:cNvGrpSpPr/>
        <p:nvPr/>
      </p:nvGrpSpPr>
      <p:grpSpPr>
        <a:xfrm>
          <a:off x="0" y="0"/>
          <a:ext cx="0" cy="0"/>
          <a:chOff x="0" y="0"/>
          <a:chExt cx="0" cy="0"/>
        </a:xfrm>
      </p:grpSpPr>
      <p:sp>
        <p:nvSpPr>
          <p:cNvPr id="6" name="Rectangle 15"/>
          <p:cNvSpPr>
            <a:spLocks noChangeArrowheads="1"/>
          </p:cNvSpPr>
          <p:nvPr userDrawn="1"/>
        </p:nvSpPr>
        <p:spPr bwMode="gray">
          <a:xfrm>
            <a:off x="0" y="314962"/>
            <a:ext cx="10352126" cy="5870997"/>
          </a:xfrm>
          <a:prstGeom prst="rect">
            <a:avLst/>
          </a:prstGeom>
          <a:solidFill>
            <a:srgbClr val="2EAFA4"/>
          </a:solidFill>
          <a:ln w="9525">
            <a:noFill/>
            <a:miter lim="800000"/>
            <a:headEnd/>
            <a:tailEnd/>
          </a:ln>
          <a:effectLst/>
        </p:spPr>
        <p:txBody>
          <a:bodyPr wrap="none" anchor="ctr"/>
          <a:lstStyle/>
          <a:p>
            <a:endParaRPr lang="en-GB" sz="2263"/>
          </a:p>
        </p:txBody>
      </p:sp>
      <p:sp>
        <p:nvSpPr>
          <p:cNvPr id="7" name="Rectangle 2"/>
          <p:cNvSpPr>
            <a:spLocks noGrp="1" noChangeArrowheads="1"/>
          </p:cNvSpPr>
          <p:nvPr>
            <p:ph type="ctrTitle"/>
          </p:nvPr>
        </p:nvSpPr>
        <p:spPr bwMode="gray">
          <a:xfrm>
            <a:off x="335976" y="1895181"/>
            <a:ext cx="9704305" cy="579225"/>
          </a:xfrm>
          <a:prstGeom prst="rect">
            <a:avLst/>
          </a:prstGeom>
        </p:spPr>
        <p:txBody>
          <a:bodyPr/>
          <a:lstStyle>
            <a:lvl1pPr algn="l">
              <a:defRPr sz="3527">
                <a:solidFill>
                  <a:schemeClr val="bg1"/>
                </a:solidFill>
                <a:latin typeface="Trebuchet MS" pitchFamily="34" charset="0"/>
              </a:defRPr>
            </a:lvl1pPr>
          </a:lstStyle>
          <a:p>
            <a:r>
              <a:rPr lang="en-US" dirty="0"/>
              <a:t>Click to edit Master title style</a:t>
            </a:r>
            <a:endParaRPr lang="en-GB" dirty="0"/>
          </a:p>
        </p:txBody>
      </p:sp>
      <p:sp>
        <p:nvSpPr>
          <p:cNvPr id="8" name="Rectangle 3"/>
          <p:cNvSpPr>
            <a:spLocks noGrp="1" noChangeArrowheads="1"/>
          </p:cNvSpPr>
          <p:nvPr>
            <p:ph type="subTitle" idx="1"/>
          </p:nvPr>
        </p:nvSpPr>
        <p:spPr bwMode="gray">
          <a:xfrm>
            <a:off x="335976" y="2474406"/>
            <a:ext cx="9704305" cy="3037869"/>
          </a:xfrm>
          <a:prstGeom prst="rect">
            <a:avLst/>
          </a:prstGeom>
        </p:spPr>
        <p:txBody>
          <a:bodyPr/>
          <a:lstStyle>
            <a:lvl1pPr>
              <a:buNone/>
              <a:defRPr sz="1984">
                <a:solidFill>
                  <a:schemeClr val="bg1"/>
                </a:solidFill>
                <a:latin typeface="Trebuchet MS" pitchFamily="34" charset="0"/>
              </a:defRPr>
            </a:lvl1pPr>
          </a:lstStyle>
          <a:p>
            <a:r>
              <a:rPr lang="en-US" dirty="0"/>
              <a:t>Click to edit Master subtitle style</a:t>
            </a:r>
            <a:endParaRPr lang="en-GB" dirty="0"/>
          </a:p>
        </p:txBody>
      </p:sp>
      <p:sp>
        <p:nvSpPr>
          <p:cNvPr id="15" name="Freeform 25"/>
          <p:cNvSpPr>
            <a:spLocks noChangeAspect="1"/>
          </p:cNvSpPr>
          <p:nvPr userDrawn="1"/>
        </p:nvSpPr>
        <p:spPr bwMode="gray">
          <a:xfrm>
            <a:off x="335977" y="5545512"/>
            <a:ext cx="189334" cy="2014163"/>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2263"/>
          </a:p>
        </p:txBody>
      </p:sp>
      <p:sp>
        <p:nvSpPr>
          <p:cNvPr id="16" name="Freeform 30"/>
          <p:cNvSpPr>
            <a:spLocks noChangeAspect="1"/>
          </p:cNvSpPr>
          <p:nvPr userDrawn="1"/>
        </p:nvSpPr>
        <p:spPr bwMode="gray">
          <a:xfrm>
            <a:off x="335977" y="1"/>
            <a:ext cx="189334" cy="99045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2263"/>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with title, sub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977" y="741968"/>
            <a:ext cx="9771162" cy="517960"/>
          </a:xfrm>
        </p:spPr>
        <p:txBody>
          <a:bodyPr/>
          <a:lstStyle/>
          <a:p>
            <a:r>
              <a:rPr lang="en-US" dirty="0"/>
              <a:t>CLICK TO EDIT MASTER TITLE STYLE</a:t>
            </a:r>
          </a:p>
        </p:txBody>
      </p:sp>
      <p:sp>
        <p:nvSpPr>
          <p:cNvPr id="12" name="Rectangle 3"/>
          <p:cNvSpPr>
            <a:spLocks noGrp="1" noChangeArrowheads="1"/>
          </p:cNvSpPr>
          <p:nvPr>
            <p:ph type="subTitle" idx="1"/>
          </p:nvPr>
        </p:nvSpPr>
        <p:spPr bwMode="gray">
          <a:xfrm>
            <a:off x="334084" y="1338675"/>
            <a:ext cx="9704305" cy="393736"/>
          </a:xfrm>
        </p:spPr>
        <p:txBody>
          <a:bodyPr/>
          <a:lstStyle>
            <a:lvl1pPr>
              <a:defRPr sz="3086">
                <a:solidFill>
                  <a:srgbClr val="2EB0A4"/>
                </a:solidFill>
              </a:defRPr>
            </a:lvl1pPr>
          </a:lstStyle>
          <a:p>
            <a:r>
              <a:rPr lang="en-US"/>
              <a:t>Click to edit Master subtitle style</a:t>
            </a:r>
            <a:endParaRPr lang="en-GB" dirty="0"/>
          </a:p>
        </p:txBody>
      </p:sp>
      <p:sp>
        <p:nvSpPr>
          <p:cNvPr id="14" name="Content Placeholder 13"/>
          <p:cNvSpPr>
            <a:spLocks noGrp="1"/>
          </p:cNvSpPr>
          <p:nvPr>
            <p:ph sz="quarter" idx="11"/>
          </p:nvPr>
        </p:nvSpPr>
        <p:spPr>
          <a:xfrm>
            <a:off x="334084" y="1968666"/>
            <a:ext cx="9689523" cy="35436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light blue">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316737"/>
            <a:ext cx="10352126" cy="5870997"/>
          </a:xfrm>
          <a:prstGeom prst="rect">
            <a:avLst/>
          </a:prstGeom>
          <a:solidFill>
            <a:srgbClr val="62CAE3"/>
          </a:solidFill>
          <a:ln w="9525">
            <a:noFill/>
            <a:miter lim="800000"/>
            <a:headEnd/>
            <a:tailEnd/>
          </a:ln>
          <a:effectLst/>
        </p:spPr>
        <p:txBody>
          <a:bodyPr wrap="none" anchor="ctr"/>
          <a:lstStyle/>
          <a:p>
            <a:endParaRPr lang="en-GB" sz="3527">
              <a:latin typeface="Trebuchet MS" pitchFamily="34" charset="0"/>
            </a:endParaRPr>
          </a:p>
        </p:txBody>
      </p:sp>
      <p:sp>
        <p:nvSpPr>
          <p:cNvPr id="10" name="Rectangle 2"/>
          <p:cNvSpPr>
            <a:spLocks noGrp="1" noChangeArrowheads="1"/>
          </p:cNvSpPr>
          <p:nvPr>
            <p:ph type="ctrTitle"/>
          </p:nvPr>
        </p:nvSpPr>
        <p:spPr bwMode="gray">
          <a:xfrm>
            <a:off x="335976" y="1520685"/>
            <a:ext cx="9704305" cy="579225"/>
          </a:xfrm>
          <a:prstGeom prst="rect">
            <a:avLst/>
          </a:prstGeom>
        </p:spPr>
        <p:txBody>
          <a:bodyPr/>
          <a:lstStyle>
            <a:lvl1pPr algn="l">
              <a:defRPr sz="3527">
                <a:solidFill>
                  <a:schemeClr val="bg1"/>
                </a:solidFill>
                <a:latin typeface="Trebuchet MS" pitchFamily="34" charset="0"/>
              </a:defRPr>
            </a:lvl1pPr>
          </a:lstStyle>
          <a:p>
            <a:r>
              <a:rPr lang="en-US" dirty="0"/>
              <a:t>Click to edit Master title style</a:t>
            </a:r>
            <a:endParaRPr lang="en-GB" dirty="0"/>
          </a:p>
        </p:txBody>
      </p:sp>
      <p:sp>
        <p:nvSpPr>
          <p:cNvPr id="11" name="Rectangle 3"/>
          <p:cNvSpPr>
            <a:spLocks noGrp="1" noChangeArrowheads="1"/>
          </p:cNvSpPr>
          <p:nvPr>
            <p:ph type="subTitle" idx="1"/>
          </p:nvPr>
        </p:nvSpPr>
        <p:spPr bwMode="gray">
          <a:xfrm>
            <a:off x="335976" y="2099910"/>
            <a:ext cx="9704305" cy="3037869"/>
          </a:xfrm>
          <a:prstGeom prst="rect">
            <a:avLst/>
          </a:prstGeom>
        </p:spPr>
        <p:txBody>
          <a:bodyPr/>
          <a:lstStyle>
            <a:lvl1pPr>
              <a:buNone/>
              <a:defRPr sz="1984">
                <a:solidFill>
                  <a:schemeClr val="bg1"/>
                </a:solidFill>
                <a:latin typeface="Trebuchet MS" pitchFamily="34" charset="0"/>
              </a:defRPr>
            </a:lvl1pPr>
          </a:lstStyle>
          <a:p>
            <a:r>
              <a:rPr lang="en-US" dirty="0"/>
              <a:t>Click to edit Master subtitle style</a:t>
            </a:r>
            <a:endParaRPr lang="en-GB" dirty="0"/>
          </a:p>
        </p:txBody>
      </p:sp>
      <p:sp>
        <p:nvSpPr>
          <p:cNvPr id="13" name="Freeform 25"/>
          <p:cNvSpPr>
            <a:spLocks noChangeAspect="1"/>
          </p:cNvSpPr>
          <p:nvPr userDrawn="1"/>
        </p:nvSpPr>
        <p:spPr bwMode="gray">
          <a:xfrm>
            <a:off x="335977" y="5545512"/>
            <a:ext cx="189334" cy="2014163"/>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2263"/>
          </a:p>
        </p:txBody>
      </p:sp>
      <p:sp>
        <p:nvSpPr>
          <p:cNvPr id="14" name="Freeform 30"/>
          <p:cNvSpPr>
            <a:spLocks noChangeAspect="1"/>
          </p:cNvSpPr>
          <p:nvPr userDrawn="1"/>
        </p:nvSpPr>
        <p:spPr bwMode="gray">
          <a:xfrm>
            <a:off x="335977" y="1"/>
            <a:ext cx="189334" cy="99045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2263"/>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burgundy">
    <p:spTree>
      <p:nvGrpSpPr>
        <p:cNvPr id="1" name=""/>
        <p:cNvGrpSpPr/>
        <p:nvPr/>
      </p:nvGrpSpPr>
      <p:grpSpPr>
        <a:xfrm>
          <a:off x="0" y="0"/>
          <a:ext cx="0" cy="0"/>
          <a:chOff x="0" y="0"/>
          <a:chExt cx="0" cy="0"/>
        </a:xfrm>
      </p:grpSpPr>
      <p:sp>
        <p:nvSpPr>
          <p:cNvPr id="8" name="Rectangle 15"/>
          <p:cNvSpPr>
            <a:spLocks noChangeArrowheads="1"/>
          </p:cNvSpPr>
          <p:nvPr userDrawn="1"/>
        </p:nvSpPr>
        <p:spPr bwMode="gray">
          <a:xfrm>
            <a:off x="0" y="316737"/>
            <a:ext cx="10352126" cy="5870997"/>
          </a:xfrm>
          <a:prstGeom prst="rect">
            <a:avLst/>
          </a:prstGeom>
          <a:solidFill>
            <a:srgbClr val="98002E"/>
          </a:solidFill>
          <a:ln w="9525">
            <a:noFill/>
            <a:miter lim="800000"/>
            <a:headEnd/>
            <a:tailEnd/>
          </a:ln>
          <a:effectLst/>
        </p:spPr>
        <p:txBody>
          <a:bodyPr wrap="none" anchor="ctr"/>
          <a:lstStyle/>
          <a:p>
            <a:endParaRPr lang="en-GB" sz="2263"/>
          </a:p>
        </p:txBody>
      </p:sp>
      <p:sp>
        <p:nvSpPr>
          <p:cNvPr id="10" name="Rectangle 2"/>
          <p:cNvSpPr>
            <a:spLocks noGrp="1" noChangeArrowheads="1"/>
          </p:cNvSpPr>
          <p:nvPr>
            <p:ph type="ctrTitle"/>
          </p:nvPr>
        </p:nvSpPr>
        <p:spPr bwMode="gray">
          <a:xfrm>
            <a:off x="335976" y="1520685"/>
            <a:ext cx="9704305" cy="579225"/>
          </a:xfrm>
          <a:prstGeom prst="rect">
            <a:avLst/>
          </a:prstGeom>
        </p:spPr>
        <p:txBody>
          <a:bodyPr/>
          <a:lstStyle>
            <a:lvl1pPr algn="l">
              <a:defRPr sz="3527">
                <a:solidFill>
                  <a:schemeClr val="bg1"/>
                </a:solidFill>
                <a:latin typeface="Trebuchet MS" pitchFamily="34" charset="0"/>
              </a:defRPr>
            </a:lvl1pPr>
          </a:lstStyle>
          <a:p>
            <a:r>
              <a:rPr lang="en-US" dirty="0"/>
              <a:t>Click to edit Master title style</a:t>
            </a:r>
            <a:endParaRPr lang="en-GB" dirty="0"/>
          </a:p>
        </p:txBody>
      </p:sp>
      <p:sp>
        <p:nvSpPr>
          <p:cNvPr id="11" name="Rectangle 3"/>
          <p:cNvSpPr>
            <a:spLocks noGrp="1" noChangeArrowheads="1"/>
          </p:cNvSpPr>
          <p:nvPr>
            <p:ph type="subTitle" idx="1"/>
          </p:nvPr>
        </p:nvSpPr>
        <p:spPr bwMode="gray">
          <a:xfrm>
            <a:off x="335976" y="2099910"/>
            <a:ext cx="9704305" cy="3037869"/>
          </a:xfrm>
          <a:prstGeom prst="rect">
            <a:avLst/>
          </a:prstGeom>
        </p:spPr>
        <p:txBody>
          <a:bodyPr/>
          <a:lstStyle>
            <a:lvl1pPr>
              <a:buNone/>
              <a:defRPr sz="1984">
                <a:solidFill>
                  <a:schemeClr val="bg1"/>
                </a:solidFill>
                <a:latin typeface="Trebuchet MS" pitchFamily="34" charset="0"/>
              </a:defRPr>
            </a:lvl1pPr>
          </a:lstStyle>
          <a:p>
            <a:r>
              <a:rPr lang="en-US" dirty="0"/>
              <a:t>Click to edit Master subtitle style</a:t>
            </a:r>
            <a:endParaRPr lang="en-GB" dirty="0"/>
          </a:p>
        </p:txBody>
      </p:sp>
      <p:sp>
        <p:nvSpPr>
          <p:cNvPr id="13" name="Freeform 25"/>
          <p:cNvSpPr>
            <a:spLocks noChangeAspect="1"/>
          </p:cNvSpPr>
          <p:nvPr userDrawn="1"/>
        </p:nvSpPr>
        <p:spPr bwMode="gray">
          <a:xfrm>
            <a:off x="335977" y="5545512"/>
            <a:ext cx="189334" cy="2014163"/>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2263"/>
          </a:p>
        </p:txBody>
      </p:sp>
      <p:sp>
        <p:nvSpPr>
          <p:cNvPr id="14" name="Freeform 30"/>
          <p:cNvSpPr>
            <a:spLocks noChangeAspect="1"/>
          </p:cNvSpPr>
          <p:nvPr userDrawn="1"/>
        </p:nvSpPr>
        <p:spPr bwMode="gray">
          <a:xfrm>
            <a:off x="335977" y="1"/>
            <a:ext cx="189334" cy="99045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2263"/>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copper">
    <p:spTree>
      <p:nvGrpSpPr>
        <p:cNvPr id="1" name=""/>
        <p:cNvGrpSpPr/>
        <p:nvPr/>
      </p:nvGrpSpPr>
      <p:grpSpPr>
        <a:xfrm>
          <a:off x="0" y="0"/>
          <a:ext cx="0" cy="0"/>
          <a:chOff x="0" y="0"/>
          <a:chExt cx="0" cy="0"/>
        </a:xfrm>
      </p:grpSpPr>
      <p:sp>
        <p:nvSpPr>
          <p:cNvPr id="6" name="Rectangle 15"/>
          <p:cNvSpPr>
            <a:spLocks noChangeArrowheads="1"/>
          </p:cNvSpPr>
          <p:nvPr userDrawn="1"/>
        </p:nvSpPr>
        <p:spPr bwMode="gray">
          <a:xfrm>
            <a:off x="0" y="316737"/>
            <a:ext cx="10352126" cy="5870997"/>
          </a:xfrm>
          <a:prstGeom prst="rect">
            <a:avLst/>
          </a:prstGeom>
          <a:solidFill>
            <a:srgbClr val="EE9024"/>
          </a:solidFill>
          <a:ln w="9525">
            <a:noFill/>
            <a:miter lim="800000"/>
            <a:headEnd/>
            <a:tailEnd/>
          </a:ln>
          <a:effectLst/>
        </p:spPr>
        <p:txBody>
          <a:bodyPr wrap="none" anchor="ctr"/>
          <a:lstStyle/>
          <a:p>
            <a:endParaRPr lang="en-GB" sz="2263"/>
          </a:p>
        </p:txBody>
      </p:sp>
      <p:sp>
        <p:nvSpPr>
          <p:cNvPr id="10" name="Rectangle 2"/>
          <p:cNvSpPr>
            <a:spLocks noGrp="1" noChangeArrowheads="1"/>
          </p:cNvSpPr>
          <p:nvPr>
            <p:ph type="ctrTitle"/>
          </p:nvPr>
        </p:nvSpPr>
        <p:spPr bwMode="gray">
          <a:xfrm>
            <a:off x="335976" y="1520685"/>
            <a:ext cx="9704305" cy="579225"/>
          </a:xfrm>
          <a:prstGeom prst="rect">
            <a:avLst/>
          </a:prstGeom>
        </p:spPr>
        <p:txBody>
          <a:bodyPr/>
          <a:lstStyle>
            <a:lvl1pPr algn="l">
              <a:defRPr sz="3527">
                <a:solidFill>
                  <a:schemeClr val="bg1"/>
                </a:solidFill>
                <a:latin typeface="Trebuchet MS" pitchFamily="34" charset="0"/>
              </a:defRPr>
            </a:lvl1pPr>
          </a:lstStyle>
          <a:p>
            <a:r>
              <a:rPr lang="en-US" dirty="0"/>
              <a:t>Click to edit Master title style</a:t>
            </a:r>
            <a:endParaRPr lang="en-GB" dirty="0"/>
          </a:p>
        </p:txBody>
      </p:sp>
      <p:sp>
        <p:nvSpPr>
          <p:cNvPr id="11" name="Rectangle 3"/>
          <p:cNvSpPr>
            <a:spLocks noGrp="1" noChangeArrowheads="1"/>
          </p:cNvSpPr>
          <p:nvPr>
            <p:ph type="subTitle" idx="1"/>
          </p:nvPr>
        </p:nvSpPr>
        <p:spPr bwMode="gray">
          <a:xfrm>
            <a:off x="335976" y="2099910"/>
            <a:ext cx="9704305" cy="3037869"/>
          </a:xfrm>
          <a:prstGeom prst="rect">
            <a:avLst/>
          </a:prstGeom>
        </p:spPr>
        <p:txBody>
          <a:bodyPr/>
          <a:lstStyle>
            <a:lvl1pPr>
              <a:buNone/>
              <a:defRPr sz="1984">
                <a:solidFill>
                  <a:schemeClr val="bg1"/>
                </a:solidFill>
                <a:latin typeface="Trebuchet MS" pitchFamily="34" charset="0"/>
              </a:defRPr>
            </a:lvl1pPr>
          </a:lstStyle>
          <a:p>
            <a:r>
              <a:rPr lang="en-US" dirty="0"/>
              <a:t>Click to edit Master subtitle style</a:t>
            </a:r>
            <a:endParaRPr lang="en-GB" dirty="0"/>
          </a:p>
        </p:txBody>
      </p:sp>
      <p:sp>
        <p:nvSpPr>
          <p:cNvPr id="13" name="Freeform 25"/>
          <p:cNvSpPr>
            <a:spLocks noChangeAspect="1"/>
          </p:cNvSpPr>
          <p:nvPr userDrawn="1"/>
        </p:nvSpPr>
        <p:spPr bwMode="gray">
          <a:xfrm>
            <a:off x="335977" y="5545512"/>
            <a:ext cx="189334" cy="2014163"/>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2263"/>
          </a:p>
        </p:txBody>
      </p:sp>
      <p:sp>
        <p:nvSpPr>
          <p:cNvPr id="14" name="Freeform 30"/>
          <p:cNvSpPr>
            <a:spLocks noChangeAspect="1"/>
          </p:cNvSpPr>
          <p:nvPr userDrawn="1"/>
        </p:nvSpPr>
        <p:spPr bwMode="gray">
          <a:xfrm>
            <a:off x="335977" y="1"/>
            <a:ext cx="189334" cy="99045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2263"/>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fuschia">
    <p:spTree>
      <p:nvGrpSpPr>
        <p:cNvPr id="1" name=""/>
        <p:cNvGrpSpPr/>
        <p:nvPr/>
      </p:nvGrpSpPr>
      <p:grpSpPr>
        <a:xfrm>
          <a:off x="0" y="0"/>
          <a:ext cx="0" cy="0"/>
          <a:chOff x="0" y="0"/>
          <a:chExt cx="0" cy="0"/>
        </a:xfrm>
      </p:grpSpPr>
      <p:sp>
        <p:nvSpPr>
          <p:cNvPr id="6" name="Rectangle 15"/>
          <p:cNvSpPr>
            <a:spLocks noChangeArrowheads="1"/>
          </p:cNvSpPr>
          <p:nvPr userDrawn="1"/>
        </p:nvSpPr>
        <p:spPr bwMode="gray">
          <a:xfrm>
            <a:off x="0" y="316737"/>
            <a:ext cx="10352126" cy="5870997"/>
          </a:xfrm>
          <a:prstGeom prst="rect">
            <a:avLst/>
          </a:prstGeom>
          <a:solidFill>
            <a:srgbClr val="D1108C"/>
          </a:solidFill>
          <a:ln w="9525">
            <a:noFill/>
            <a:miter lim="800000"/>
            <a:headEnd/>
            <a:tailEnd/>
          </a:ln>
          <a:effectLst/>
        </p:spPr>
        <p:txBody>
          <a:bodyPr wrap="none" anchor="ctr"/>
          <a:lstStyle/>
          <a:p>
            <a:endParaRPr lang="en-GB" sz="2263"/>
          </a:p>
        </p:txBody>
      </p:sp>
      <p:sp>
        <p:nvSpPr>
          <p:cNvPr id="10" name="Rectangle 2"/>
          <p:cNvSpPr>
            <a:spLocks noGrp="1" noChangeArrowheads="1"/>
          </p:cNvSpPr>
          <p:nvPr>
            <p:ph type="ctrTitle"/>
          </p:nvPr>
        </p:nvSpPr>
        <p:spPr bwMode="gray">
          <a:xfrm>
            <a:off x="335976" y="1520685"/>
            <a:ext cx="9704305" cy="579225"/>
          </a:xfrm>
          <a:prstGeom prst="rect">
            <a:avLst/>
          </a:prstGeom>
        </p:spPr>
        <p:txBody>
          <a:bodyPr/>
          <a:lstStyle>
            <a:lvl1pPr algn="l">
              <a:defRPr sz="3527">
                <a:solidFill>
                  <a:schemeClr val="bg1"/>
                </a:solidFill>
                <a:latin typeface="Trebuchet MS" pitchFamily="34" charset="0"/>
              </a:defRPr>
            </a:lvl1pPr>
          </a:lstStyle>
          <a:p>
            <a:r>
              <a:rPr lang="en-US" dirty="0"/>
              <a:t>Click to edit Master title style</a:t>
            </a:r>
            <a:endParaRPr lang="en-GB" dirty="0"/>
          </a:p>
        </p:txBody>
      </p:sp>
      <p:sp>
        <p:nvSpPr>
          <p:cNvPr id="11" name="Rectangle 3"/>
          <p:cNvSpPr>
            <a:spLocks noGrp="1" noChangeArrowheads="1"/>
          </p:cNvSpPr>
          <p:nvPr>
            <p:ph type="subTitle" idx="1"/>
          </p:nvPr>
        </p:nvSpPr>
        <p:spPr bwMode="gray">
          <a:xfrm>
            <a:off x="335976" y="2099910"/>
            <a:ext cx="9704305" cy="3037869"/>
          </a:xfrm>
          <a:prstGeom prst="rect">
            <a:avLst/>
          </a:prstGeom>
        </p:spPr>
        <p:txBody>
          <a:bodyPr/>
          <a:lstStyle>
            <a:lvl1pPr>
              <a:buNone/>
              <a:defRPr sz="1984">
                <a:solidFill>
                  <a:schemeClr val="bg1"/>
                </a:solidFill>
                <a:latin typeface="Trebuchet MS" pitchFamily="34" charset="0"/>
              </a:defRPr>
            </a:lvl1pPr>
          </a:lstStyle>
          <a:p>
            <a:r>
              <a:rPr lang="en-US" dirty="0"/>
              <a:t>Click to edit Master subtitle style</a:t>
            </a:r>
            <a:endParaRPr lang="en-GB" dirty="0"/>
          </a:p>
        </p:txBody>
      </p:sp>
      <p:sp>
        <p:nvSpPr>
          <p:cNvPr id="13" name="Freeform 25"/>
          <p:cNvSpPr>
            <a:spLocks noChangeAspect="1"/>
          </p:cNvSpPr>
          <p:nvPr userDrawn="1"/>
        </p:nvSpPr>
        <p:spPr bwMode="gray">
          <a:xfrm>
            <a:off x="335977" y="5545512"/>
            <a:ext cx="189334" cy="2014163"/>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sz="2263"/>
          </a:p>
        </p:txBody>
      </p:sp>
      <p:sp>
        <p:nvSpPr>
          <p:cNvPr id="14" name="Freeform 30"/>
          <p:cNvSpPr>
            <a:spLocks noChangeAspect="1"/>
          </p:cNvSpPr>
          <p:nvPr userDrawn="1"/>
        </p:nvSpPr>
        <p:spPr bwMode="gray">
          <a:xfrm>
            <a:off x="335977" y="1"/>
            <a:ext cx="189334" cy="99045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sz="226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subheading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977" y="741968"/>
            <a:ext cx="9771162" cy="517960"/>
          </a:xfrm>
        </p:spPr>
        <p:txBody>
          <a:bodyPr/>
          <a:lstStyle/>
          <a:p>
            <a:r>
              <a:rPr lang="en-US" dirty="0"/>
              <a:t>CLICK TO EDIT MASTER TITLE STYLE</a:t>
            </a:r>
          </a:p>
        </p:txBody>
      </p:sp>
      <p:sp>
        <p:nvSpPr>
          <p:cNvPr id="12" name="Rectangle 3"/>
          <p:cNvSpPr>
            <a:spLocks noGrp="1" noChangeArrowheads="1"/>
          </p:cNvSpPr>
          <p:nvPr>
            <p:ph type="subTitle" idx="1"/>
          </p:nvPr>
        </p:nvSpPr>
        <p:spPr bwMode="gray">
          <a:xfrm>
            <a:off x="334084" y="1338675"/>
            <a:ext cx="9773054" cy="393736"/>
          </a:xfrm>
        </p:spPr>
        <p:txBody>
          <a:bodyPr/>
          <a:lstStyle>
            <a:lvl1pPr>
              <a:defRPr sz="3086">
                <a:solidFill>
                  <a:srgbClr val="2EB0A4"/>
                </a:solidFill>
              </a:defRPr>
            </a:lvl1pPr>
          </a:lstStyle>
          <a:p>
            <a:r>
              <a:rPr lang="en-US"/>
              <a:t>Click to edit Master subtitle style</a:t>
            </a:r>
            <a:endParaRPr lang="en-GB" dirty="0"/>
          </a:p>
        </p:txBody>
      </p:sp>
      <p:sp>
        <p:nvSpPr>
          <p:cNvPr id="5" name="Text Placeholder 2"/>
          <p:cNvSpPr>
            <a:spLocks noGrp="1"/>
          </p:cNvSpPr>
          <p:nvPr>
            <p:ph type="body" sz="half" idx="11"/>
          </p:nvPr>
        </p:nvSpPr>
        <p:spPr>
          <a:xfrm>
            <a:off x="335977" y="2007165"/>
            <a:ext cx="9854692" cy="355223"/>
          </a:xfrm>
        </p:spPr>
        <p:txBody>
          <a:bodyPr/>
          <a:lstStyle>
            <a:lvl1pPr>
              <a:defRPr sz="1764">
                <a:solidFill>
                  <a:srgbClr val="ED1A3B"/>
                </a:solidFill>
              </a:defRPr>
            </a:lvl1pPr>
            <a:lvl2pPr>
              <a:defRPr sz="1764"/>
            </a:lvl2pPr>
            <a:lvl3pPr>
              <a:defRPr sz="1323" i="0"/>
            </a:lvl3pPr>
            <a:lvl4pPr>
              <a:defRPr sz="1323" i="0"/>
            </a:lvl4pPr>
            <a:lvl5pPr>
              <a:defRPr sz="1323" i="0"/>
            </a:lvl5pPr>
          </a:lstStyle>
          <a:p>
            <a:pPr lvl="0"/>
            <a:r>
              <a:rPr lang="en-US"/>
              <a:t>Edit Master text styles</a:t>
            </a:r>
          </a:p>
        </p:txBody>
      </p:sp>
      <p:sp>
        <p:nvSpPr>
          <p:cNvPr id="7" name="Content Placeholder 6"/>
          <p:cNvSpPr>
            <a:spLocks noGrp="1"/>
          </p:cNvSpPr>
          <p:nvPr>
            <p:ph sz="quarter" idx="12"/>
          </p:nvPr>
        </p:nvSpPr>
        <p:spPr>
          <a:xfrm>
            <a:off x="334084" y="2441145"/>
            <a:ext cx="9681563" cy="3779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13"/>
          </p:nvPr>
        </p:nvSpPr>
        <p:spPr>
          <a:xfrm>
            <a:off x="335976" y="2007164"/>
            <a:ext cx="4922689" cy="4205069"/>
          </a:xfrm>
        </p:spPr>
        <p:txBody>
          <a:bodyPr/>
          <a:lstStyle>
            <a:lvl1pPr>
              <a:defRPr sz="1764"/>
            </a:lvl1pPr>
            <a:lvl2pPr>
              <a:defRPr sz="1764"/>
            </a:lvl2pPr>
            <a:lvl3pPr>
              <a:defRPr sz="1323"/>
            </a:lvl3pPr>
            <a:lvl4pPr>
              <a:defRPr sz="1323"/>
            </a:lvl4pPr>
            <a:lvl5pPr>
              <a:defRPr sz="132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5433149" y="2007164"/>
            <a:ext cx="4922689" cy="4205069"/>
          </a:xfrm>
        </p:spPr>
        <p:txBody>
          <a:bodyPr/>
          <a:lstStyle>
            <a:lvl1pPr>
              <a:defRPr sz="1764"/>
            </a:lvl1pPr>
            <a:lvl2pPr>
              <a:defRPr sz="1764"/>
            </a:lvl2pPr>
            <a:lvl3pPr>
              <a:defRPr sz="1323"/>
            </a:lvl3pPr>
            <a:lvl4pPr>
              <a:defRPr sz="1323"/>
            </a:lvl4pPr>
            <a:lvl5pPr>
              <a:defRPr sz="132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977" y="741968"/>
            <a:ext cx="10019862" cy="1070954"/>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335976" y="2007165"/>
            <a:ext cx="4920832" cy="4203319"/>
          </a:xfrm>
        </p:spPr>
        <p:txBody>
          <a:bodyPr/>
          <a:lstStyle>
            <a:lvl1pPr>
              <a:defRPr sz="1764"/>
            </a:lvl1pPr>
            <a:lvl2pPr>
              <a:defRPr sz="1764"/>
            </a:lvl2pPr>
            <a:lvl3pPr>
              <a:defRPr sz="1323"/>
            </a:lvl3pPr>
            <a:lvl4pPr>
              <a:defRPr sz="1323"/>
            </a:lvl4pPr>
            <a:lvl5pPr>
              <a:defRPr sz="132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435006" y="2007165"/>
            <a:ext cx="4920833" cy="4203319"/>
          </a:xfrm>
        </p:spPr>
        <p:txBody>
          <a:bodyPr/>
          <a:lstStyle>
            <a:lvl1pPr>
              <a:defRPr sz="1764"/>
            </a:lvl1pPr>
            <a:lvl2pPr>
              <a:defRPr sz="1764"/>
            </a:lvl2pPr>
            <a:lvl3pPr>
              <a:defRPr sz="1323"/>
            </a:lvl3pPr>
            <a:lvl4pPr>
              <a:defRPr sz="1323"/>
            </a:lvl4pPr>
            <a:lvl5pPr>
              <a:defRPr sz="132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35977" y="741968"/>
            <a:ext cx="10019862" cy="1070954"/>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335977" y="2007166"/>
            <a:ext cx="10019862" cy="503978"/>
          </a:xfrm>
        </p:spPr>
        <p:txBody>
          <a:bodyPr/>
          <a:lstStyle>
            <a:lvl1pPr>
              <a:defRPr sz="1764"/>
            </a:lvl1pPr>
            <a:lvl2pPr>
              <a:defRPr sz="1764"/>
            </a:lvl2pPr>
            <a:lvl3pPr>
              <a:defRPr sz="1323" i="0"/>
            </a:lvl3pPr>
            <a:lvl4pPr>
              <a:defRPr sz="1323" i="0"/>
            </a:lvl4pPr>
            <a:lvl5pPr>
              <a:defRPr sz="1323" i="0"/>
            </a:lvl5pPr>
          </a:lstStyle>
          <a:p>
            <a:pPr lvl="0"/>
            <a:r>
              <a:rPr lang="en-US"/>
              <a:t>Edit Master text styles</a:t>
            </a:r>
          </a:p>
        </p:txBody>
      </p:sp>
      <p:sp>
        <p:nvSpPr>
          <p:cNvPr id="4" name="Content Placeholder 3"/>
          <p:cNvSpPr>
            <a:spLocks noGrp="1"/>
          </p:cNvSpPr>
          <p:nvPr>
            <p:ph sz="half" idx="2"/>
          </p:nvPr>
        </p:nvSpPr>
        <p:spPr>
          <a:xfrm>
            <a:off x="335977" y="2511144"/>
            <a:ext cx="8880145" cy="3699340"/>
          </a:xfrm>
        </p:spPr>
        <p:txBody>
          <a:bodyPr/>
          <a:lstStyle>
            <a:lvl1pPr>
              <a:defRPr sz="1764"/>
            </a:lvl1pPr>
            <a:lvl2pPr>
              <a:defRPr sz="1764"/>
            </a:lvl2pPr>
            <a:lvl3pPr>
              <a:defRPr sz="1323"/>
            </a:lvl3pPr>
            <a:lvl4pPr>
              <a:defRPr sz="1323"/>
            </a:lvl4pPr>
            <a:lvl5pPr>
              <a:defRPr sz="1323"/>
            </a:lvl5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Text Placeholder 8"/>
          <p:cNvSpPr>
            <a:spLocks noGrp="1"/>
          </p:cNvSpPr>
          <p:nvPr>
            <p:ph type="body" sz="quarter" idx="13"/>
          </p:nvPr>
        </p:nvSpPr>
        <p:spPr>
          <a:xfrm>
            <a:off x="2051121" y="2007164"/>
            <a:ext cx="3207544" cy="4202465"/>
          </a:xfrm>
        </p:spPr>
        <p:txBody>
          <a:bodyPr/>
          <a:lstStyle>
            <a:lvl1pPr>
              <a:defRPr sz="1764"/>
            </a:lvl1pPr>
            <a:lvl2pPr>
              <a:defRPr sz="1764"/>
            </a:lvl2pPr>
            <a:lvl3pPr>
              <a:defRPr sz="1323"/>
            </a:lvl3pPr>
            <a:lvl4pPr>
              <a:defRPr sz="1323"/>
            </a:lvl4pPr>
            <a:lvl5pPr>
              <a:defRPr sz="132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5433149" y="2007164"/>
            <a:ext cx="4922689" cy="4205069"/>
          </a:xfrm>
        </p:spPr>
        <p:txBody>
          <a:bodyPr/>
          <a:lstStyle>
            <a:lvl1pPr>
              <a:defRPr sz="1764"/>
            </a:lvl1pPr>
            <a:lvl2pPr>
              <a:defRPr sz="1764"/>
            </a:lvl2pPr>
            <a:lvl3pPr>
              <a:defRPr sz="1323"/>
            </a:lvl3pPr>
            <a:lvl4pPr>
              <a:defRPr sz="1323"/>
            </a:lvl4pPr>
            <a:lvl5pPr>
              <a:defRPr sz="132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p:cNvSpPr>
            <a:spLocks noGrp="1"/>
          </p:cNvSpPr>
          <p:nvPr>
            <p:ph type="pic" sz="quarter" idx="15"/>
          </p:nvPr>
        </p:nvSpPr>
        <p:spPr>
          <a:xfrm>
            <a:off x="335274" y="2007164"/>
            <a:ext cx="1515375" cy="1543682"/>
          </a:xfrm>
        </p:spPr>
        <p:txBody>
          <a:bodyPr/>
          <a:lstStyle/>
          <a:p>
            <a:r>
              <a:rPr lang="en-US"/>
              <a:t>Click icon to add picture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2.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5977" y="741968"/>
            <a:ext cx="10019862" cy="107095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35977" y="2007165"/>
            <a:ext cx="10019862" cy="42033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33" name="Picture 9" descr="BDO_Logo_RGB 100%"/>
          <p:cNvPicPr>
            <a:picLocks noChangeAspect="1" noChangeArrowheads="1"/>
          </p:cNvPicPr>
          <p:nvPr/>
        </p:nvPicPr>
        <p:blipFill>
          <a:blip r:embed="rId30" cstate="print"/>
          <a:srcRect/>
          <a:stretch>
            <a:fillRect/>
          </a:stretch>
        </p:blipFill>
        <p:spPr bwMode="auto">
          <a:xfrm>
            <a:off x="9216121" y="6877204"/>
            <a:ext cx="1139718" cy="412982"/>
          </a:xfrm>
          <a:prstGeom prst="rect">
            <a:avLst/>
          </a:prstGeom>
          <a:noFill/>
        </p:spPr>
      </p:pic>
      <p:sp>
        <p:nvSpPr>
          <p:cNvPr id="1035" name="Freeform 11"/>
          <p:cNvSpPr>
            <a:spLocks noChangeAspect="1"/>
          </p:cNvSpPr>
          <p:nvPr/>
        </p:nvSpPr>
        <p:spPr bwMode="gray">
          <a:xfrm>
            <a:off x="335977" y="0"/>
            <a:ext cx="189334" cy="610724"/>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sz="2263"/>
          </a:p>
        </p:txBody>
      </p:sp>
      <p:sp>
        <p:nvSpPr>
          <p:cNvPr id="1036" name="Freeform 12"/>
          <p:cNvSpPr>
            <a:spLocks noChangeAspect="1"/>
          </p:cNvSpPr>
          <p:nvPr/>
        </p:nvSpPr>
        <p:spPr bwMode="gray">
          <a:xfrm>
            <a:off x="335977" y="6877204"/>
            <a:ext cx="189334" cy="67897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sz="2263"/>
          </a:p>
        </p:txBody>
      </p:sp>
      <p:sp>
        <p:nvSpPr>
          <p:cNvPr id="10" name="TextBox 9"/>
          <p:cNvSpPr txBox="1"/>
          <p:nvPr userDrawn="1"/>
        </p:nvSpPr>
        <p:spPr>
          <a:xfrm>
            <a:off x="751736" y="6850978"/>
            <a:ext cx="5763596" cy="261931"/>
          </a:xfrm>
          <a:prstGeom prst="rect">
            <a:avLst/>
          </a:prstGeom>
          <a:noFill/>
        </p:spPr>
        <p:txBody>
          <a:bodyPr wrap="square" rtlCol="0">
            <a:spAutoFit/>
          </a:bodyPr>
          <a:lstStyle/>
          <a:p>
            <a:pPr marL="0" marR="0" lvl="0" indent="0" algn="l" defTabSz="1007943" rtl="0" eaLnBrk="1" fontAlgn="base" latinLnBrk="0" hangingPunct="1">
              <a:lnSpc>
                <a:spcPct val="100000"/>
              </a:lnSpc>
              <a:spcBef>
                <a:spcPct val="0"/>
              </a:spcBef>
              <a:spcAft>
                <a:spcPct val="0"/>
              </a:spcAft>
              <a:buClrTx/>
              <a:buSzTx/>
              <a:buFontTx/>
              <a:buNone/>
              <a:tabLst/>
              <a:defRPr/>
            </a:pPr>
            <a:r>
              <a:rPr kumimoji="0" lang="en-GB" sz="1102" b="0" i="0" u="none" strike="noStrike" kern="1200" cap="none" spc="0" normalizeH="0" baseline="0" noProof="0" dirty="0">
                <a:ln>
                  <a:noFill/>
                </a:ln>
                <a:solidFill>
                  <a:srgbClr val="ED1A3B"/>
                </a:solidFill>
                <a:effectLst/>
                <a:uLnTx/>
                <a:uFillTx/>
                <a:latin typeface="Trebuchet MS" pitchFamily="34" charset="0"/>
                <a:ea typeface="+mn-ea"/>
                <a:cs typeface="+mn-cs"/>
              </a:rPr>
              <a:t>Focus sur GDPR</a:t>
            </a:r>
          </a:p>
        </p:txBody>
      </p:sp>
      <p:sp>
        <p:nvSpPr>
          <p:cNvPr id="11" name="TextBox 10"/>
          <p:cNvSpPr txBox="1"/>
          <p:nvPr userDrawn="1"/>
        </p:nvSpPr>
        <p:spPr>
          <a:xfrm>
            <a:off x="751736" y="7087219"/>
            <a:ext cx="1002364" cy="261931"/>
          </a:xfrm>
          <a:prstGeom prst="rect">
            <a:avLst/>
          </a:prstGeom>
          <a:noFill/>
        </p:spPr>
        <p:txBody>
          <a:bodyPr wrap="square" rtlCol="0">
            <a:spAutoFit/>
          </a:bodyPr>
          <a:lstStyle/>
          <a:p>
            <a:pPr marL="0" marR="0" lvl="0" indent="0" algn="l" defTabSz="1007943" rtl="0" eaLnBrk="1" fontAlgn="base" latinLnBrk="0" hangingPunct="1">
              <a:lnSpc>
                <a:spcPct val="100000"/>
              </a:lnSpc>
              <a:spcBef>
                <a:spcPct val="0"/>
              </a:spcBef>
              <a:spcAft>
                <a:spcPct val="0"/>
              </a:spcAft>
              <a:buClrTx/>
              <a:buSzTx/>
              <a:buFontTx/>
              <a:buNone/>
              <a:tabLst/>
              <a:defRPr/>
            </a:pPr>
            <a:r>
              <a:rPr kumimoji="0" lang="nl-BE" sz="1102"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164E4432-6C62-48FA-9A8B-4960DA689FF5}" type="slidenum">
              <a:rPr kumimoji="0" lang="nl-BE" sz="1102"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1007943" rtl="0" eaLnBrk="1" fontAlgn="base" latinLnBrk="0" hangingPunct="1">
                <a:lnSpc>
                  <a:spcPct val="100000"/>
                </a:lnSpc>
                <a:spcBef>
                  <a:spcPct val="0"/>
                </a:spcBef>
                <a:spcAft>
                  <a:spcPct val="0"/>
                </a:spcAft>
                <a:buClrTx/>
                <a:buSzTx/>
                <a:buFontTx/>
                <a:buNone/>
                <a:tabLst/>
                <a:defRPr/>
              </a:pPr>
              <a:t>‹N°›</a:t>
            </a:fld>
            <a:endParaRPr kumimoji="0" lang="en-US" sz="1102"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8" r:id="rId2"/>
    <p:sldLayoutId id="2147483681" r:id="rId3"/>
    <p:sldLayoutId id="2147483682"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3" r:id="rId17"/>
    <p:sldLayoutId id="2147483692" r:id="rId18"/>
    <p:sldLayoutId id="2147483694" r:id="rId19"/>
    <p:sldLayoutId id="2147483695" r:id="rId20"/>
    <p:sldLayoutId id="2147483697" r:id="rId21"/>
    <p:sldLayoutId id="2147483698" r:id="rId22"/>
    <p:sldLayoutId id="2147483699" r:id="rId23"/>
    <p:sldLayoutId id="2147483700" r:id="rId24"/>
    <p:sldLayoutId id="2147483702" r:id="rId25"/>
    <p:sldLayoutId id="2147483703" r:id="rId26"/>
    <p:sldLayoutId id="2147483704" r:id="rId27"/>
    <p:sldLayoutId id="2147483705" r:id="rId28"/>
  </p:sldLayoutIdLst>
  <p:txStyles>
    <p:titleStyle>
      <a:lvl1pPr algn="l" rtl="0" eaLnBrk="1" fontAlgn="base" hangingPunct="1">
        <a:lnSpc>
          <a:spcPct val="105000"/>
        </a:lnSpc>
        <a:spcBef>
          <a:spcPct val="0"/>
        </a:spcBef>
        <a:spcAft>
          <a:spcPct val="0"/>
        </a:spcAft>
        <a:defRPr sz="3086" b="1">
          <a:solidFill>
            <a:srgbClr val="ED1A3B"/>
          </a:solidFill>
          <a:latin typeface="+mj-lt"/>
          <a:ea typeface="+mj-ea"/>
          <a:cs typeface="+mj-cs"/>
        </a:defRPr>
      </a:lvl1pPr>
      <a:lvl2pPr algn="l" rtl="0" eaLnBrk="1" fontAlgn="base" hangingPunct="1">
        <a:lnSpc>
          <a:spcPct val="105000"/>
        </a:lnSpc>
        <a:spcBef>
          <a:spcPct val="0"/>
        </a:spcBef>
        <a:spcAft>
          <a:spcPct val="0"/>
        </a:spcAft>
        <a:defRPr sz="3086" b="1">
          <a:solidFill>
            <a:srgbClr val="ED1A3B"/>
          </a:solidFill>
          <a:latin typeface="Trebuchet MS" pitchFamily="34" charset="0"/>
        </a:defRPr>
      </a:lvl2pPr>
      <a:lvl3pPr algn="l" rtl="0" eaLnBrk="1" fontAlgn="base" hangingPunct="1">
        <a:lnSpc>
          <a:spcPct val="105000"/>
        </a:lnSpc>
        <a:spcBef>
          <a:spcPct val="0"/>
        </a:spcBef>
        <a:spcAft>
          <a:spcPct val="0"/>
        </a:spcAft>
        <a:defRPr sz="3086" b="1">
          <a:solidFill>
            <a:srgbClr val="ED1A3B"/>
          </a:solidFill>
          <a:latin typeface="Trebuchet MS" pitchFamily="34" charset="0"/>
        </a:defRPr>
      </a:lvl3pPr>
      <a:lvl4pPr algn="l" rtl="0" eaLnBrk="1" fontAlgn="base" hangingPunct="1">
        <a:lnSpc>
          <a:spcPct val="105000"/>
        </a:lnSpc>
        <a:spcBef>
          <a:spcPct val="0"/>
        </a:spcBef>
        <a:spcAft>
          <a:spcPct val="0"/>
        </a:spcAft>
        <a:defRPr sz="3086" b="1">
          <a:solidFill>
            <a:srgbClr val="ED1A3B"/>
          </a:solidFill>
          <a:latin typeface="Trebuchet MS" pitchFamily="34" charset="0"/>
        </a:defRPr>
      </a:lvl4pPr>
      <a:lvl5pPr algn="l" rtl="0" eaLnBrk="1" fontAlgn="base" hangingPunct="1">
        <a:lnSpc>
          <a:spcPct val="105000"/>
        </a:lnSpc>
        <a:spcBef>
          <a:spcPct val="0"/>
        </a:spcBef>
        <a:spcAft>
          <a:spcPct val="0"/>
        </a:spcAft>
        <a:defRPr sz="3086" b="1">
          <a:solidFill>
            <a:srgbClr val="ED1A3B"/>
          </a:solidFill>
          <a:latin typeface="Trebuchet MS" pitchFamily="34" charset="0"/>
        </a:defRPr>
      </a:lvl5pPr>
      <a:lvl6pPr marL="503972" algn="l" rtl="0" eaLnBrk="1" fontAlgn="base" hangingPunct="1">
        <a:lnSpc>
          <a:spcPct val="105000"/>
        </a:lnSpc>
        <a:spcBef>
          <a:spcPct val="0"/>
        </a:spcBef>
        <a:spcAft>
          <a:spcPct val="0"/>
        </a:spcAft>
        <a:defRPr sz="3086" b="1">
          <a:solidFill>
            <a:srgbClr val="ED1A3B"/>
          </a:solidFill>
          <a:latin typeface="Trebuchet MS" pitchFamily="34" charset="0"/>
        </a:defRPr>
      </a:lvl6pPr>
      <a:lvl7pPr marL="1007943" algn="l" rtl="0" eaLnBrk="1" fontAlgn="base" hangingPunct="1">
        <a:lnSpc>
          <a:spcPct val="105000"/>
        </a:lnSpc>
        <a:spcBef>
          <a:spcPct val="0"/>
        </a:spcBef>
        <a:spcAft>
          <a:spcPct val="0"/>
        </a:spcAft>
        <a:defRPr sz="3086" b="1">
          <a:solidFill>
            <a:srgbClr val="ED1A3B"/>
          </a:solidFill>
          <a:latin typeface="Trebuchet MS" pitchFamily="34" charset="0"/>
        </a:defRPr>
      </a:lvl7pPr>
      <a:lvl8pPr marL="1511915" algn="l" rtl="0" eaLnBrk="1" fontAlgn="base" hangingPunct="1">
        <a:lnSpc>
          <a:spcPct val="105000"/>
        </a:lnSpc>
        <a:spcBef>
          <a:spcPct val="0"/>
        </a:spcBef>
        <a:spcAft>
          <a:spcPct val="0"/>
        </a:spcAft>
        <a:defRPr sz="3086" b="1">
          <a:solidFill>
            <a:srgbClr val="ED1A3B"/>
          </a:solidFill>
          <a:latin typeface="Trebuchet MS" pitchFamily="34" charset="0"/>
        </a:defRPr>
      </a:lvl8pPr>
      <a:lvl9pPr marL="2015886" algn="l" rtl="0" eaLnBrk="1" fontAlgn="base" hangingPunct="1">
        <a:lnSpc>
          <a:spcPct val="105000"/>
        </a:lnSpc>
        <a:spcBef>
          <a:spcPct val="0"/>
        </a:spcBef>
        <a:spcAft>
          <a:spcPct val="0"/>
        </a:spcAft>
        <a:defRPr sz="3086" b="1">
          <a:solidFill>
            <a:srgbClr val="ED1A3B"/>
          </a:solidFill>
          <a:latin typeface="Trebuchet MS" pitchFamily="34" charset="0"/>
        </a:defRPr>
      </a:lvl9pPr>
    </p:titleStyle>
    <p:bodyStyle>
      <a:lvl1pPr algn="l" rtl="0" eaLnBrk="1" fontAlgn="base" hangingPunct="1">
        <a:spcBef>
          <a:spcPct val="20000"/>
        </a:spcBef>
        <a:spcAft>
          <a:spcPct val="0"/>
        </a:spcAft>
        <a:defRPr>
          <a:solidFill>
            <a:srgbClr val="786860"/>
          </a:solidFill>
          <a:latin typeface="+mn-lt"/>
          <a:ea typeface="+mn-ea"/>
          <a:cs typeface="+mn-cs"/>
        </a:defRPr>
      </a:lvl1pPr>
      <a:lvl2pPr marL="370979" indent="-369230" algn="l" rtl="0" eaLnBrk="1" fontAlgn="base" hangingPunct="1">
        <a:spcBef>
          <a:spcPct val="20000"/>
        </a:spcBef>
        <a:spcAft>
          <a:spcPct val="0"/>
        </a:spcAft>
        <a:buChar char="•"/>
        <a:defRPr>
          <a:solidFill>
            <a:srgbClr val="786860"/>
          </a:solidFill>
          <a:latin typeface="+mn-lt"/>
        </a:defRPr>
      </a:lvl2pPr>
      <a:lvl3pPr marL="706960" indent="-334232" algn="l" rtl="0" eaLnBrk="1" fontAlgn="base" hangingPunct="1">
        <a:spcBef>
          <a:spcPct val="20000"/>
        </a:spcBef>
        <a:spcAft>
          <a:spcPct val="0"/>
        </a:spcAft>
        <a:buFont typeface="Univers HSBCPB Con 520" pitchFamily="34" charset="0"/>
        <a:buChar char="-"/>
        <a:defRPr sz="1543">
          <a:solidFill>
            <a:srgbClr val="786860"/>
          </a:solidFill>
          <a:latin typeface="+mn-lt"/>
        </a:defRPr>
      </a:lvl3pPr>
      <a:lvl4pPr marL="1070940" indent="-362230" algn="l" rtl="0" eaLnBrk="1" fontAlgn="base" hangingPunct="1">
        <a:spcBef>
          <a:spcPct val="20000"/>
        </a:spcBef>
        <a:spcAft>
          <a:spcPct val="0"/>
        </a:spcAft>
        <a:buFont typeface="Univers HSBCPB Con 520" pitchFamily="34" charset="0"/>
        <a:buChar char="-"/>
        <a:defRPr sz="1543">
          <a:solidFill>
            <a:srgbClr val="786860"/>
          </a:solidFill>
          <a:latin typeface="+mn-lt"/>
        </a:defRPr>
      </a:lvl4pPr>
      <a:lvl5pPr marL="1434919" indent="-362230" algn="l" rtl="0" eaLnBrk="1" fontAlgn="base" hangingPunct="1">
        <a:spcBef>
          <a:spcPct val="20000"/>
        </a:spcBef>
        <a:spcAft>
          <a:spcPct val="0"/>
        </a:spcAft>
        <a:buFont typeface="Univers HSBCPB Con 520" pitchFamily="34" charset="0"/>
        <a:buChar char="-"/>
        <a:defRPr sz="1543">
          <a:solidFill>
            <a:srgbClr val="786860"/>
          </a:solidFill>
          <a:latin typeface="+mn-lt"/>
        </a:defRPr>
      </a:lvl5pPr>
      <a:lvl6pPr marL="1938891" indent="-362230" algn="l" rtl="0" eaLnBrk="1" fontAlgn="base" hangingPunct="1">
        <a:spcBef>
          <a:spcPct val="20000"/>
        </a:spcBef>
        <a:spcAft>
          <a:spcPct val="0"/>
        </a:spcAft>
        <a:buFont typeface="Univers HSBCPB Con 520" pitchFamily="34" charset="0"/>
        <a:buChar char="-"/>
        <a:defRPr sz="1543">
          <a:solidFill>
            <a:srgbClr val="786860"/>
          </a:solidFill>
          <a:latin typeface="+mn-lt"/>
        </a:defRPr>
      </a:lvl6pPr>
      <a:lvl7pPr marL="2442862" indent="-362230" algn="l" rtl="0" eaLnBrk="1" fontAlgn="base" hangingPunct="1">
        <a:spcBef>
          <a:spcPct val="20000"/>
        </a:spcBef>
        <a:spcAft>
          <a:spcPct val="0"/>
        </a:spcAft>
        <a:buFont typeface="Univers HSBCPB Con 520" pitchFamily="34" charset="0"/>
        <a:buChar char="-"/>
        <a:defRPr sz="1543">
          <a:solidFill>
            <a:srgbClr val="786860"/>
          </a:solidFill>
          <a:latin typeface="+mn-lt"/>
        </a:defRPr>
      </a:lvl7pPr>
      <a:lvl8pPr marL="2946834" indent="-362230" algn="l" rtl="0" eaLnBrk="1" fontAlgn="base" hangingPunct="1">
        <a:spcBef>
          <a:spcPct val="20000"/>
        </a:spcBef>
        <a:spcAft>
          <a:spcPct val="0"/>
        </a:spcAft>
        <a:buFont typeface="Univers HSBCPB Con 520" pitchFamily="34" charset="0"/>
        <a:buChar char="-"/>
        <a:defRPr sz="1543">
          <a:solidFill>
            <a:srgbClr val="786860"/>
          </a:solidFill>
          <a:latin typeface="+mn-lt"/>
        </a:defRPr>
      </a:lvl8pPr>
      <a:lvl9pPr marL="3450805" indent="-362230" algn="l" rtl="0" eaLnBrk="1" fontAlgn="base" hangingPunct="1">
        <a:spcBef>
          <a:spcPct val="20000"/>
        </a:spcBef>
        <a:spcAft>
          <a:spcPct val="0"/>
        </a:spcAft>
        <a:buFont typeface="Univers HSBCPB Con 520" pitchFamily="34" charset="0"/>
        <a:buChar char="-"/>
        <a:defRPr sz="1543">
          <a:solidFill>
            <a:srgbClr val="786860"/>
          </a:solidFill>
          <a:latin typeface="+mn-lt"/>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751736" y="7087219"/>
            <a:ext cx="1002364" cy="261931"/>
          </a:xfrm>
          <a:prstGeom prst="rect">
            <a:avLst/>
          </a:prstGeom>
          <a:noFill/>
        </p:spPr>
        <p:txBody>
          <a:bodyPr wrap="square" rtlCol="0">
            <a:spAutoFit/>
          </a:bodyPr>
          <a:lstStyle/>
          <a:p>
            <a:pPr marL="0" marR="0" lvl="0" indent="0" algn="l" defTabSz="1007943" rtl="0" eaLnBrk="1" fontAlgn="base" latinLnBrk="0" hangingPunct="1">
              <a:lnSpc>
                <a:spcPct val="100000"/>
              </a:lnSpc>
              <a:spcBef>
                <a:spcPct val="0"/>
              </a:spcBef>
              <a:spcAft>
                <a:spcPct val="0"/>
              </a:spcAft>
              <a:buClrTx/>
              <a:buSzTx/>
              <a:buFontTx/>
              <a:buNone/>
              <a:tabLst/>
              <a:defRPr/>
            </a:pPr>
            <a:r>
              <a:rPr kumimoji="0" lang="nl-BE" sz="1102"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164E4432-6C62-48FA-9A8B-4960DA689FF5}" type="slidenum">
              <a:rPr kumimoji="0" lang="nl-BE" sz="1102"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1007943" rtl="0" eaLnBrk="1" fontAlgn="base" latinLnBrk="0" hangingPunct="1">
                <a:lnSpc>
                  <a:spcPct val="100000"/>
                </a:lnSpc>
                <a:spcBef>
                  <a:spcPct val="0"/>
                </a:spcBef>
                <a:spcAft>
                  <a:spcPct val="0"/>
                </a:spcAft>
                <a:buClrTx/>
                <a:buSzTx/>
                <a:buFontTx/>
                <a:buNone/>
                <a:tabLst/>
                <a:defRPr/>
              </a:pPr>
              <a:t>‹N°›</a:t>
            </a:fld>
            <a:endParaRPr kumimoji="0" lang="en-US" sz="1102"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pic>
        <p:nvPicPr>
          <p:cNvPr id="10" name="Picture 9" descr="BDO_Logo_RGB 100%"/>
          <p:cNvPicPr>
            <a:picLocks noChangeAspect="1" noChangeArrowheads="1"/>
          </p:cNvPicPr>
          <p:nvPr userDrawn="1"/>
        </p:nvPicPr>
        <p:blipFill>
          <a:blip r:embed="rId7" cstate="print"/>
          <a:srcRect/>
          <a:stretch>
            <a:fillRect/>
          </a:stretch>
        </p:blipFill>
        <p:spPr bwMode="auto">
          <a:xfrm>
            <a:off x="9216121" y="6877204"/>
            <a:ext cx="1139718" cy="412982"/>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85" r:id="rId2"/>
    <p:sldLayoutId id="2147483686" r:id="rId3"/>
    <p:sldLayoutId id="2147483687" r:id="rId4"/>
    <p:sldLayoutId id="2147483688" r:id="rId5"/>
  </p:sldLayoutIdLst>
  <p:txStyles>
    <p:titleStyle>
      <a:lvl1pPr algn="ctr" defTabSz="1007943" rtl="0" eaLnBrk="1" latinLnBrk="0" hangingPunct="1">
        <a:spcBef>
          <a:spcPct val="0"/>
        </a:spcBef>
        <a:buNone/>
        <a:defRPr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itchFamily="34" charset="0"/>
        <a:buChar char="•"/>
        <a:defRPr sz="3527" kern="1200">
          <a:solidFill>
            <a:schemeClr val="tx1"/>
          </a:solidFill>
          <a:latin typeface="+mn-lt"/>
          <a:ea typeface="+mn-ea"/>
          <a:cs typeface="+mn-cs"/>
        </a:defRPr>
      </a:lvl1pPr>
      <a:lvl2pPr marL="818954" indent="-314982" algn="l" defTabSz="1007943" rtl="0" eaLnBrk="1" latinLnBrk="0" hangingPunct="1">
        <a:spcBef>
          <a:spcPct val="20000"/>
        </a:spcBef>
        <a:buFont typeface="Arial" pitchFamily="34" charset="0"/>
        <a:buChar char="–"/>
        <a:defRPr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itchFamily="34" charset="0"/>
        <a:buChar char="•"/>
        <a:defRPr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Koen.Claessens@bdo.be"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13458" y="611485"/>
            <a:ext cx="8136904" cy="1296144"/>
          </a:xfrm>
        </p:spPr>
        <p:txBody>
          <a:bodyPr/>
          <a:lstStyle/>
          <a:p>
            <a:r>
              <a:rPr lang="fr-BE" sz="2400" dirty="0"/>
              <a:t>La nouvelle règlementation européenne sur la protection des données à caractère personnel (RGPD) – Un véritable défi pour toutes les organisations.</a:t>
            </a:r>
            <a:br>
              <a:rPr lang="en-US" sz="2400" dirty="0"/>
            </a:br>
            <a:endParaRPr lang="en-US" sz="2400" dirty="0"/>
          </a:p>
        </p:txBody>
      </p:sp>
      <p:sp>
        <p:nvSpPr>
          <p:cNvPr id="5" name="Title 1">
            <a:extLst>
              <a:ext uri="{FF2B5EF4-FFF2-40B4-BE49-F238E27FC236}">
                <a16:creationId xmlns:a16="http://schemas.microsoft.com/office/drawing/2014/main" id="{EA4BC23C-934B-4EFE-9D09-B15B2F7C4AD8}"/>
              </a:ext>
            </a:extLst>
          </p:cNvPr>
          <p:cNvSpPr txBox="1">
            <a:spLocks/>
          </p:cNvSpPr>
          <p:nvPr/>
        </p:nvSpPr>
        <p:spPr bwMode="auto">
          <a:xfrm>
            <a:off x="1324109" y="6660157"/>
            <a:ext cx="6974125" cy="5792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3086" b="1">
                <a:solidFill>
                  <a:srgbClr val="ED1A3B"/>
                </a:solidFill>
                <a:latin typeface="+mj-lt"/>
                <a:ea typeface="+mj-ea"/>
                <a:cs typeface="+mj-cs"/>
              </a:defRPr>
            </a:lvl1pPr>
            <a:lvl2pPr algn="l" rtl="0" eaLnBrk="1" fontAlgn="base" hangingPunct="1">
              <a:lnSpc>
                <a:spcPct val="105000"/>
              </a:lnSpc>
              <a:spcBef>
                <a:spcPct val="0"/>
              </a:spcBef>
              <a:spcAft>
                <a:spcPct val="0"/>
              </a:spcAft>
              <a:defRPr sz="3086" b="1">
                <a:solidFill>
                  <a:srgbClr val="ED1A3B"/>
                </a:solidFill>
                <a:latin typeface="Trebuchet MS" pitchFamily="34" charset="0"/>
              </a:defRPr>
            </a:lvl2pPr>
            <a:lvl3pPr algn="l" rtl="0" eaLnBrk="1" fontAlgn="base" hangingPunct="1">
              <a:lnSpc>
                <a:spcPct val="105000"/>
              </a:lnSpc>
              <a:spcBef>
                <a:spcPct val="0"/>
              </a:spcBef>
              <a:spcAft>
                <a:spcPct val="0"/>
              </a:spcAft>
              <a:defRPr sz="3086" b="1">
                <a:solidFill>
                  <a:srgbClr val="ED1A3B"/>
                </a:solidFill>
                <a:latin typeface="Trebuchet MS" pitchFamily="34" charset="0"/>
              </a:defRPr>
            </a:lvl3pPr>
            <a:lvl4pPr algn="l" rtl="0" eaLnBrk="1" fontAlgn="base" hangingPunct="1">
              <a:lnSpc>
                <a:spcPct val="105000"/>
              </a:lnSpc>
              <a:spcBef>
                <a:spcPct val="0"/>
              </a:spcBef>
              <a:spcAft>
                <a:spcPct val="0"/>
              </a:spcAft>
              <a:defRPr sz="3086" b="1">
                <a:solidFill>
                  <a:srgbClr val="ED1A3B"/>
                </a:solidFill>
                <a:latin typeface="Trebuchet MS" pitchFamily="34" charset="0"/>
              </a:defRPr>
            </a:lvl4pPr>
            <a:lvl5pPr algn="l" rtl="0" eaLnBrk="1" fontAlgn="base" hangingPunct="1">
              <a:lnSpc>
                <a:spcPct val="105000"/>
              </a:lnSpc>
              <a:spcBef>
                <a:spcPct val="0"/>
              </a:spcBef>
              <a:spcAft>
                <a:spcPct val="0"/>
              </a:spcAft>
              <a:defRPr sz="3086" b="1">
                <a:solidFill>
                  <a:srgbClr val="ED1A3B"/>
                </a:solidFill>
                <a:latin typeface="Trebuchet MS" pitchFamily="34" charset="0"/>
              </a:defRPr>
            </a:lvl5pPr>
            <a:lvl6pPr marL="503972" algn="l" rtl="0" eaLnBrk="1" fontAlgn="base" hangingPunct="1">
              <a:lnSpc>
                <a:spcPct val="105000"/>
              </a:lnSpc>
              <a:spcBef>
                <a:spcPct val="0"/>
              </a:spcBef>
              <a:spcAft>
                <a:spcPct val="0"/>
              </a:spcAft>
              <a:defRPr sz="3086" b="1">
                <a:solidFill>
                  <a:srgbClr val="ED1A3B"/>
                </a:solidFill>
                <a:latin typeface="Trebuchet MS" pitchFamily="34" charset="0"/>
              </a:defRPr>
            </a:lvl6pPr>
            <a:lvl7pPr marL="1007943" algn="l" rtl="0" eaLnBrk="1" fontAlgn="base" hangingPunct="1">
              <a:lnSpc>
                <a:spcPct val="105000"/>
              </a:lnSpc>
              <a:spcBef>
                <a:spcPct val="0"/>
              </a:spcBef>
              <a:spcAft>
                <a:spcPct val="0"/>
              </a:spcAft>
              <a:defRPr sz="3086" b="1">
                <a:solidFill>
                  <a:srgbClr val="ED1A3B"/>
                </a:solidFill>
                <a:latin typeface="Trebuchet MS" pitchFamily="34" charset="0"/>
              </a:defRPr>
            </a:lvl7pPr>
            <a:lvl8pPr marL="1511915" algn="l" rtl="0" eaLnBrk="1" fontAlgn="base" hangingPunct="1">
              <a:lnSpc>
                <a:spcPct val="105000"/>
              </a:lnSpc>
              <a:spcBef>
                <a:spcPct val="0"/>
              </a:spcBef>
              <a:spcAft>
                <a:spcPct val="0"/>
              </a:spcAft>
              <a:defRPr sz="3086" b="1">
                <a:solidFill>
                  <a:srgbClr val="ED1A3B"/>
                </a:solidFill>
                <a:latin typeface="Trebuchet MS" pitchFamily="34" charset="0"/>
              </a:defRPr>
            </a:lvl8pPr>
            <a:lvl9pPr marL="2015886" algn="l" rtl="0" eaLnBrk="1" fontAlgn="base" hangingPunct="1">
              <a:lnSpc>
                <a:spcPct val="105000"/>
              </a:lnSpc>
              <a:spcBef>
                <a:spcPct val="0"/>
              </a:spcBef>
              <a:spcAft>
                <a:spcPct val="0"/>
              </a:spcAft>
              <a:defRPr sz="3086" b="1">
                <a:solidFill>
                  <a:srgbClr val="ED1A3B"/>
                </a:solidFill>
                <a:latin typeface="Trebuchet MS" pitchFamily="34" charset="0"/>
              </a:defRPr>
            </a:lvl9pPr>
          </a:lstStyle>
          <a:p>
            <a:pPr defTabSz="914400"/>
            <a:r>
              <a:rPr lang="fr-BE" sz="2205" kern="0" dirty="0"/>
              <a:t>08/02/2018</a:t>
            </a:r>
            <a:br>
              <a:rPr lang="en-US" sz="2205" kern="0" dirty="0"/>
            </a:br>
            <a:endParaRPr lang="en-US" sz="2205" kern="0" dirty="0"/>
          </a:p>
        </p:txBody>
      </p:sp>
      <p:pic>
        <p:nvPicPr>
          <p:cNvPr id="3" name="Picture 2">
            <a:extLst>
              <a:ext uri="{FF2B5EF4-FFF2-40B4-BE49-F238E27FC236}">
                <a16:creationId xmlns:a16="http://schemas.microsoft.com/office/drawing/2014/main" id="{E0891456-EE3C-4B8C-916A-387E7B619C67}"/>
              </a:ext>
            </a:extLst>
          </p:cNvPr>
          <p:cNvPicPr>
            <a:picLocks noChangeAspect="1"/>
          </p:cNvPicPr>
          <p:nvPr/>
        </p:nvPicPr>
        <p:blipFill>
          <a:blip r:embed="rId2"/>
          <a:stretch>
            <a:fillRect/>
          </a:stretch>
        </p:blipFill>
        <p:spPr>
          <a:xfrm>
            <a:off x="3252348" y="5303831"/>
            <a:ext cx="4980898" cy="1272492"/>
          </a:xfrm>
          <a:prstGeom prst="rect">
            <a:avLst/>
          </a:prstGeom>
        </p:spPr>
      </p:pic>
      <p:pic>
        <p:nvPicPr>
          <p:cNvPr id="6" name="Picture 5">
            <a:extLst>
              <a:ext uri="{FF2B5EF4-FFF2-40B4-BE49-F238E27FC236}">
                <a16:creationId xmlns:a16="http://schemas.microsoft.com/office/drawing/2014/main" id="{B5869189-6F0F-4593-A469-7AF02AEAE2B5}"/>
              </a:ext>
            </a:extLst>
          </p:cNvPr>
          <p:cNvPicPr>
            <a:picLocks noChangeAspect="1"/>
          </p:cNvPicPr>
          <p:nvPr/>
        </p:nvPicPr>
        <p:blipFill>
          <a:blip r:embed="rId3"/>
          <a:stretch>
            <a:fillRect/>
          </a:stretch>
        </p:blipFill>
        <p:spPr>
          <a:xfrm>
            <a:off x="1313458" y="1782518"/>
            <a:ext cx="5409579" cy="34374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4"/>
          <p:cNvSpPr txBox="1">
            <a:spLocks/>
          </p:cNvSpPr>
          <p:nvPr/>
        </p:nvSpPr>
        <p:spPr bwMode="gray">
          <a:xfrm>
            <a:off x="1518443" y="1438399"/>
            <a:ext cx="8218348" cy="1718468"/>
          </a:xfrm>
          <a:prstGeom prst="rect">
            <a:avLst/>
          </a:prstGeom>
          <a:solidFill>
            <a:schemeClr val="accent4">
              <a:lumMod val="20000"/>
              <a:lumOff val="80000"/>
            </a:schemeClr>
          </a:solidFill>
          <a:ln>
            <a:solidFill>
              <a:schemeClr val="accent1"/>
            </a:solidFill>
          </a:ln>
        </p:spPr>
        <p:txBody>
          <a:bodyPr lIns="71985" tIns="71985" rIns="71985" bIns="71985"/>
          <a:lstStyle/>
          <a:p>
            <a:pPr marL="0" lvl="1"/>
            <a:br>
              <a:rPr lang="fr-BE" sz="1600" b="1" dirty="0"/>
            </a:br>
            <a:br>
              <a:rPr lang="fr-BE" sz="1600" b="1" dirty="0"/>
            </a:br>
            <a:r>
              <a:rPr lang="fr-BE" sz="1600" b="1" dirty="0"/>
              <a:t>Organisationnelles</a:t>
            </a:r>
            <a:endParaRPr lang="fr-BE" sz="1600" dirty="0"/>
          </a:p>
          <a:p>
            <a:pPr marL="0" lvl="1"/>
            <a:endParaRPr lang="nl-BE" sz="1200" dirty="0"/>
          </a:p>
          <a:p>
            <a:pPr marL="0" lvl="1"/>
            <a:endParaRPr lang="nl-BE" sz="1200" dirty="0"/>
          </a:p>
          <a:p>
            <a:pPr marL="0" lvl="1"/>
            <a:endParaRPr lang="nl-BE" sz="1200" dirty="0"/>
          </a:p>
          <a:p>
            <a:pPr marL="0" lvl="1"/>
            <a:endParaRPr lang="nl-BE" sz="1200" dirty="0"/>
          </a:p>
          <a:p>
            <a:pPr marL="180939" lvl="1"/>
            <a:endParaRPr lang="nl-BE" sz="1200" dirty="0"/>
          </a:p>
        </p:txBody>
      </p:sp>
      <p:sp>
        <p:nvSpPr>
          <p:cNvPr id="8" name="Text Placeholder 24"/>
          <p:cNvSpPr txBox="1">
            <a:spLocks/>
          </p:cNvSpPr>
          <p:nvPr/>
        </p:nvSpPr>
        <p:spPr bwMode="gray">
          <a:xfrm>
            <a:off x="1518442" y="3163498"/>
            <a:ext cx="8218348" cy="1716815"/>
          </a:xfrm>
          <a:prstGeom prst="rect">
            <a:avLst/>
          </a:prstGeom>
          <a:solidFill>
            <a:schemeClr val="accent4">
              <a:lumMod val="20000"/>
              <a:lumOff val="80000"/>
            </a:schemeClr>
          </a:solidFill>
          <a:ln>
            <a:solidFill>
              <a:schemeClr val="accent1"/>
            </a:solidFill>
          </a:ln>
        </p:spPr>
        <p:txBody>
          <a:bodyPr lIns="71985" tIns="71985" rIns="71985" bIns="71985" anchor="ctr"/>
          <a:lstStyle/>
          <a:p>
            <a:pPr marL="0" lvl="1"/>
            <a:br>
              <a:rPr lang="fr-BE" sz="1600" b="1" dirty="0"/>
            </a:br>
            <a:br>
              <a:rPr lang="fr-BE" sz="1600" b="1" dirty="0"/>
            </a:br>
            <a:br>
              <a:rPr lang="fr-BE" sz="1600" b="1" dirty="0"/>
            </a:br>
            <a:br>
              <a:rPr lang="fr-BE" sz="1600" b="1" dirty="0"/>
            </a:br>
            <a:r>
              <a:rPr lang="fr-BE" sz="1600" b="1" dirty="0"/>
              <a:t>Techniques </a:t>
            </a:r>
            <a:endParaRPr lang="fr-BE" sz="1600" dirty="0"/>
          </a:p>
          <a:p>
            <a:pPr marL="0" lvl="1"/>
            <a:endParaRPr lang="nl-BE" sz="1200" dirty="0"/>
          </a:p>
          <a:p>
            <a:pPr marL="0" lvl="1"/>
            <a:endParaRPr lang="nl-BE" sz="1200" dirty="0"/>
          </a:p>
          <a:p>
            <a:pPr marL="0" lvl="1"/>
            <a:endParaRPr lang="nl-BE" sz="1200" dirty="0"/>
          </a:p>
          <a:p>
            <a:pPr marL="0" lvl="1"/>
            <a:endParaRPr lang="nl-BE" sz="1200" dirty="0"/>
          </a:p>
          <a:p>
            <a:pPr marL="361878" lvl="1" indent="-180939">
              <a:buFont typeface="Arial" pitchFamily="34" charset="0"/>
              <a:buChar char="•"/>
            </a:pPr>
            <a:endParaRPr lang="nl-BE" sz="1200" dirty="0"/>
          </a:p>
        </p:txBody>
      </p:sp>
      <p:sp>
        <p:nvSpPr>
          <p:cNvPr id="9" name="Text Placeholder 24"/>
          <p:cNvSpPr txBox="1">
            <a:spLocks/>
          </p:cNvSpPr>
          <p:nvPr/>
        </p:nvSpPr>
        <p:spPr bwMode="gray">
          <a:xfrm>
            <a:off x="1518442" y="4883173"/>
            <a:ext cx="8218349" cy="1718468"/>
          </a:xfrm>
          <a:prstGeom prst="rect">
            <a:avLst/>
          </a:prstGeom>
          <a:solidFill>
            <a:schemeClr val="accent4">
              <a:lumMod val="20000"/>
              <a:lumOff val="80000"/>
            </a:schemeClr>
          </a:solidFill>
          <a:ln>
            <a:solidFill>
              <a:schemeClr val="accent1"/>
            </a:solidFill>
          </a:ln>
        </p:spPr>
        <p:txBody>
          <a:bodyPr lIns="71985" tIns="71985" rIns="71985" bIns="71985" anchor="ctr"/>
          <a:lstStyle/>
          <a:p>
            <a:pPr marL="0" lvl="1"/>
            <a:endParaRPr lang="nl-BE" sz="1200" dirty="0"/>
          </a:p>
          <a:p>
            <a:pPr marL="0" lvl="1"/>
            <a:endParaRPr lang="nl-BE" sz="1200" dirty="0"/>
          </a:p>
          <a:p>
            <a:pPr marL="0" lvl="1"/>
            <a:br>
              <a:rPr lang="fr-BE" sz="1600" b="1" dirty="0"/>
            </a:br>
            <a:r>
              <a:rPr lang="fr-BE" sz="1600" b="1" dirty="0"/>
              <a:t>Juridiques</a:t>
            </a:r>
          </a:p>
          <a:p>
            <a:pPr marL="0" lvl="1"/>
            <a:endParaRPr lang="nl-BE" sz="1200" dirty="0"/>
          </a:p>
          <a:p>
            <a:pPr marL="0" lvl="1"/>
            <a:endParaRPr lang="nl-BE" sz="1200" dirty="0"/>
          </a:p>
          <a:p>
            <a:pPr marL="0" lvl="1"/>
            <a:endParaRPr lang="nl-BE" sz="1200" dirty="0"/>
          </a:p>
          <a:p>
            <a:pPr marL="361878" lvl="1" indent="-180939">
              <a:buFont typeface="Arial" pitchFamily="34" charset="0"/>
              <a:buChar char="•"/>
            </a:pPr>
            <a:endParaRPr lang="nl-BE" sz="1200" dirty="0"/>
          </a:p>
        </p:txBody>
      </p:sp>
      <p:sp>
        <p:nvSpPr>
          <p:cNvPr id="10" name="Text Placeholder 20"/>
          <p:cNvSpPr txBox="1">
            <a:spLocks/>
          </p:cNvSpPr>
          <p:nvPr/>
        </p:nvSpPr>
        <p:spPr bwMode="gray">
          <a:xfrm>
            <a:off x="3499774" y="1795755"/>
            <a:ext cx="1556586" cy="975970"/>
          </a:xfrm>
          <a:prstGeom prst="rect">
            <a:avLst/>
          </a:prstGeom>
          <a:solidFill>
            <a:schemeClr val="accent1"/>
          </a:solidFill>
          <a:ln>
            <a:solidFill>
              <a:schemeClr val="bg1"/>
            </a:solidFill>
          </a:ln>
        </p:spPr>
        <p:txBody>
          <a:bodyPr anchor="ctr"/>
          <a:lstStyle/>
          <a:p>
            <a:pPr>
              <a:defRPr/>
            </a:pPr>
            <a:r>
              <a:rPr lang="fr-BE" sz="1200" b="1" dirty="0">
                <a:solidFill>
                  <a:schemeClr val="bg1"/>
                </a:solidFill>
              </a:rPr>
              <a:t>Registre des activités de traitement</a:t>
            </a:r>
          </a:p>
          <a:p>
            <a:pPr>
              <a:defRPr/>
            </a:pPr>
            <a:r>
              <a:rPr lang="fr-BE" sz="1200" b="1" i="1" dirty="0">
                <a:solidFill>
                  <a:srgbClr val="002060"/>
                </a:solidFill>
              </a:rPr>
              <a:t>Article 30 GDPR</a:t>
            </a:r>
            <a:endParaRPr lang="fr-BE" sz="1100" b="1" i="1" dirty="0">
              <a:solidFill>
                <a:srgbClr val="002060"/>
              </a:solidFill>
            </a:endParaRPr>
          </a:p>
        </p:txBody>
      </p:sp>
      <p:sp>
        <p:nvSpPr>
          <p:cNvPr id="11" name="Text Placeholder 20"/>
          <p:cNvSpPr txBox="1">
            <a:spLocks/>
          </p:cNvSpPr>
          <p:nvPr/>
        </p:nvSpPr>
        <p:spPr bwMode="gray">
          <a:xfrm>
            <a:off x="5259928" y="1787931"/>
            <a:ext cx="1556586" cy="983794"/>
          </a:xfrm>
          <a:prstGeom prst="rect">
            <a:avLst/>
          </a:prstGeom>
          <a:solidFill>
            <a:schemeClr val="accent1"/>
          </a:solidFill>
          <a:ln>
            <a:solidFill>
              <a:schemeClr val="bg1"/>
            </a:solidFill>
          </a:ln>
        </p:spPr>
        <p:txBody>
          <a:bodyPr anchor="ctr"/>
          <a:lstStyle/>
          <a:p>
            <a:pPr>
              <a:defRPr/>
            </a:pPr>
            <a:r>
              <a:rPr lang="fr-BE" sz="1200" b="1" dirty="0">
                <a:solidFill>
                  <a:schemeClr val="bg1"/>
                </a:solidFill>
              </a:rPr>
              <a:t>Notification en cas de fuite de données</a:t>
            </a:r>
          </a:p>
          <a:p>
            <a:pPr>
              <a:defRPr/>
            </a:pPr>
            <a:r>
              <a:rPr lang="fr-BE" sz="1200" b="1" i="1" dirty="0">
                <a:solidFill>
                  <a:srgbClr val="002060"/>
                </a:solidFill>
              </a:rPr>
              <a:t>Articles 33 et 34 GDPR</a:t>
            </a:r>
          </a:p>
        </p:txBody>
      </p:sp>
      <p:sp>
        <p:nvSpPr>
          <p:cNvPr id="13" name="Text Placeholder 20"/>
          <p:cNvSpPr txBox="1">
            <a:spLocks/>
          </p:cNvSpPr>
          <p:nvPr/>
        </p:nvSpPr>
        <p:spPr bwMode="gray">
          <a:xfrm>
            <a:off x="3499772" y="3511517"/>
            <a:ext cx="1556586" cy="986514"/>
          </a:xfrm>
          <a:prstGeom prst="rect">
            <a:avLst/>
          </a:prstGeom>
          <a:solidFill>
            <a:schemeClr val="accent1"/>
          </a:solidFill>
          <a:ln>
            <a:solidFill>
              <a:schemeClr val="bg1"/>
            </a:solidFill>
          </a:ln>
        </p:spPr>
        <p:txBody>
          <a:bodyPr anchor="ctr"/>
          <a:lstStyle/>
          <a:p>
            <a:pPr>
              <a:defRPr/>
            </a:pPr>
            <a:r>
              <a:rPr lang="fr-BE" sz="1200" b="1" dirty="0">
                <a:solidFill>
                  <a:schemeClr val="bg1"/>
                </a:solidFill>
              </a:rPr>
              <a:t>Analyse d’impact (DPIA)</a:t>
            </a:r>
          </a:p>
          <a:p>
            <a:pPr>
              <a:defRPr/>
            </a:pPr>
            <a:r>
              <a:rPr lang="fr-BE" sz="1200" b="1" i="1" dirty="0">
                <a:solidFill>
                  <a:srgbClr val="002060"/>
                </a:solidFill>
              </a:rPr>
              <a:t>Article 35 GDPR</a:t>
            </a:r>
          </a:p>
        </p:txBody>
      </p:sp>
      <p:sp>
        <p:nvSpPr>
          <p:cNvPr id="14" name="Text Placeholder 20"/>
          <p:cNvSpPr txBox="1">
            <a:spLocks/>
          </p:cNvSpPr>
          <p:nvPr/>
        </p:nvSpPr>
        <p:spPr bwMode="gray">
          <a:xfrm>
            <a:off x="5259926" y="3511518"/>
            <a:ext cx="1556586" cy="986513"/>
          </a:xfrm>
          <a:prstGeom prst="rect">
            <a:avLst/>
          </a:prstGeom>
          <a:solidFill>
            <a:schemeClr val="accent1"/>
          </a:solidFill>
          <a:ln>
            <a:solidFill>
              <a:schemeClr val="bg1"/>
            </a:solidFill>
          </a:ln>
        </p:spPr>
        <p:txBody>
          <a:bodyPr anchor="ctr"/>
          <a:lstStyle/>
          <a:p>
            <a:pPr>
              <a:defRPr/>
            </a:pPr>
            <a:r>
              <a:rPr lang="fr-BE" sz="1200" b="1" dirty="0">
                <a:solidFill>
                  <a:schemeClr val="bg1"/>
                </a:solidFill>
              </a:rPr>
              <a:t>Mesures de sécurité</a:t>
            </a:r>
          </a:p>
          <a:p>
            <a:pPr>
              <a:defRPr/>
            </a:pPr>
            <a:r>
              <a:rPr lang="fr-BE" sz="1200" b="1" i="1" dirty="0">
                <a:solidFill>
                  <a:srgbClr val="002060"/>
                </a:solidFill>
              </a:rPr>
              <a:t>Article 32 GDPR</a:t>
            </a:r>
          </a:p>
        </p:txBody>
      </p:sp>
      <p:sp>
        <p:nvSpPr>
          <p:cNvPr id="15" name="Text Placeholder 20"/>
          <p:cNvSpPr txBox="1">
            <a:spLocks/>
          </p:cNvSpPr>
          <p:nvPr/>
        </p:nvSpPr>
        <p:spPr bwMode="gray">
          <a:xfrm>
            <a:off x="7020080" y="1790900"/>
            <a:ext cx="1556586" cy="980825"/>
          </a:xfrm>
          <a:prstGeom prst="rect">
            <a:avLst/>
          </a:prstGeom>
          <a:solidFill>
            <a:schemeClr val="accent1"/>
          </a:solidFill>
          <a:ln>
            <a:solidFill>
              <a:schemeClr val="bg1"/>
            </a:solidFill>
          </a:ln>
        </p:spPr>
        <p:txBody>
          <a:bodyPr anchor="ctr"/>
          <a:lstStyle/>
          <a:p>
            <a:pPr>
              <a:defRPr/>
            </a:pPr>
            <a:r>
              <a:rPr lang="fr-BE" sz="1200" b="1" dirty="0">
                <a:solidFill>
                  <a:schemeClr val="bg1"/>
                </a:solidFill>
              </a:rPr>
              <a:t>Nomination d’un DPO</a:t>
            </a:r>
          </a:p>
          <a:p>
            <a:pPr>
              <a:defRPr/>
            </a:pPr>
            <a:r>
              <a:rPr lang="fr-BE" sz="1200" b="1" i="1" dirty="0">
                <a:solidFill>
                  <a:srgbClr val="002060"/>
                </a:solidFill>
              </a:rPr>
              <a:t>Article 37 GDPR</a:t>
            </a:r>
          </a:p>
        </p:txBody>
      </p:sp>
      <p:sp>
        <p:nvSpPr>
          <p:cNvPr id="16" name="Text Placeholder 20"/>
          <p:cNvSpPr txBox="1">
            <a:spLocks/>
          </p:cNvSpPr>
          <p:nvPr/>
        </p:nvSpPr>
        <p:spPr bwMode="gray">
          <a:xfrm>
            <a:off x="7020079" y="5233905"/>
            <a:ext cx="1556586" cy="1066212"/>
          </a:xfrm>
          <a:prstGeom prst="rect">
            <a:avLst/>
          </a:prstGeom>
          <a:solidFill>
            <a:schemeClr val="accent1"/>
          </a:solidFill>
          <a:ln>
            <a:solidFill>
              <a:schemeClr val="bg1"/>
            </a:solidFill>
          </a:ln>
        </p:spPr>
        <p:txBody>
          <a:bodyPr anchor="ctr"/>
          <a:lstStyle/>
          <a:p>
            <a:pPr>
              <a:defRPr/>
            </a:pPr>
            <a:r>
              <a:rPr lang="fr-BE" sz="1200" b="1" dirty="0">
                <a:solidFill>
                  <a:schemeClr val="bg1"/>
                </a:solidFill>
              </a:rPr>
              <a:t>Information aux individus (</a:t>
            </a:r>
            <a:r>
              <a:rPr lang="fr-BE" sz="1200" b="1" dirty="0" err="1">
                <a:solidFill>
                  <a:schemeClr val="bg1"/>
                </a:solidFill>
              </a:rPr>
              <a:t>privacy</a:t>
            </a:r>
            <a:r>
              <a:rPr lang="fr-BE" sz="1200" b="1" dirty="0">
                <a:solidFill>
                  <a:schemeClr val="bg1"/>
                </a:solidFill>
              </a:rPr>
              <a:t> notice)</a:t>
            </a:r>
          </a:p>
          <a:p>
            <a:pPr>
              <a:defRPr/>
            </a:pPr>
            <a:r>
              <a:rPr lang="fr-BE" sz="1200" b="1" i="1" dirty="0">
                <a:solidFill>
                  <a:srgbClr val="002060"/>
                </a:solidFill>
              </a:rPr>
              <a:t>Article 13 GDPR</a:t>
            </a:r>
          </a:p>
        </p:txBody>
      </p:sp>
      <p:sp>
        <p:nvSpPr>
          <p:cNvPr id="17" name="Text Placeholder 20"/>
          <p:cNvSpPr txBox="1">
            <a:spLocks/>
          </p:cNvSpPr>
          <p:nvPr/>
        </p:nvSpPr>
        <p:spPr bwMode="gray">
          <a:xfrm>
            <a:off x="3499774" y="5233905"/>
            <a:ext cx="1556586" cy="1066212"/>
          </a:xfrm>
          <a:prstGeom prst="rect">
            <a:avLst/>
          </a:prstGeom>
          <a:solidFill>
            <a:schemeClr val="accent1"/>
          </a:solidFill>
          <a:ln>
            <a:solidFill>
              <a:schemeClr val="bg1"/>
            </a:solidFill>
          </a:ln>
        </p:spPr>
        <p:txBody>
          <a:bodyPr anchor="ctr"/>
          <a:lstStyle/>
          <a:p>
            <a:pPr>
              <a:defRPr/>
            </a:pPr>
            <a:r>
              <a:rPr lang="fr-BE" sz="1200" b="1" dirty="0">
                <a:solidFill>
                  <a:schemeClr val="bg1"/>
                </a:solidFill>
              </a:rPr>
              <a:t>Politique de protection des données (</a:t>
            </a:r>
            <a:r>
              <a:rPr lang="fr-BE" sz="1200" b="1" dirty="0" err="1">
                <a:solidFill>
                  <a:schemeClr val="bg1"/>
                </a:solidFill>
              </a:rPr>
              <a:t>privacy</a:t>
            </a:r>
            <a:r>
              <a:rPr lang="fr-BE" sz="1200" b="1" dirty="0">
                <a:solidFill>
                  <a:schemeClr val="bg1"/>
                </a:solidFill>
              </a:rPr>
              <a:t> </a:t>
            </a:r>
            <a:r>
              <a:rPr lang="fr-BE" sz="1200" b="1" dirty="0" err="1">
                <a:solidFill>
                  <a:schemeClr val="bg1"/>
                </a:solidFill>
              </a:rPr>
              <a:t>policy</a:t>
            </a:r>
            <a:r>
              <a:rPr lang="fr-BE" sz="1200" b="1" dirty="0">
                <a:solidFill>
                  <a:schemeClr val="bg1"/>
                </a:solidFill>
              </a:rPr>
              <a:t>)</a:t>
            </a:r>
          </a:p>
          <a:p>
            <a:pPr>
              <a:defRPr/>
            </a:pPr>
            <a:r>
              <a:rPr lang="fr-BE" sz="1200" b="1" i="1" dirty="0">
                <a:solidFill>
                  <a:srgbClr val="002060"/>
                </a:solidFill>
              </a:rPr>
              <a:t>Article 5 GDPR</a:t>
            </a:r>
          </a:p>
        </p:txBody>
      </p:sp>
      <p:sp>
        <p:nvSpPr>
          <p:cNvPr id="19" name="Text Placeholder 20"/>
          <p:cNvSpPr txBox="1">
            <a:spLocks/>
          </p:cNvSpPr>
          <p:nvPr/>
        </p:nvSpPr>
        <p:spPr bwMode="gray">
          <a:xfrm>
            <a:off x="5259925" y="5233905"/>
            <a:ext cx="1556586" cy="1066212"/>
          </a:xfrm>
          <a:prstGeom prst="rect">
            <a:avLst/>
          </a:prstGeom>
          <a:solidFill>
            <a:schemeClr val="accent1"/>
          </a:solidFill>
          <a:ln>
            <a:solidFill>
              <a:schemeClr val="bg1"/>
            </a:solidFill>
          </a:ln>
        </p:spPr>
        <p:txBody>
          <a:bodyPr anchor="ctr"/>
          <a:lstStyle/>
          <a:p>
            <a:pPr>
              <a:defRPr/>
            </a:pPr>
            <a:r>
              <a:rPr lang="fr-BE" sz="1200" b="1" dirty="0">
                <a:solidFill>
                  <a:schemeClr val="bg1"/>
                </a:solidFill>
              </a:rPr>
              <a:t>Contrats avec les tiers</a:t>
            </a:r>
          </a:p>
          <a:p>
            <a:pPr>
              <a:defRPr/>
            </a:pPr>
            <a:r>
              <a:rPr lang="fr-BE" sz="1200" b="1" i="1" dirty="0">
                <a:solidFill>
                  <a:srgbClr val="002060"/>
                </a:solidFill>
              </a:rPr>
              <a:t>Article 28 GDPR</a:t>
            </a:r>
          </a:p>
        </p:txBody>
      </p:sp>
      <p:sp>
        <p:nvSpPr>
          <p:cNvPr id="20" name="Title 2">
            <a:extLst>
              <a:ext uri="{FF2B5EF4-FFF2-40B4-BE49-F238E27FC236}">
                <a16:creationId xmlns:a16="http://schemas.microsoft.com/office/drawing/2014/main" id="{8BD30329-2204-4860-80E2-1E399D4952C6}"/>
              </a:ext>
            </a:extLst>
          </p:cNvPr>
          <p:cNvSpPr txBox="1">
            <a:spLocks/>
          </p:cNvSpPr>
          <p:nvPr/>
        </p:nvSpPr>
        <p:spPr bwMode="gray">
          <a:xfrm>
            <a:off x="737394" y="619680"/>
            <a:ext cx="9357935" cy="6400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80000"/>
              </a:lnSpc>
              <a:spcBef>
                <a:spcPct val="0"/>
              </a:spcBef>
              <a:spcAft>
                <a:spcPct val="0"/>
              </a:spcAft>
              <a:defRPr sz="2599" b="1">
                <a:solidFill>
                  <a:srgbClr val="ED1A3B"/>
                </a:solidFill>
                <a:latin typeface="+mj-lt"/>
                <a:ea typeface="+mj-ea"/>
                <a:cs typeface="+mj-cs"/>
              </a:defRPr>
            </a:lvl1pPr>
            <a:lvl2pPr algn="l" rtl="0" eaLnBrk="1" fontAlgn="base" hangingPunct="1">
              <a:lnSpc>
                <a:spcPct val="105000"/>
              </a:lnSpc>
              <a:spcBef>
                <a:spcPct val="0"/>
              </a:spcBef>
              <a:spcAft>
                <a:spcPct val="0"/>
              </a:spcAft>
              <a:defRPr sz="3086" b="1">
                <a:solidFill>
                  <a:srgbClr val="ED1A3B"/>
                </a:solidFill>
                <a:latin typeface="Trebuchet MS" pitchFamily="34" charset="0"/>
              </a:defRPr>
            </a:lvl2pPr>
            <a:lvl3pPr algn="l" rtl="0" eaLnBrk="1" fontAlgn="base" hangingPunct="1">
              <a:lnSpc>
                <a:spcPct val="105000"/>
              </a:lnSpc>
              <a:spcBef>
                <a:spcPct val="0"/>
              </a:spcBef>
              <a:spcAft>
                <a:spcPct val="0"/>
              </a:spcAft>
              <a:defRPr sz="3086" b="1">
                <a:solidFill>
                  <a:srgbClr val="ED1A3B"/>
                </a:solidFill>
                <a:latin typeface="Trebuchet MS" pitchFamily="34" charset="0"/>
              </a:defRPr>
            </a:lvl3pPr>
            <a:lvl4pPr algn="l" rtl="0" eaLnBrk="1" fontAlgn="base" hangingPunct="1">
              <a:lnSpc>
                <a:spcPct val="105000"/>
              </a:lnSpc>
              <a:spcBef>
                <a:spcPct val="0"/>
              </a:spcBef>
              <a:spcAft>
                <a:spcPct val="0"/>
              </a:spcAft>
              <a:defRPr sz="3086" b="1">
                <a:solidFill>
                  <a:srgbClr val="ED1A3B"/>
                </a:solidFill>
                <a:latin typeface="Trebuchet MS" pitchFamily="34" charset="0"/>
              </a:defRPr>
            </a:lvl4pPr>
            <a:lvl5pPr algn="l" rtl="0" eaLnBrk="1" fontAlgn="base" hangingPunct="1">
              <a:lnSpc>
                <a:spcPct val="105000"/>
              </a:lnSpc>
              <a:spcBef>
                <a:spcPct val="0"/>
              </a:spcBef>
              <a:spcAft>
                <a:spcPct val="0"/>
              </a:spcAft>
              <a:defRPr sz="3086" b="1">
                <a:solidFill>
                  <a:srgbClr val="ED1A3B"/>
                </a:solidFill>
                <a:latin typeface="Trebuchet MS" pitchFamily="34" charset="0"/>
              </a:defRPr>
            </a:lvl5pPr>
            <a:lvl6pPr marL="503972" algn="l" rtl="0" eaLnBrk="1" fontAlgn="base" hangingPunct="1">
              <a:lnSpc>
                <a:spcPct val="105000"/>
              </a:lnSpc>
              <a:spcBef>
                <a:spcPct val="0"/>
              </a:spcBef>
              <a:spcAft>
                <a:spcPct val="0"/>
              </a:spcAft>
              <a:defRPr sz="3086" b="1">
                <a:solidFill>
                  <a:srgbClr val="ED1A3B"/>
                </a:solidFill>
                <a:latin typeface="Trebuchet MS" pitchFamily="34" charset="0"/>
              </a:defRPr>
            </a:lvl6pPr>
            <a:lvl7pPr marL="1007943" algn="l" rtl="0" eaLnBrk="1" fontAlgn="base" hangingPunct="1">
              <a:lnSpc>
                <a:spcPct val="105000"/>
              </a:lnSpc>
              <a:spcBef>
                <a:spcPct val="0"/>
              </a:spcBef>
              <a:spcAft>
                <a:spcPct val="0"/>
              </a:spcAft>
              <a:defRPr sz="3086" b="1">
                <a:solidFill>
                  <a:srgbClr val="ED1A3B"/>
                </a:solidFill>
                <a:latin typeface="Trebuchet MS" pitchFamily="34" charset="0"/>
              </a:defRPr>
            </a:lvl7pPr>
            <a:lvl8pPr marL="1511915" algn="l" rtl="0" eaLnBrk="1" fontAlgn="base" hangingPunct="1">
              <a:lnSpc>
                <a:spcPct val="105000"/>
              </a:lnSpc>
              <a:spcBef>
                <a:spcPct val="0"/>
              </a:spcBef>
              <a:spcAft>
                <a:spcPct val="0"/>
              </a:spcAft>
              <a:defRPr sz="3086" b="1">
                <a:solidFill>
                  <a:srgbClr val="ED1A3B"/>
                </a:solidFill>
                <a:latin typeface="Trebuchet MS" pitchFamily="34" charset="0"/>
              </a:defRPr>
            </a:lvl8pPr>
            <a:lvl9pPr marL="2015886" algn="l" rtl="0" eaLnBrk="1" fontAlgn="base" hangingPunct="1">
              <a:lnSpc>
                <a:spcPct val="105000"/>
              </a:lnSpc>
              <a:spcBef>
                <a:spcPct val="0"/>
              </a:spcBef>
              <a:spcAft>
                <a:spcPct val="0"/>
              </a:spcAft>
              <a:defRPr sz="3086" b="1">
                <a:solidFill>
                  <a:srgbClr val="ED1A3B"/>
                </a:solidFill>
                <a:latin typeface="Trebuchet MS" pitchFamily="34" charset="0"/>
              </a:defRPr>
            </a:lvl9pPr>
          </a:lstStyle>
          <a:p>
            <a:pPr algn="ctr" defTabSz="914400"/>
            <a:r>
              <a:rPr lang="fr-BE" dirty="0">
                <a:solidFill>
                  <a:srgbClr val="00B0F0"/>
                </a:solidFill>
                <a:latin typeface="+mn-lt"/>
                <a:ea typeface="+mn-ea"/>
                <a:cs typeface="+mn-cs"/>
              </a:rPr>
              <a:t>QUELLES SONT LES DIFFERENTES OBLIGATIONS PREVUES PAR LE REGLEMENT ?</a:t>
            </a:r>
          </a:p>
        </p:txBody>
      </p:sp>
    </p:spTree>
    <p:extLst>
      <p:ext uri="{BB962C8B-B14F-4D97-AF65-F5344CB8AC3E}">
        <p14:creationId xmlns:p14="http://schemas.microsoft.com/office/powerpoint/2010/main" val="306800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r>
              <a:rPr lang="nl-BE" dirty="0">
                <a:solidFill>
                  <a:srgbClr val="00B0F0"/>
                </a:solidFill>
              </a:rPr>
              <a:t>1. P</a:t>
            </a:r>
            <a:r>
              <a:rPr lang="fr-BE" dirty="0">
                <a:solidFill>
                  <a:srgbClr val="00B0F0"/>
                </a:solidFill>
              </a:rPr>
              <a:t>OLITIQUE DE PROTECTION DES DONNEES ET PROGRAMME DE SENSIBILISATION</a:t>
            </a:r>
            <a:endParaRPr lang="nl-BE" dirty="0">
              <a:solidFill>
                <a:srgbClr val="00B0F0"/>
              </a:solidFill>
              <a:latin typeface="+mn-lt"/>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576825159"/>
              </p:ext>
            </p:extLst>
          </p:nvPr>
        </p:nvGraphicFramePr>
        <p:xfrm>
          <a:off x="666196" y="1403573"/>
          <a:ext cx="9719527" cy="2286370"/>
        </p:xfrm>
        <a:graphic>
          <a:graphicData uri="http://schemas.openxmlformats.org/drawingml/2006/table">
            <a:tbl>
              <a:tblPr firstRow="1" bandRow="1">
                <a:tableStyleId>{5C22544A-7EE6-4342-B048-85BDC9FD1C3A}</a:tableStyleId>
              </a:tblPr>
              <a:tblGrid>
                <a:gridCol w="9719527">
                  <a:extLst>
                    <a:ext uri="{9D8B030D-6E8A-4147-A177-3AD203B41FA5}">
                      <a16:colId xmlns:a16="http://schemas.microsoft.com/office/drawing/2014/main" val="20000"/>
                    </a:ext>
                  </a:extLst>
                </a:gridCol>
              </a:tblGrid>
              <a:tr h="251998">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r>
                        <a:rPr lang="fr-BE" sz="1300" b="1" noProof="0" dirty="0"/>
                        <a:t>Politique de protection des données </a:t>
                      </a:r>
                      <a:r>
                        <a:rPr lang="nl-BE" sz="1200" baseline="0" noProof="0" dirty="0"/>
                        <a:t>– ARTICLE 5 du RGPD</a:t>
                      </a:r>
                      <a:endParaRPr lang="fr-BE" sz="1300" b="1" noProof="0" dirty="0"/>
                    </a:p>
                  </a:txBody>
                  <a:tcPr marL="54000" marR="54000" marT="54000" marB="54000"/>
                </a:tc>
                <a:extLst>
                  <a:ext uri="{0D108BD9-81ED-4DB2-BD59-A6C34878D82A}">
                    <a16:rowId xmlns:a16="http://schemas.microsoft.com/office/drawing/2014/main" val="10000"/>
                  </a:ext>
                </a:extLst>
              </a:tr>
              <a:tr h="1980250">
                <a:tc>
                  <a:txBody>
                    <a:bodyPr/>
                    <a:lstStyle/>
                    <a:p>
                      <a:pPr lvl="1"/>
                      <a:r>
                        <a:rPr lang="fr-BE" sz="1400" noProof="0" dirty="0">
                          <a:solidFill>
                            <a:schemeClr val="tx2"/>
                          </a:solidFill>
                        </a:rPr>
                        <a:t>► </a:t>
                      </a:r>
                      <a:r>
                        <a:rPr lang="fr-BE" sz="1400" kern="1200" noProof="0" dirty="0">
                          <a:solidFill>
                            <a:schemeClr val="dk1"/>
                          </a:solidFill>
                          <a:latin typeface="+mn-lt"/>
                          <a:ea typeface="+mn-ea"/>
                          <a:cs typeface="+mn-cs"/>
                        </a:rPr>
                        <a:t>Une politique de protection des données est un document qui explique les différentes méthodes utilisées pour </a:t>
                      </a:r>
                      <a:r>
                        <a:rPr lang="fr-BE" sz="1400" kern="1200" dirty="0">
                          <a:solidFill>
                            <a:schemeClr val="dk1"/>
                          </a:solidFill>
                          <a:latin typeface="+mn-lt"/>
                          <a:ea typeface="+mn-ea"/>
                          <a:cs typeface="+mn-cs"/>
                        </a:rPr>
                        <a:t>recueillir, gérer et utiliser les informations des individus</a:t>
                      </a:r>
                      <a:r>
                        <a:rPr lang="fr-BE" sz="1400" dirty="0"/>
                        <a:t>. </a:t>
                      </a:r>
                      <a:endParaRPr lang="fr-BE" sz="1400" noProof="0" dirty="0"/>
                    </a:p>
                    <a:p>
                      <a:pPr lvl="1"/>
                      <a:r>
                        <a:rPr lang="fr-BE" sz="1400" noProof="0" dirty="0">
                          <a:solidFill>
                            <a:schemeClr val="tx2"/>
                          </a:solidFill>
                        </a:rPr>
                        <a:t>►</a:t>
                      </a:r>
                      <a:r>
                        <a:rPr lang="fr-BE" sz="1400" noProof="0" dirty="0"/>
                        <a:t> Message du management concernant l’importance de la protection des données</a:t>
                      </a:r>
                    </a:p>
                    <a:p>
                      <a:pPr lvl="1"/>
                      <a:r>
                        <a:rPr lang="fr-BE" sz="1400" noProof="0" dirty="0">
                          <a:solidFill>
                            <a:schemeClr val="tx2"/>
                          </a:solidFill>
                        </a:rPr>
                        <a:t>► </a:t>
                      </a:r>
                      <a:r>
                        <a:rPr lang="fr-BE" sz="1400" kern="1200" noProof="0" dirty="0">
                          <a:solidFill>
                            <a:schemeClr val="dk1"/>
                          </a:solidFill>
                          <a:latin typeface="+mn-lt"/>
                          <a:ea typeface="+mn-ea"/>
                          <a:cs typeface="+mn-cs"/>
                        </a:rPr>
                        <a:t>Que signifie la protection de la vie privée pour l’organisation? Contexte internationale, activités spécifiques, et conséquences sur la protection des données, responsable de traitement ou sous-traitant</a:t>
                      </a:r>
                    </a:p>
                    <a:p>
                      <a:pPr lvl="1"/>
                      <a:r>
                        <a:rPr lang="fr-BE" sz="1400" noProof="0" dirty="0">
                          <a:solidFill>
                            <a:schemeClr val="tx2"/>
                          </a:solidFill>
                        </a:rPr>
                        <a:t>► </a:t>
                      </a:r>
                      <a:r>
                        <a:rPr lang="fr-BE" sz="1400" kern="1200" noProof="0" dirty="0">
                          <a:solidFill>
                            <a:schemeClr val="dk1"/>
                          </a:solidFill>
                          <a:latin typeface="+mn-lt"/>
                          <a:ea typeface="+mn-ea"/>
                          <a:cs typeface="+mn-cs"/>
                        </a:rPr>
                        <a:t>Lignes de conduites concrètes pour l’organisation et les employés</a:t>
                      </a:r>
                    </a:p>
                    <a:p>
                      <a:pPr lvl="1"/>
                      <a:r>
                        <a:rPr lang="fr-BE" sz="1400" noProof="0" dirty="0">
                          <a:solidFill>
                            <a:schemeClr val="tx2"/>
                          </a:solidFill>
                        </a:rPr>
                        <a:t>►</a:t>
                      </a:r>
                      <a:r>
                        <a:rPr lang="fr-BE" sz="1400" noProof="0" dirty="0"/>
                        <a:t> Délégué à la protection des données </a:t>
                      </a:r>
                      <a:endParaRPr lang="fr-BE" sz="1300" kern="1200" baseline="0" noProof="0" dirty="0">
                        <a:solidFill>
                          <a:schemeClr val="dk1"/>
                        </a:solidFill>
                        <a:latin typeface="+mn-lt"/>
                        <a:ea typeface="+mn-ea"/>
                        <a:cs typeface="+mn-cs"/>
                      </a:endParaRPr>
                    </a:p>
                  </a:txBody>
                  <a:tcPr marL="54000" marR="54000" marT="54000" marB="54000">
                    <a:solidFill>
                      <a:schemeClr val="accent4">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74171978"/>
              </p:ext>
            </p:extLst>
          </p:nvPr>
        </p:nvGraphicFramePr>
        <p:xfrm>
          <a:off x="670911" y="3995861"/>
          <a:ext cx="9719527" cy="2339653"/>
        </p:xfrm>
        <a:graphic>
          <a:graphicData uri="http://schemas.openxmlformats.org/drawingml/2006/table">
            <a:tbl>
              <a:tblPr firstRow="1" bandRow="1">
                <a:tableStyleId>{5C22544A-7EE6-4342-B048-85BDC9FD1C3A}</a:tableStyleId>
              </a:tblPr>
              <a:tblGrid>
                <a:gridCol w="9719527">
                  <a:extLst>
                    <a:ext uri="{9D8B030D-6E8A-4147-A177-3AD203B41FA5}">
                      <a16:colId xmlns:a16="http://schemas.microsoft.com/office/drawing/2014/main" val="20000"/>
                    </a:ext>
                  </a:extLst>
                </a:gridCol>
              </a:tblGrid>
              <a:tr h="201601">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r>
                        <a:rPr lang="fr-BE" sz="1300" b="1" noProof="0" dirty="0"/>
                        <a:t>Programme de sensibilisation</a:t>
                      </a:r>
                    </a:p>
                  </a:txBody>
                  <a:tcPr marL="54000" marR="54000" marT="54000" marB="54000"/>
                </a:tc>
                <a:extLst>
                  <a:ext uri="{0D108BD9-81ED-4DB2-BD59-A6C34878D82A}">
                    <a16:rowId xmlns:a16="http://schemas.microsoft.com/office/drawing/2014/main" val="10000"/>
                  </a:ext>
                </a:extLst>
              </a:tr>
              <a:tr h="2033533">
                <a:tc>
                  <a:txBody>
                    <a:bodyPr/>
                    <a:lstStyle/>
                    <a:p>
                      <a:pPr lvl="1"/>
                      <a:r>
                        <a:rPr lang="fr-BE" sz="1400" dirty="0">
                          <a:solidFill>
                            <a:schemeClr val="tx2"/>
                          </a:solidFill>
                        </a:rPr>
                        <a:t>►</a:t>
                      </a:r>
                      <a:r>
                        <a:rPr lang="fr-BE" sz="1400" dirty="0"/>
                        <a:t> Communication concernant les principes de protection des données, que faire et que ne pas faire?</a:t>
                      </a:r>
                    </a:p>
                    <a:p>
                      <a:pPr lvl="1"/>
                      <a:r>
                        <a:rPr lang="fr-BE" sz="1400" dirty="0">
                          <a:solidFill>
                            <a:schemeClr val="tx2"/>
                          </a:solidFill>
                        </a:rPr>
                        <a:t>►</a:t>
                      </a:r>
                      <a:r>
                        <a:rPr lang="fr-BE" sz="1400" dirty="0"/>
                        <a:t> Le plus difficile à contrôler : le comportement des gens</a:t>
                      </a:r>
                    </a:p>
                    <a:p>
                      <a:pPr lvl="1"/>
                      <a:r>
                        <a:rPr lang="fr-BE" sz="1400" dirty="0">
                          <a:solidFill>
                            <a:schemeClr val="tx2"/>
                          </a:solidFill>
                        </a:rPr>
                        <a:t>►</a:t>
                      </a:r>
                      <a:r>
                        <a:rPr lang="fr-BE" sz="1400" dirty="0"/>
                        <a:t> Pour qui? D’abord pour le management, ensuite pour les employés qui sont en contact avec des données à caractère personnel </a:t>
                      </a:r>
                    </a:p>
                    <a:p>
                      <a:pPr lvl="1"/>
                      <a:r>
                        <a:rPr lang="fr-BE" sz="1400" dirty="0">
                          <a:solidFill>
                            <a:schemeClr val="tx2"/>
                          </a:solidFill>
                        </a:rPr>
                        <a:t>►</a:t>
                      </a:r>
                      <a:r>
                        <a:rPr lang="fr-BE" sz="1400" dirty="0"/>
                        <a:t> Comment? Films, e-learning, sessions de sensibilisation </a:t>
                      </a:r>
                    </a:p>
                    <a:p>
                      <a:pPr lvl="1"/>
                      <a:r>
                        <a:rPr lang="fr-BE" sz="1400" dirty="0">
                          <a:solidFill>
                            <a:schemeClr val="tx2"/>
                          </a:solidFill>
                        </a:rPr>
                        <a:t>► </a:t>
                      </a:r>
                      <a:r>
                        <a:rPr lang="fr-BE" sz="1400" kern="1200" dirty="0">
                          <a:solidFill>
                            <a:schemeClr val="dk1"/>
                          </a:solidFill>
                          <a:latin typeface="+mn-lt"/>
                          <a:ea typeface="+mn-ea"/>
                          <a:cs typeface="+mn-cs"/>
                        </a:rPr>
                        <a:t>Sensibilisation continue</a:t>
                      </a:r>
                    </a:p>
                    <a:p>
                      <a:pPr lvl="1"/>
                      <a:r>
                        <a:rPr lang="fr-BE" sz="1400" dirty="0">
                          <a:solidFill>
                            <a:schemeClr val="tx2"/>
                          </a:solidFill>
                        </a:rPr>
                        <a:t>►</a:t>
                      </a:r>
                      <a:r>
                        <a:rPr lang="fr-BE" sz="1400" dirty="0"/>
                        <a:t> En combinaison avec formation relative à la </a:t>
                      </a:r>
                      <a:r>
                        <a:rPr lang="fr-BE" sz="1400" dirty="0" err="1"/>
                        <a:t>cyber-sécurité</a:t>
                      </a:r>
                      <a:r>
                        <a:rPr lang="fr-BE" sz="1400" dirty="0"/>
                        <a:t> : </a:t>
                      </a:r>
                      <a:r>
                        <a:rPr lang="fr-BE" sz="1400" dirty="0" err="1"/>
                        <a:t>cryptolocker</a:t>
                      </a:r>
                      <a:r>
                        <a:rPr lang="fr-BE" sz="1400" dirty="0"/>
                        <a:t>, mot de passe, etc. </a:t>
                      </a:r>
                      <a:endParaRPr lang="fr-BE" sz="1400" kern="1200" noProof="0" dirty="0">
                        <a:solidFill>
                          <a:schemeClr val="dk1"/>
                        </a:solidFill>
                        <a:latin typeface="+mn-lt"/>
                        <a:ea typeface="+mn-ea"/>
                        <a:cs typeface="+mn-cs"/>
                      </a:endParaRPr>
                    </a:p>
                  </a:txBody>
                  <a:tcPr marL="54000" marR="54000" marT="54000" marB="54000">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678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9287479" cy="320411"/>
          </a:xfrm>
        </p:spPr>
        <p:txBody>
          <a:bodyPr/>
          <a:lstStyle/>
          <a:p>
            <a:r>
              <a:rPr lang="nl-BE" dirty="0">
                <a:solidFill>
                  <a:srgbClr val="00B0F0"/>
                </a:solidFill>
                <a:latin typeface="+mn-lt"/>
                <a:ea typeface="+mn-ea"/>
                <a:cs typeface="+mn-cs"/>
              </a:rPr>
              <a:t>1. P</a:t>
            </a:r>
            <a:r>
              <a:rPr lang="fr-BE" dirty="0">
                <a:solidFill>
                  <a:srgbClr val="00B0F0"/>
                </a:solidFill>
                <a:latin typeface="+mn-lt"/>
                <a:ea typeface="+mn-ea"/>
                <a:cs typeface="+mn-cs"/>
              </a:rPr>
              <a:t>OLITIQUE DE PROTECTION DES DONNES ET PROGRAMME DE SENSIBILISATION</a:t>
            </a:r>
            <a:endParaRPr lang="nl-BE" dirty="0">
              <a:solidFill>
                <a:srgbClr val="00B0F0"/>
              </a:solidFill>
              <a:latin typeface="+mn-lt"/>
              <a:ea typeface="+mn-ea"/>
              <a:cs typeface="+mn-cs"/>
            </a:endParaRPr>
          </a:p>
        </p:txBody>
      </p:sp>
      <p:sp>
        <p:nvSpPr>
          <p:cNvPr id="4" name="Rectangle 3"/>
          <p:cNvSpPr/>
          <p:nvPr/>
        </p:nvSpPr>
        <p:spPr>
          <a:xfrm>
            <a:off x="666939" y="1274500"/>
            <a:ext cx="9431495" cy="646331"/>
          </a:xfrm>
          <a:prstGeom prst="rect">
            <a:avLst/>
          </a:prstGeom>
        </p:spPr>
        <p:txBody>
          <a:bodyPr wrap="square">
            <a:spAutoFit/>
          </a:bodyPr>
          <a:lstStyle/>
          <a:p>
            <a:r>
              <a:rPr lang="fr-BE" sz="1200" b="1" dirty="0"/>
              <a:t>Les organisations doivent instaurer une politique relative à la confidentialité des données, qui décrit la manière  dont elles collectent, utilisent et traitent les données à caractère personnel. </a:t>
            </a:r>
          </a:p>
          <a:p>
            <a:r>
              <a:rPr lang="fr-BE" sz="1200" b="1" dirty="0"/>
              <a:t>Cette politique doit reposer sur les </a:t>
            </a:r>
            <a:r>
              <a:rPr lang="fr-BE" sz="1200" b="1" u="sng" dirty="0"/>
              <a:t>huit principes </a:t>
            </a:r>
            <a:r>
              <a:rPr lang="fr-BE" sz="1200" b="1" dirty="0"/>
              <a:t>contenus dans le GDPR :</a:t>
            </a:r>
          </a:p>
        </p:txBody>
      </p:sp>
      <p:pic>
        <p:nvPicPr>
          <p:cNvPr id="6" name="Picture 5"/>
          <p:cNvPicPr>
            <a:picLocks noChangeAspect="1"/>
          </p:cNvPicPr>
          <p:nvPr/>
        </p:nvPicPr>
        <p:blipFill>
          <a:blip r:embed="rId2"/>
          <a:stretch>
            <a:fillRect/>
          </a:stretch>
        </p:blipFill>
        <p:spPr>
          <a:xfrm>
            <a:off x="666939" y="1896550"/>
            <a:ext cx="8495391" cy="4777774"/>
          </a:xfrm>
          <a:prstGeom prst="rect">
            <a:avLst/>
          </a:prstGeom>
        </p:spPr>
      </p:pic>
    </p:spTree>
    <p:extLst>
      <p:ext uri="{BB962C8B-B14F-4D97-AF65-F5344CB8AC3E}">
        <p14:creationId xmlns:p14="http://schemas.microsoft.com/office/powerpoint/2010/main" val="46528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r>
              <a:rPr lang="nl-BE" dirty="0">
                <a:solidFill>
                  <a:srgbClr val="00B0F0"/>
                </a:solidFill>
                <a:latin typeface="+mn-lt"/>
                <a:ea typeface="+mn-ea"/>
                <a:cs typeface="+mn-cs"/>
              </a:rPr>
              <a:t>2. </a:t>
            </a:r>
            <a:r>
              <a:rPr lang="fr-BE" dirty="0">
                <a:solidFill>
                  <a:srgbClr val="00B0F0"/>
                </a:solidFill>
                <a:latin typeface="+mn-lt"/>
                <a:ea typeface="+mn-ea"/>
                <a:cs typeface="+mn-cs"/>
              </a:rPr>
              <a:t>REGISTRE DES ACTIVITES DE TRAITEMENT </a:t>
            </a:r>
            <a:endParaRPr lang="nl-BE" dirty="0">
              <a:solidFill>
                <a:srgbClr val="00B0F0"/>
              </a:solidFill>
              <a:latin typeface="+mn-lt"/>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61288720"/>
              </p:ext>
            </p:extLst>
          </p:nvPr>
        </p:nvGraphicFramePr>
        <p:xfrm>
          <a:off x="666939" y="1115541"/>
          <a:ext cx="9719527" cy="3035400"/>
        </p:xfrm>
        <a:graphic>
          <a:graphicData uri="http://schemas.openxmlformats.org/drawingml/2006/table">
            <a:tbl>
              <a:tblPr firstRow="1" bandRow="1">
                <a:tableStyleId>{5C22544A-7EE6-4342-B048-85BDC9FD1C3A}</a:tableStyleId>
              </a:tblPr>
              <a:tblGrid>
                <a:gridCol w="9719527">
                  <a:extLst>
                    <a:ext uri="{9D8B030D-6E8A-4147-A177-3AD203B41FA5}">
                      <a16:colId xmlns:a16="http://schemas.microsoft.com/office/drawing/2014/main" val="20000"/>
                    </a:ext>
                  </a:extLst>
                </a:gridCol>
              </a:tblGrid>
              <a:tr h="216149">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r>
                        <a:rPr lang="fr-BE" sz="1300" b="1" noProof="0" dirty="0"/>
                        <a:t>Registre des données </a:t>
                      </a:r>
                      <a:r>
                        <a:rPr lang="nl-BE" sz="1200" baseline="0" noProof="0" dirty="0"/>
                        <a:t>– ARTICLE 30 du RGDP</a:t>
                      </a:r>
                      <a:endParaRPr lang="fr-BE" sz="1300" b="1" noProof="0" dirty="0"/>
                    </a:p>
                  </a:txBody>
                  <a:tcPr marL="54000" marR="54000" marT="54000" marB="54000"/>
                </a:tc>
                <a:extLst>
                  <a:ext uri="{0D108BD9-81ED-4DB2-BD59-A6C34878D82A}">
                    <a16:rowId xmlns:a16="http://schemas.microsoft.com/office/drawing/2014/main" val="10000"/>
                  </a:ext>
                </a:extLst>
              </a:tr>
              <a:tr h="2448147">
                <a:tc>
                  <a:txBody>
                    <a:bodyPr/>
                    <a:lstStyle/>
                    <a:p>
                      <a:r>
                        <a:rPr lang="fr-BE" sz="1400" b="1" noProof="0" dirty="0"/>
                        <a:t>La </a:t>
                      </a:r>
                      <a:r>
                        <a:rPr lang="fr-BE" sz="1400" b="1" u="sng" noProof="0" dirty="0"/>
                        <a:t>mise en place d’un registre des données </a:t>
                      </a:r>
                      <a:r>
                        <a:rPr lang="fr-BE" sz="1400" noProof="0" dirty="0"/>
                        <a:t>permet de se faire une première idée de la quantité de données à caractère personnel dont dispose l’organisation. </a:t>
                      </a:r>
                    </a:p>
                    <a:p>
                      <a:r>
                        <a:rPr lang="fr-BE" sz="1400" b="1" noProof="0" dirty="0"/>
                        <a:t>Ce registre doit être établi et tenu à jour </a:t>
                      </a:r>
                      <a:r>
                        <a:rPr lang="fr-BE" sz="1400" noProof="0" dirty="0"/>
                        <a:t>pour toutes les catégories d’activités de traitement de données à caractère personnel effectuées par l’organisation. </a:t>
                      </a:r>
                    </a:p>
                    <a:p>
                      <a:r>
                        <a:rPr lang="fr-BE" sz="1400" noProof="0" dirty="0"/>
                        <a:t>Les éléments importants à renseigner pour les données à caractère personnel identifiées sont les suivants :</a:t>
                      </a:r>
                    </a:p>
                    <a:p>
                      <a:pPr lvl="1"/>
                      <a:r>
                        <a:rPr lang="fr-BE" sz="1400" noProof="0" dirty="0">
                          <a:solidFill>
                            <a:schemeClr val="tx2"/>
                          </a:solidFill>
                        </a:rPr>
                        <a:t>► </a:t>
                      </a:r>
                      <a:r>
                        <a:rPr lang="fr-BE" sz="1400" noProof="0" dirty="0"/>
                        <a:t>la nature et la finalité du traitement ainsi que sa base légale</a:t>
                      </a:r>
                    </a:p>
                    <a:p>
                      <a:pPr lvl="1"/>
                      <a:r>
                        <a:rPr lang="fr-BE" sz="1400" noProof="0" dirty="0">
                          <a:solidFill>
                            <a:schemeClr val="tx2"/>
                          </a:solidFill>
                        </a:rPr>
                        <a:t>►</a:t>
                      </a:r>
                      <a:r>
                        <a:rPr lang="fr-BE" sz="1400" noProof="0" dirty="0"/>
                        <a:t> les catégories de personnes concernées</a:t>
                      </a:r>
                    </a:p>
                    <a:p>
                      <a:pPr lvl="1"/>
                      <a:r>
                        <a:rPr lang="fr-BE" sz="1400" noProof="0" dirty="0">
                          <a:solidFill>
                            <a:schemeClr val="tx2"/>
                          </a:solidFill>
                        </a:rPr>
                        <a:t>►</a:t>
                      </a:r>
                      <a:r>
                        <a:rPr lang="fr-BE" sz="1400" noProof="0" dirty="0"/>
                        <a:t> l’endroit (les systèmes/applications) où les données sont tenues à jour </a:t>
                      </a:r>
                    </a:p>
                    <a:p>
                      <a:pPr lvl="1"/>
                      <a:r>
                        <a:rPr lang="fr-BE" sz="1400" noProof="0" dirty="0">
                          <a:solidFill>
                            <a:schemeClr val="tx2"/>
                          </a:solidFill>
                        </a:rPr>
                        <a:t>►</a:t>
                      </a:r>
                      <a:r>
                        <a:rPr lang="fr-BE" sz="1400" noProof="0" dirty="0"/>
                        <a:t> l’identité des personnes qui collectent et tiennent à jour les données</a:t>
                      </a:r>
                    </a:p>
                    <a:p>
                      <a:pPr lvl="1"/>
                      <a:r>
                        <a:rPr lang="fr-BE" sz="1400" noProof="0" dirty="0">
                          <a:solidFill>
                            <a:schemeClr val="tx2"/>
                          </a:solidFill>
                        </a:rPr>
                        <a:t>►</a:t>
                      </a:r>
                      <a:r>
                        <a:rPr lang="fr-BE" sz="1400" noProof="0" dirty="0"/>
                        <a:t> les détails au sujet des transferts de données et de leur finalité</a:t>
                      </a:r>
                    </a:p>
                    <a:p>
                      <a:pPr lvl="1"/>
                      <a:r>
                        <a:rPr lang="fr-BE" sz="1400" noProof="0" dirty="0">
                          <a:solidFill>
                            <a:schemeClr val="tx2"/>
                          </a:solidFill>
                        </a:rPr>
                        <a:t>►</a:t>
                      </a:r>
                      <a:r>
                        <a:rPr lang="fr-BE" sz="1400" noProof="0" dirty="0"/>
                        <a:t> les durées de conservation des données</a:t>
                      </a:r>
                    </a:p>
                    <a:p>
                      <a:pPr marL="0" marR="0" lvl="1" indent="0" algn="l" defTabSz="1043056" rtl="0" eaLnBrk="1" fontAlgn="auto" latinLnBrk="0" hangingPunct="1">
                        <a:lnSpc>
                          <a:spcPct val="100000"/>
                        </a:lnSpc>
                        <a:spcBef>
                          <a:spcPts val="600"/>
                        </a:spcBef>
                        <a:spcAft>
                          <a:spcPts val="0"/>
                        </a:spcAft>
                        <a:buClr>
                          <a:schemeClr val="tx1"/>
                        </a:buClr>
                        <a:buSzTx/>
                        <a:buFont typeface="Trebuchet MS" pitchFamily="34" charset="0"/>
                        <a:buNone/>
                        <a:tabLst/>
                        <a:defRPr/>
                      </a:pPr>
                      <a:endParaRPr lang="fr-BE" sz="1300" kern="1200" baseline="0" noProof="0" dirty="0">
                        <a:solidFill>
                          <a:schemeClr val="dk1"/>
                        </a:solidFill>
                        <a:latin typeface="+mn-lt"/>
                        <a:ea typeface="+mn-ea"/>
                        <a:cs typeface="+mn-cs"/>
                      </a:endParaRPr>
                    </a:p>
                  </a:txBody>
                  <a:tcPr marL="54000" marR="54000" marT="54000" marB="54000">
                    <a:solidFill>
                      <a:schemeClr val="accent4">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34590629"/>
              </p:ext>
            </p:extLst>
          </p:nvPr>
        </p:nvGraphicFramePr>
        <p:xfrm>
          <a:off x="666939" y="3937581"/>
          <a:ext cx="9719527" cy="2728367"/>
        </p:xfrm>
        <a:graphic>
          <a:graphicData uri="http://schemas.openxmlformats.org/drawingml/2006/table">
            <a:tbl>
              <a:tblPr firstRow="1" bandRow="1">
                <a:tableStyleId>{5C22544A-7EE6-4342-B048-85BDC9FD1C3A}</a:tableStyleId>
              </a:tblPr>
              <a:tblGrid>
                <a:gridCol w="9719527">
                  <a:extLst>
                    <a:ext uri="{9D8B030D-6E8A-4147-A177-3AD203B41FA5}">
                      <a16:colId xmlns:a16="http://schemas.microsoft.com/office/drawing/2014/main" val="20000"/>
                    </a:ext>
                  </a:extLst>
                </a:gridCol>
              </a:tblGrid>
              <a:tr h="277889">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endParaRPr lang="fr-BE" sz="1300" b="1" noProof="0" dirty="0"/>
                    </a:p>
                  </a:txBody>
                  <a:tcPr marL="54000" marR="54000" marT="54000" marB="54000"/>
                </a:tc>
                <a:extLst>
                  <a:ext uri="{0D108BD9-81ED-4DB2-BD59-A6C34878D82A}">
                    <a16:rowId xmlns:a16="http://schemas.microsoft.com/office/drawing/2014/main" val="10000"/>
                  </a:ext>
                </a:extLst>
              </a:tr>
              <a:tr h="2422247">
                <a:tc>
                  <a:txBody>
                    <a:bodyPr/>
                    <a:lstStyle/>
                    <a:p>
                      <a:r>
                        <a:rPr lang="fr-BE" sz="1400" dirty="0"/>
                        <a:t>Une fois ce registre créé, il convient de contrôler que les huit </a:t>
                      </a:r>
                      <a:r>
                        <a:rPr lang="fr-BE" sz="1400" b="1" u="sng" dirty="0"/>
                        <a:t>principes relatifs à la protection des données </a:t>
                      </a:r>
                    </a:p>
                    <a:p>
                      <a:r>
                        <a:rPr lang="fr-BE" sz="1400" dirty="0"/>
                        <a:t>sont respectés pour les données à caractère personnel identifiées. À cette fin, les questions suivantes doivent être </a:t>
                      </a:r>
                    </a:p>
                    <a:p>
                      <a:r>
                        <a:rPr lang="fr-BE" sz="1400" dirty="0"/>
                        <a:t>posées :</a:t>
                      </a:r>
                    </a:p>
                    <a:p>
                      <a:pPr lvl="1"/>
                      <a:r>
                        <a:rPr lang="fr-BE" sz="1400" dirty="0">
                          <a:solidFill>
                            <a:schemeClr val="tx2"/>
                          </a:solidFill>
                        </a:rPr>
                        <a:t>►</a:t>
                      </a:r>
                      <a:r>
                        <a:rPr lang="fr-BE" sz="1400" dirty="0"/>
                        <a:t> Quelle est la finalité du traitement des données ? Est-elle justifiée ?</a:t>
                      </a:r>
                    </a:p>
                    <a:p>
                      <a:pPr lvl="1"/>
                      <a:r>
                        <a:rPr lang="fr-BE" sz="1400" dirty="0">
                          <a:solidFill>
                            <a:schemeClr val="tx2"/>
                          </a:solidFill>
                        </a:rPr>
                        <a:t>►</a:t>
                      </a:r>
                      <a:r>
                        <a:rPr lang="fr-BE" sz="1400" dirty="0"/>
                        <a:t> Avons-nous demandé le consentement de la personne concernée (ou disposons-nous d’une autre base légale) et l’avons-nous informée en toute transparence de la manière dont nous allons utiliser ses données ?</a:t>
                      </a:r>
                    </a:p>
                    <a:p>
                      <a:pPr lvl="1"/>
                      <a:r>
                        <a:rPr lang="fr-BE" sz="1400" dirty="0">
                          <a:solidFill>
                            <a:schemeClr val="tx2"/>
                          </a:solidFill>
                        </a:rPr>
                        <a:t>►</a:t>
                      </a:r>
                      <a:r>
                        <a:rPr lang="fr-BE" sz="1400" dirty="0"/>
                        <a:t> Avons-nous effectivement besoin de toutes ces données et ne tenons-nous à jour que celles qui sont nécessaires pour atteindre nos objectifs ?</a:t>
                      </a:r>
                    </a:p>
                    <a:p>
                      <a:pPr lvl="1"/>
                      <a:r>
                        <a:rPr lang="fr-BE" sz="1400" dirty="0">
                          <a:solidFill>
                            <a:schemeClr val="tx2"/>
                          </a:solidFill>
                        </a:rPr>
                        <a:t>►</a:t>
                      </a:r>
                      <a:r>
                        <a:rPr lang="fr-BE" sz="1400" dirty="0"/>
                        <a:t> Comment veillons-nous à ce que les données restent exactes et à jour ?</a:t>
                      </a:r>
                    </a:p>
                    <a:p>
                      <a:pPr lvl="1"/>
                      <a:r>
                        <a:rPr lang="fr-BE" sz="1400" dirty="0">
                          <a:solidFill>
                            <a:schemeClr val="tx2"/>
                          </a:solidFill>
                        </a:rPr>
                        <a:t>►</a:t>
                      </a:r>
                      <a:r>
                        <a:rPr lang="fr-BE" sz="1400" dirty="0"/>
                        <a:t> Pendant combien de temps tenons-nous les données à jour ? Est-ce nécessaire ?</a:t>
                      </a:r>
                      <a:endParaRPr lang="fr-BE" sz="1300" kern="1200" baseline="0" noProof="0" dirty="0">
                        <a:solidFill>
                          <a:schemeClr val="dk1"/>
                        </a:solidFill>
                        <a:latin typeface="+mn-lt"/>
                        <a:ea typeface="+mn-ea"/>
                        <a:cs typeface="+mn-cs"/>
                      </a:endParaRPr>
                    </a:p>
                  </a:txBody>
                  <a:tcPr marL="54000" marR="54000" marT="54000" marB="54000">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088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e 30">
            <a:extLst>
              <a:ext uri="{FF2B5EF4-FFF2-40B4-BE49-F238E27FC236}">
                <a16:creationId xmlns:a16="http://schemas.microsoft.com/office/drawing/2014/main" id="{6F56A639-B2C2-48E0-A198-98B6E1FF2F21}"/>
              </a:ext>
            </a:extLst>
          </p:cNvPr>
          <p:cNvGrpSpPr/>
          <p:nvPr/>
        </p:nvGrpSpPr>
        <p:grpSpPr>
          <a:xfrm>
            <a:off x="1817514" y="1187549"/>
            <a:ext cx="7344816" cy="5656790"/>
            <a:chOff x="-173833" y="0"/>
            <a:chExt cx="9554276" cy="9573683"/>
          </a:xfrm>
        </p:grpSpPr>
        <p:sp>
          <p:nvSpPr>
            <p:cNvPr id="32" name="Rectangle : coins arrondis 31">
              <a:extLst>
                <a:ext uri="{FF2B5EF4-FFF2-40B4-BE49-F238E27FC236}">
                  <a16:creationId xmlns:a16="http://schemas.microsoft.com/office/drawing/2014/main" id="{545A7EB5-C999-44F0-9430-86F859E3E84F}"/>
                </a:ext>
              </a:extLst>
            </p:cNvPr>
            <p:cNvSpPr/>
            <p:nvPr/>
          </p:nvSpPr>
          <p:spPr>
            <a:xfrm>
              <a:off x="0" y="540544"/>
              <a:ext cx="1466850" cy="1095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796" tIns="50398" rIns="100796" bIns="5039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13" b="1" dirty="0">
                  <a:solidFill>
                    <a:srgbClr val="002060"/>
                  </a:solidFill>
                </a:rPr>
                <a:t>Dois-je tenir un registre ? </a:t>
              </a:r>
            </a:p>
          </p:txBody>
        </p:sp>
        <p:sp>
          <p:nvSpPr>
            <p:cNvPr id="33" name="Losange 32">
              <a:extLst>
                <a:ext uri="{FF2B5EF4-FFF2-40B4-BE49-F238E27FC236}">
                  <a16:creationId xmlns:a16="http://schemas.microsoft.com/office/drawing/2014/main" id="{582B14FB-C106-4BCA-8F6B-9B32C781ED53}"/>
                </a:ext>
              </a:extLst>
            </p:cNvPr>
            <p:cNvSpPr/>
            <p:nvPr/>
          </p:nvSpPr>
          <p:spPr>
            <a:xfrm>
              <a:off x="2590799" y="0"/>
              <a:ext cx="2057400" cy="216217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796" tIns="50398" rIns="100796" bIns="5039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72" dirty="0">
                  <a:solidFill>
                    <a:srgbClr val="002060"/>
                  </a:solidFill>
                </a:rPr>
                <a:t>Mon entreprise ou organisation compte moins de 250 employés</a:t>
              </a:r>
            </a:p>
          </p:txBody>
        </p:sp>
        <p:sp>
          <p:nvSpPr>
            <p:cNvPr id="34" name="Vague 33">
              <a:extLst>
                <a:ext uri="{FF2B5EF4-FFF2-40B4-BE49-F238E27FC236}">
                  <a16:creationId xmlns:a16="http://schemas.microsoft.com/office/drawing/2014/main" id="{D9DDEF09-F530-4600-800D-E8DE1DE15AF0}"/>
                </a:ext>
              </a:extLst>
            </p:cNvPr>
            <p:cNvSpPr/>
            <p:nvPr/>
          </p:nvSpPr>
          <p:spPr>
            <a:xfrm>
              <a:off x="6610350" y="426243"/>
              <a:ext cx="2257425" cy="1295400"/>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796" tIns="50398" rIns="100796" bIns="5039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323" dirty="0">
                  <a:solidFill>
                    <a:srgbClr val="002060"/>
                  </a:solidFill>
                </a:rPr>
                <a:t>Oui, c'est </a:t>
              </a:r>
              <a:r>
                <a:rPr lang="fr-FR" sz="1323" b="1" dirty="0">
                  <a:solidFill>
                    <a:srgbClr val="002060"/>
                  </a:solidFill>
                </a:rPr>
                <a:t>obligatoire</a:t>
              </a:r>
            </a:p>
          </p:txBody>
        </p:sp>
        <p:sp>
          <p:nvSpPr>
            <p:cNvPr id="35" name="Losange 34">
              <a:extLst>
                <a:ext uri="{FF2B5EF4-FFF2-40B4-BE49-F238E27FC236}">
                  <a16:creationId xmlns:a16="http://schemas.microsoft.com/office/drawing/2014/main" id="{BF9E61B1-A924-4404-A6F7-C764B12EBC19}"/>
                </a:ext>
              </a:extLst>
            </p:cNvPr>
            <p:cNvSpPr/>
            <p:nvPr/>
          </p:nvSpPr>
          <p:spPr>
            <a:xfrm>
              <a:off x="1698624" y="2541853"/>
              <a:ext cx="3848100" cy="203835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796" tIns="50398" rIns="100796" bIns="5039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72" dirty="0">
                  <a:solidFill>
                    <a:srgbClr val="002060"/>
                  </a:solidFill>
                </a:rPr>
                <a:t>Je traite des catégories particulières de données ou de données relatives à des condamnations pénales et des infractions</a:t>
              </a:r>
            </a:p>
          </p:txBody>
        </p:sp>
        <p:sp>
          <p:nvSpPr>
            <p:cNvPr id="36" name="Losange 35">
              <a:extLst>
                <a:ext uri="{FF2B5EF4-FFF2-40B4-BE49-F238E27FC236}">
                  <a16:creationId xmlns:a16="http://schemas.microsoft.com/office/drawing/2014/main" id="{1882205D-22CB-4AB8-B3D9-B0744465652B}"/>
                </a:ext>
              </a:extLst>
            </p:cNvPr>
            <p:cNvSpPr/>
            <p:nvPr/>
          </p:nvSpPr>
          <p:spPr>
            <a:xfrm>
              <a:off x="4011082" y="4189942"/>
              <a:ext cx="2057400" cy="216217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796" tIns="50398" rIns="100796" bIns="5039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72" dirty="0">
                  <a:solidFill>
                    <a:srgbClr val="002060"/>
                  </a:solidFill>
                </a:rPr>
                <a:t>Le traitement comporte un risque*</a:t>
              </a:r>
            </a:p>
          </p:txBody>
        </p:sp>
        <p:sp>
          <p:nvSpPr>
            <p:cNvPr id="37" name="Losange 36">
              <a:extLst>
                <a:ext uri="{FF2B5EF4-FFF2-40B4-BE49-F238E27FC236}">
                  <a16:creationId xmlns:a16="http://schemas.microsoft.com/office/drawing/2014/main" id="{A1A3F5FE-E6CC-40E9-94B1-CE5B254F4955}"/>
                </a:ext>
              </a:extLst>
            </p:cNvPr>
            <p:cNvSpPr/>
            <p:nvPr/>
          </p:nvSpPr>
          <p:spPr>
            <a:xfrm>
              <a:off x="5746749" y="5830359"/>
              <a:ext cx="2057400" cy="216217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796" tIns="50398" rIns="100796" bIns="5039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772" dirty="0">
                  <a:solidFill>
                    <a:srgbClr val="002060"/>
                  </a:solidFill>
                </a:rPr>
                <a:t>Le traitement est fréquent (pas occasionnel)</a:t>
              </a:r>
            </a:p>
          </p:txBody>
        </p:sp>
        <p:sp>
          <p:nvSpPr>
            <p:cNvPr id="38" name="Vague 37">
              <a:extLst>
                <a:ext uri="{FF2B5EF4-FFF2-40B4-BE49-F238E27FC236}">
                  <a16:creationId xmlns:a16="http://schemas.microsoft.com/office/drawing/2014/main" id="{43304124-DC68-4B14-8C38-59DAA8A20680}"/>
                </a:ext>
              </a:extLst>
            </p:cNvPr>
            <p:cNvSpPr/>
            <p:nvPr/>
          </p:nvSpPr>
          <p:spPr>
            <a:xfrm>
              <a:off x="11905" y="6629400"/>
              <a:ext cx="2257425" cy="1295400"/>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796" tIns="50398" rIns="100796" bIns="5039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13" dirty="0">
                  <a:solidFill>
                    <a:srgbClr val="002060"/>
                  </a:solidFill>
                </a:rPr>
                <a:t>Non, c'est </a:t>
              </a:r>
              <a:r>
                <a:rPr lang="fr-FR" sz="1213" b="1" dirty="0">
                  <a:solidFill>
                    <a:srgbClr val="002060"/>
                  </a:solidFill>
                </a:rPr>
                <a:t>facultatif</a:t>
              </a:r>
            </a:p>
            <a:p>
              <a:pPr algn="ctr"/>
              <a:r>
                <a:rPr lang="fr-FR" sz="1213" dirty="0">
                  <a:solidFill>
                    <a:srgbClr val="002060"/>
                  </a:solidFill>
                </a:rPr>
                <a:t>(recommandé)</a:t>
              </a:r>
            </a:p>
          </p:txBody>
        </p:sp>
        <p:cxnSp>
          <p:nvCxnSpPr>
            <p:cNvPr id="39" name="Connecteur droit avec flèche 38">
              <a:extLst>
                <a:ext uri="{FF2B5EF4-FFF2-40B4-BE49-F238E27FC236}">
                  <a16:creationId xmlns:a16="http://schemas.microsoft.com/office/drawing/2014/main" id="{6286AEB2-11F9-4652-B12F-EDCCAE3491DD}"/>
                </a:ext>
              </a:extLst>
            </p:cNvPr>
            <p:cNvCxnSpPr>
              <a:stCxn id="32" idx="3"/>
              <a:endCxn id="33" idx="1"/>
            </p:cNvCxnSpPr>
            <p:nvPr/>
          </p:nvCxnSpPr>
          <p:spPr>
            <a:xfrm flipV="1">
              <a:off x="1466850" y="1081088"/>
              <a:ext cx="1123949" cy="7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B2C1D58A-9B11-4D5B-9F10-E7867B5A6309}"/>
                </a:ext>
              </a:extLst>
            </p:cNvPr>
            <p:cNvCxnSpPr>
              <a:stCxn id="33" idx="3"/>
              <a:endCxn id="34" idx="1"/>
            </p:cNvCxnSpPr>
            <p:nvPr/>
          </p:nvCxnSpPr>
          <p:spPr>
            <a:xfrm flipV="1">
              <a:off x="4648199" y="1073943"/>
              <a:ext cx="1962151" cy="7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C846F19D-D5DF-4CC1-BAE0-B4909B73DE3E}"/>
                </a:ext>
              </a:extLst>
            </p:cNvPr>
            <p:cNvCxnSpPr>
              <a:stCxn id="33" idx="2"/>
              <a:endCxn id="35" idx="0"/>
            </p:cNvCxnSpPr>
            <p:nvPr/>
          </p:nvCxnSpPr>
          <p:spPr>
            <a:xfrm>
              <a:off x="3619499" y="2162175"/>
              <a:ext cx="3175" cy="379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69C5ABE0-04A9-4EF0-80E6-AD6E94D7E108}"/>
                </a:ext>
              </a:extLst>
            </p:cNvPr>
            <p:cNvCxnSpPr>
              <a:stCxn id="35" idx="2"/>
              <a:endCxn id="36" idx="1"/>
            </p:cNvCxnSpPr>
            <p:nvPr/>
          </p:nvCxnSpPr>
          <p:spPr>
            <a:xfrm rot="16200000" flipH="1">
              <a:off x="3471465" y="4731412"/>
              <a:ext cx="690827" cy="38840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eur : en angle 42">
              <a:extLst>
                <a:ext uri="{FF2B5EF4-FFF2-40B4-BE49-F238E27FC236}">
                  <a16:creationId xmlns:a16="http://schemas.microsoft.com/office/drawing/2014/main" id="{4A7FBAD4-5244-46F4-A142-5733D5D8D4C5}"/>
                </a:ext>
              </a:extLst>
            </p:cNvPr>
            <p:cNvCxnSpPr>
              <a:stCxn id="36" idx="2"/>
              <a:endCxn id="37" idx="1"/>
            </p:cNvCxnSpPr>
            <p:nvPr/>
          </p:nvCxnSpPr>
          <p:spPr>
            <a:xfrm rot="16200000" flipH="1">
              <a:off x="5113600" y="6278298"/>
              <a:ext cx="559330" cy="70696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 en angle 43">
              <a:extLst>
                <a:ext uri="{FF2B5EF4-FFF2-40B4-BE49-F238E27FC236}">
                  <a16:creationId xmlns:a16="http://schemas.microsoft.com/office/drawing/2014/main" id="{536308C4-4081-4381-9F50-AFD7986547ED}"/>
                </a:ext>
              </a:extLst>
            </p:cNvPr>
            <p:cNvCxnSpPr>
              <a:stCxn id="37" idx="2"/>
              <a:endCxn id="38" idx="3"/>
            </p:cNvCxnSpPr>
            <p:nvPr/>
          </p:nvCxnSpPr>
          <p:spPr>
            <a:xfrm rot="5400000" flipH="1">
              <a:off x="4164673" y="5381758"/>
              <a:ext cx="715434" cy="4506119"/>
            </a:xfrm>
            <a:prstGeom prst="bentConnector4">
              <a:avLst>
                <a:gd name="adj1" fmla="val -31953"/>
                <a:gd name="adj2" fmla="val 6141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 en angle 44">
              <a:extLst>
                <a:ext uri="{FF2B5EF4-FFF2-40B4-BE49-F238E27FC236}">
                  <a16:creationId xmlns:a16="http://schemas.microsoft.com/office/drawing/2014/main" id="{C3A51135-3223-4607-937F-144566A687B2}"/>
                </a:ext>
              </a:extLst>
            </p:cNvPr>
            <p:cNvCxnSpPr>
              <a:stCxn id="35" idx="3"/>
              <a:endCxn id="34" idx="2"/>
            </p:cNvCxnSpPr>
            <p:nvPr/>
          </p:nvCxnSpPr>
          <p:spPr>
            <a:xfrm flipV="1">
              <a:off x="5546724" y="1559718"/>
              <a:ext cx="2192339" cy="2001310"/>
            </a:xfrm>
            <a:prstGeom prst="bentConnector4">
              <a:avLst>
                <a:gd name="adj1" fmla="val 24258"/>
                <a:gd name="adj2" fmla="val 234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 en angle 45">
              <a:extLst>
                <a:ext uri="{FF2B5EF4-FFF2-40B4-BE49-F238E27FC236}">
                  <a16:creationId xmlns:a16="http://schemas.microsoft.com/office/drawing/2014/main" id="{5FF47467-CE7C-4F37-8A14-DEA0DF51B96E}"/>
                </a:ext>
              </a:extLst>
            </p:cNvPr>
            <p:cNvCxnSpPr>
              <a:stCxn id="36" idx="3"/>
            </p:cNvCxnSpPr>
            <p:nvPr/>
          </p:nvCxnSpPr>
          <p:spPr>
            <a:xfrm flipV="1">
              <a:off x="6068482" y="3128962"/>
              <a:ext cx="1670579" cy="21420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 en angle 46">
              <a:extLst>
                <a:ext uri="{FF2B5EF4-FFF2-40B4-BE49-F238E27FC236}">
                  <a16:creationId xmlns:a16="http://schemas.microsoft.com/office/drawing/2014/main" id="{D45E4757-A776-47F8-BD5C-8DFC6D8A223F}"/>
                </a:ext>
              </a:extLst>
            </p:cNvPr>
            <p:cNvCxnSpPr>
              <a:stCxn id="37" idx="3"/>
            </p:cNvCxnSpPr>
            <p:nvPr/>
          </p:nvCxnSpPr>
          <p:spPr>
            <a:xfrm flipH="1" flipV="1">
              <a:off x="7739061" y="5295900"/>
              <a:ext cx="65088" cy="1615547"/>
            </a:xfrm>
            <a:prstGeom prst="bentConnector4">
              <a:avLst>
                <a:gd name="adj1" fmla="val -351217"/>
                <a:gd name="adj2" fmla="val 83459"/>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ZoneTexte 35">
              <a:extLst>
                <a:ext uri="{FF2B5EF4-FFF2-40B4-BE49-F238E27FC236}">
                  <a16:creationId xmlns:a16="http://schemas.microsoft.com/office/drawing/2014/main" id="{C18E1E88-5120-47D6-AC72-C94534D738CB}"/>
                </a:ext>
              </a:extLst>
            </p:cNvPr>
            <p:cNvSpPr txBox="1"/>
            <p:nvPr/>
          </p:nvSpPr>
          <p:spPr>
            <a:xfrm>
              <a:off x="4619623" y="640556"/>
              <a:ext cx="927100" cy="5000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323" b="1" dirty="0">
                  <a:solidFill>
                    <a:srgbClr val="FF0000"/>
                  </a:solidFill>
                </a:rPr>
                <a:t>NON</a:t>
              </a:r>
            </a:p>
          </p:txBody>
        </p:sp>
        <p:sp>
          <p:nvSpPr>
            <p:cNvPr id="49" name="ZoneTexte 36">
              <a:extLst>
                <a:ext uri="{FF2B5EF4-FFF2-40B4-BE49-F238E27FC236}">
                  <a16:creationId xmlns:a16="http://schemas.microsoft.com/office/drawing/2014/main" id="{005DF7E2-1C96-4E14-B219-146463E3803F}"/>
                </a:ext>
              </a:extLst>
            </p:cNvPr>
            <p:cNvSpPr txBox="1"/>
            <p:nvPr/>
          </p:nvSpPr>
          <p:spPr>
            <a:xfrm>
              <a:off x="2940843" y="2093119"/>
              <a:ext cx="797719" cy="5000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323" b="1">
                  <a:solidFill>
                    <a:srgbClr val="002060"/>
                  </a:solidFill>
                </a:rPr>
                <a:t>OUI</a:t>
              </a:r>
            </a:p>
          </p:txBody>
        </p:sp>
        <p:sp>
          <p:nvSpPr>
            <p:cNvPr id="50" name="ZoneTexte 37">
              <a:extLst>
                <a:ext uri="{FF2B5EF4-FFF2-40B4-BE49-F238E27FC236}">
                  <a16:creationId xmlns:a16="http://schemas.microsoft.com/office/drawing/2014/main" id="{FA4B6022-0E97-45E5-A5C5-29FBF89960E0}"/>
                </a:ext>
              </a:extLst>
            </p:cNvPr>
            <p:cNvSpPr txBox="1"/>
            <p:nvPr/>
          </p:nvSpPr>
          <p:spPr>
            <a:xfrm>
              <a:off x="5345906" y="3140869"/>
              <a:ext cx="797719" cy="5000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323" b="1">
                  <a:solidFill>
                    <a:srgbClr val="002060"/>
                  </a:solidFill>
                </a:rPr>
                <a:t>OUI</a:t>
              </a:r>
            </a:p>
          </p:txBody>
        </p:sp>
        <p:sp>
          <p:nvSpPr>
            <p:cNvPr id="51" name="ZoneTexte 38">
              <a:extLst>
                <a:ext uri="{FF2B5EF4-FFF2-40B4-BE49-F238E27FC236}">
                  <a16:creationId xmlns:a16="http://schemas.microsoft.com/office/drawing/2014/main" id="{29DE94DD-B62A-4F61-A215-215A8DEF8BA1}"/>
                </a:ext>
              </a:extLst>
            </p:cNvPr>
            <p:cNvSpPr txBox="1"/>
            <p:nvPr/>
          </p:nvSpPr>
          <p:spPr>
            <a:xfrm>
              <a:off x="6155530" y="4867275"/>
              <a:ext cx="797719" cy="5000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323" b="1">
                  <a:solidFill>
                    <a:srgbClr val="002060"/>
                  </a:solidFill>
                </a:rPr>
                <a:t>OUI</a:t>
              </a:r>
            </a:p>
          </p:txBody>
        </p:sp>
        <p:sp>
          <p:nvSpPr>
            <p:cNvPr id="52" name="ZoneTexte 39">
              <a:extLst>
                <a:ext uri="{FF2B5EF4-FFF2-40B4-BE49-F238E27FC236}">
                  <a16:creationId xmlns:a16="http://schemas.microsoft.com/office/drawing/2014/main" id="{67142FA2-B43B-4621-961B-8E0C5D23A402}"/>
                </a:ext>
              </a:extLst>
            </p:cNvPr>
            <p:cNvSpPr txBox="1"/>
            <p:nvPr/>
          </p:nvSpPr>
          <p:spPr>
            <a:xfrm>
              <a:off x="7372745" y="6340213"/>
              <a:ext cx="797718" cy="5000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323" b="1" dirty="0">
                  <a:solidFill>
                    <a:srgbClr val="002060"/>
                  </a:solidFill>
                </a:rPr>
                <a:t>OUI</a:t>
              </a:r>
            </a:p>
          </p:txBody>
        </p:sp>
        <p:sp>
          <p:nvSpPr>
            <p:cNvPr id="53" name="ZoneTexte 40">
              <a:extLst>
                <a:ext uri="{FF2B5EF4-FFF2-40B4-BE49-F238E27FC236}">
                  <a16:creationId xmlns:a16="http://schemas.microsoft.com/office/drawing/2014/main" id="{48D5A3B8-E862-4230-92B9-2B39CF5E7EBB}"/>
                </a:ext>
              </a:extLst>
            </p:cNvPr>
            <p:cNvSpPr txBox="1"/>
            <p:nvPr/>
          </p:nvSpPr>
          <p:spPr>
            <a:xfrm>
              <a:off x="2853040" y="4712494"/>
              <a:ext cx="921241" cy="5000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323" b="1" dirty="0">
                  <a:solidFill>
                    <a:srgbClr val="FF0000"/>
                  </a:solidFill>
                </a:rPr>
                <a:t>NON</a:t>
              </a:r>
            </a:p>
          </p:txBody>
        </p:sp>
        <p:sp>
          <p:nvSpPr>
            <p:cNvPr id="54" name="ZoneTexte 41">
              <a:extLst>
                <a:ext uri="{FF2B5EF4-FFF2-40B4-BE49-F238E27FC236}">
                  <a16:creationId xmlns:a16="http://schemas.microsoft.com/office/drawing/2014/main" id="{4EC25EE4-1E0F-427D-9FAA-105EADDAE01D}"/>
                </a:ext>
              </a:extLst>
            </p:cNvPr>
            <p:cNvSpPr txBox="1"/>
            <p:nvPr/>
          </p:nvSpPr>
          <p:spPr>
            <a:xfrm>
              <a:off x="4898609" y="6509809"/>
              <a:ext cx="921241" cy="5000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323" b="1" dirty="0">
                  <a:solidFill>
                    <a:srgbClr val="FF0000"/>
                  </a:solidFill>
                </a:rPr>
                <a:t>NON</a:t>
              </a:r>
            </a:p>
          </p:txBody>
        </p:sp>
        <p:sp>
          <p:nvSpPr>
            <p:cNvPr id="55" name="ZoneTexte 42">
              <a:extLst>
                <a:ext uri="{FF2B5EF4-FFF2-40B4-BE49-F238E27FC236}">
                  <a16:creationId xmlns:a16="http://schemas.microsoft.com/office/drawing/2014/main" id="{B998FB87-9CEA-478E-957F-C0E4F262A961}"/>
                </a:ext>
              </a:extLst>
            </p:cNvPr>
            <p:cNvSpPr txBox="1"/>
            <p:nvPr/>
          </p:nvSpPr>
          <p:spPr>
            <a:xfrm>
              <a:off x="5901040" y="7772401"/>
              <a:ext cx="921241" cy="5000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323" b="1">
                  <a:solidFill>
                    <a:srgbClr val="FF0000"/>
                  </a:solidFill>
                </a:rPr>
                <a:t>NON</a:t>
              </a:r>
            </a:p>
          </p:txBody>
        </p:sp>
        <p:sp>
          <p:nvSpPr>
            <p:cNvPr id="56" name="ZoneTexte 43">
              <a:extLst>
                <a:ext uri="{FF2B5EF4-FFF2-40B4-BE49-F238E27FC236}">
                  <a16:creationId xmlns:a16="http://schemas.microsoft.com/office/drawing/2014/main" id="{3A44881B-3C8D-4E5A-97DA-B87A25C8B640}"/>
                </a:ext>
              </a:extLst>
            </p:cNvPr>
            <p:cNvSpPr txBox="1"/>
            <p:nvPr/>
          </p:nvSpPr>
          <p:spPr>
            <a:xfrm>
              <a:off x="-173833" y="8871214"/>
              <a:ext cx="2202658" cy="7024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551" dirty="0">
                  <a:solidFill>
                    <a:srgbClr val="002060"/>
                  </a:solidFill>
                </a:rPr>
                <a:t>* C.à.d. le traitement est susceptible de comporter un risque pour les droits et libertés des personnes concernées</a:t>
              </a:r>
            </a:p>
          </p:txBody>
        </p:sp>
        <p:sp>
          <p:nvSpPr>
            <p:cNvPr id="57" name="ZoneTexte 44">
              <a:extLst>
                <a:ext uri="{FF2B5EF4-FFF2-40B4-BE49-F238E27FC236}">
                  <a16:creationId xmlns:a16="http://schemas.microsoft.com/office/drawing/2014/main" id="{3B4CEC1C-B86B-4263-87A3-8A5B89FD506B}"/>
                </a:ext>
              </a:extLst>
            </p:cNvPr>
            <p:cNvSpPr txBox="1"/>
            <p:nvPr/>
          </p:nvSpPr>
          <p:spPr>
            <a:xfrm>
              <a:off x="6097680" y="9016470"/>
              <a:ext cx="3282763" cy="3571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fr-FR" sz="661" dirty="0">
                  <a:solidFill>
                    <a:srgbClr val="002060"/>
                  </a:solidFill>
                </a:rPr>
                <a:t>source : Commission de la Protection de la Vie Privée</a:t>
              </a:r>
            </a:p>
          </p:txBody>
        </p:sp>
      </p:grpSp>
      <p:sp>
        <p:nvSpPr>
          <p:cNvPr id="2" name="Rectangle 1">
            <a:extLst>
              <a:ext uri="{FF2B5EF4-FFF2-40B4-BE49-F238E27FC236}">
                <a16:creationId xmlns:a16="http://schemas.microsoft.com/office/drawing/2014/main" id="{A3FED0B7-33CC-473B-BC73-8745A78ABB3B}"/>
              </a:ext>
            </a:extLst>
          </p:cNvPr>
          <p:cNvSpPr/>
          <p:nvPr/>
        </p:nvSpPr>
        <p:spPr>
          <a:xfrm>
            <a:off x="665386" y="487695"/>
            <a:ext cx="9865096" cy="492443"/>
          </a:xfrm>
          <a:prstGeom prst="rect">
            <a:avLst/>
          </a:prstGeom>
        </p:spPr>
        <p:txBody>
          <a:bodyPr wrap="square">
            <a:spAutoFit/>
          </a:bodyPr>
          <a:lstStyle/>
          <a:p>
            <a:r>
              <a:rPr lang="nl-BE" sz="2600" b="1" dirty="0">
                <a:solidFill>
                  <a:srgbClr val="00B0F0"/>
                </a:solidFill>
              </a:rPr>
              <a:t>2. </a:t>
            </a:r>
            <a:r>
              <a:rPr lang="fr-BE" sz="2600" b="1" dirty="0">
                <a:solidFill>
                  <a:srgbClr val="00B0F0"/>
                </a:solidFill>
              </a:rPr>
              <a:t>REGISTRE DES ACTIVITES DE TRAITEMENT </a:t>
            </a:r>
            <a:endParaRPr lang="fr-BE" sz="2600" b="1" dirty="0"/>
          </a:p>
        </p:txBody>
      </p:sp>
    </p:spTree>
    <p:extLst>
      <p:ext uri="{BB962C8B-B14F-4D97-AF65-F5344CB8AC3E}">
        <p14:creationId xmlns:p14="http://schemas.microsoft.com/office/powerpoint/2010/main" val="38712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r>
              <a:rPr lang="nl-BE" dirty="0">
                <a:solidFill>
                  <a:srgbClr val="00B0F0"/>
                </a:solidFill>
                <a:latin typeface="+mn-lt"/>
                <a:ea typeface="+mn-ea"/>
                <a:cs typeface="+mn-cs"/>
              </a:rPr>
              <a:t>3. DATA PRIVACY IMPACT ASSESSMENTS (DPIA) </a:t>
            </a:r>
          </a:p>
        </p:txBody>
      </p:sp>
      <p:graphicFrame>
        <p:nvGraphicFramePr>
          <p:cNvPr id="5" name="Table 4"/>
          <p:cNvGraphicFramePr>
            <a:graphicFrameLocks noGrp="1"/>
          </p:cNvGraphicFramePr>
          <p:nvPr>
            <p:extLst>
              <p:ext uri="{D42A27DB-BD31-4B8C-83A1-F6EECF244321}">
                <p14:modId xmlns:p14="http://schemas.microsoft.com/office/powerpoint/2010/main" val="1533482159"/>
              </p:ext>
            </p:extLst>
          </p:nvPr>
        </p:nvGraphicFramePr>
        <p:xfrm>
          <a:off x="666940" y="1148620"/>
          <a:ext cx="9383958" cy="5394263"/>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294596">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r>
                        <a:rPr lang="nl-BE" sz="1400" noProof="0" dirty="0"/>
                        <a:t>Data Privacy Impact</a:t>
                      </a:r>
                      <a:r>
                        <a:rPr lang="nl-BE" sz="1400" baseline="0" noProof="0" dirty="0"/>
                        <a:t> Assessments (</a:t>
                      </a:r>
                      <a:r>
                        <a:rPr lang="nl-BE" sz="1400" baseline="0" noProof="0" dirty="0" err="1"/>
                        <a:t>DPIA’s</a:t>
                      </a:r>
                      <a:r>
                        <a:rPr lang="nl-BE" sz="1400" baseline="0" noProof="0" dirty="0"/>
                        <a:t>) – ARTICLE 35 du RGPD</a:t>
                      </a:r>
                      <a:endParaRPr lang="nl-BE" sz="140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072925">
                <a:tc>
                  <a:txBody>
                    <a:bodyPr/>
                    <a:lstStyle/>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i="1" kern="1200" baseline="0" noProof="0" dirty="0">
                          <a:solidFill>
                            <a:schemeClr val="dk1"/>
                          </a:solidFill>
                          <a:latin typeface="+mn-lt"/>
                          <a:ea typeface="+mn-ea"/>
                          <a:cs typeface="+mn-cs"/>
                        </a:rPr>
                        <a:t>Le Groupe 29 a déterminé les </a:t>
                      </a:r>
                      <a:r>
                        <a:rPr lang="fr-BE" sz="1400" b="1" i="1" u="sng" kern="1200" baseline="0" noProof="0" dirty="0">
                          <a:solidFill>
                            <a:schemeClr val="dk1"/>
                          </a:solidFill>
                          <a:latin typeface="+mn-lt"/>
                          <a:ea typeface="+mn-ea"/>
                          <a:cs typeface="+mn-cs"/>
                        </a:rPr>
                        <a:t>critères</a:t>
                      </a:r>
                      <a:r>
                        <a:rPr lang="fr-BE" sz="1400" b="1" i="1" kern="1200" baseline="0" noProof="0" dirty="0">
                          <a:solidFill>
                            <a:schemeClr val="dk1"/>
                          </a:solidFill>
                          <a:latin typeface="+mn-lt"/>
                          <a:ea typeface="+mn-ea"/>
                          <a:cs typeface="+mn-cs"/>
                        </a:rPr>
                        <a:t> </a:t>
                      </a:r>
                      <a:r>
                        <a:rPr lang="fr-BE" sz="1400" i="1" kern="1200" baseline="0" noProof="0" dirty="0">
                          <a:solidFill>
                            <a:schemeClr val="dk1"/>
                          </a:solidFill>
                          <a:latin typeface="+mn-lt"/>
                          <a:ea typeface="+mn-ea"/>
                          <a:cs typeface="+mn-cs"/>
                        </a:rPr>
                        <a:t>déclenchant une analyse d’impact : </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 </a:t>
                      </a:r>
                      <a:r>
                        <a:rPr lang="fr-BE" sz="1400" kern="1200" baseline="0" noProof="0" dirty="0">
                          <a:solidFill>
                            <a:schemeClr val="tx1"/>
                          </a:solidFill>
                          <a:latin typeface="+mn-lt"/>
                          <a:ea typeface="+mn-ea"/>
                          <a:cs typeface="+mn-cs"/>
                        </a:rPr>
                        <a:t>Données sensibles telles que définies par le GDPR</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 </a:t>
                      </a:r>
                      <a:r>
                        <a:rPr lang="fr-BE" sz="1400" kern="1200" baseline="0" noProof="0" dirty="0" err="1">
                          <a:solidFill>
                            <a:schemeClr val="tx1"/>
                          </a:solidFill>
                          <a:latin typeface="+mn-lt"/>
                          <a:ea typeface="+mn-ea"/>
                          <a:cs typeface="+mn-cs"/>
                        </a:rPr>
                        <a:t>Profiling</a:t>
                      </a:r>
                      <a:endParaRPr lang="fr-BE" sz="1400" kern="1200" baseline="0" noProof="0" dirty="0">
                        <a:solidFill>
                          <a:schemeClr val="tx1"/>
                        </a:solidFill>
                        <a:latin typeface="+mn-lt"/>
                        <a:ea typeface="+mn-ea"/>
                        <a:cs typeface="+mn-cs"/>
                      </a:endParaRP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 </a:t>
                      </a:r>
                      <a:r>
                        <a:rPr lang="fr-BE" sz="1400" kern="1200" baseline="0" noProof="0" dirty="0">
                          <a:solidFill>
                            <a:schemeClr val="tx1"/>
                          </a:solidFill>
                          <a:latin typeface="+mn-lt"/>
                          <a:ea typeface="+mn-ea"/>
                          <a:cs typeface="+mn-cs"/>
                        </a:rPr>
                        <a:t>Décision automatisée avec un effet juridique ou un effet similaire</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 </a:t>
                      </a:r>
                      <a:r>
                        <a:rPr lang="fr-BE" sz="1400" kern="1200" baseline="0" noProof="0" dirty="0">
                          <a:solidFill>
                            <a:schemeClr val="tx1"/>
                          </a:solidFill>
                          <a:latin typeface="+mn-lt"/>
                          <a:ea typeface="+mn-ea"/>
                          <a:cs typeface="+mn-cs"/>
                        </a:rPr>
                        <a:t>Surveillance systématique</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 </a:t>
                      </a:r>
                      <a:r>
                        <a:rPr lang="fr-BE" sz="1400" kern="1200" baseline="0" noProof="0" dirty="0">
                          <a:solidFill>
                            <a:schemeClr val="tx1"/>
                          </a:solidFill>
                          <a:latin typeface="+mn-lt"/>
                          <a:ea typeface="+mn-ea"/>
                          <a:cs typeface="+mn-cs"/>
                        </a:rPr>
                        <a:t>Traitement de données à grande échelle</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 </a:t>
                      </a:r>
                      <a:r>
                        <a:rPr lang="fr-BE" sz="1400" kern="1200" baseline="0" noProof="0" dirty="0">
                          <a:solidFill>
                            <a:schemeClr val="tx1"/>
                          </a:solidFill>
                          <a:latin typeface="+mn-lt"/>
                          <a:ea typeface="+mn-ea"/>
                          <a:cs typeface="+mn-cs"/>
                        </a:rPr>
                        <a:t>Combinaison de base de données</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 </a:t>
                      </a:r>
                      <a:r>
                        <a:rPr lang="fr-BE" sz="1400" kern="1200" baseline="0" noProof="0" dirty="0">
                          <a:solidFill>
                            <a:schemeClr val="tx1"/>
                          </a:solidFill>
                          <a:latin typeface="+mn-lt"/>
                          <a:ea typeface="+mn-ea"/>
                          <a:cs typeface="+mn-cs"/>
                        </a:rPr>
                        <a:t>Données concernant des personnes vulnérables</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 </a:t>
                      </a:r>
                      <a:r>
                        <a:rPr lang="fr-BE" sz="1400" kern="1200" baseline="0" noProof="0" dirty="0">
                          <a:solidFill>
                            <a:schemeClr val="tx1"/>
                          </a:solidFill>
                          <a:latin typeface="+mn-lt"/>
                          <a:ea typeface="+mn-ea"/>
                          <a:cs typeface="+mn-cs"/>
                        </a:rPr>
                        <a:t>Utilisation de nouvelles technologies</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 </a:t>
                      </a:r>
                      <a:r>
                        <a:rPr lang="fr-BE" sz="1400" kern="1200" baseline="0" noProof="0" dirty="0">
                          <a:solidFill>
                            <a:schemeClr val="tx1"/>
                          </a:solidFill>
                          <a:latin typeface="+mn-lt"/>
                          <a:ea typeface="+mn-ea"/>
                          <a:cs typeface="+mn-cs"/>
                        </a:rPr>
                        <a:t>Lorsque le traitement empêche les individus d’exercer leurs droits</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fr-BE" sz="1400" kern="1200" baseline="0" noProof="0" dirty="0">
                        <a:solidFill>
                          <a:schemeClr val="dk1"/>
                        </a:solidFill>
                        <a:latin typeface="+mn-lt"/>
                        <a:ea typeface="+mn-ea"/>
                        <a:cs typeface="+mn-cs"/>
                      </a:endParaRP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i="1" kern="1200" baseline="0" noProof="0" dirty="0">
                          <a:solidFill>
                            <a:schemeClr val="dk1"/>
                          </a:solidFill>
                          <a:latin typeface="+mn-lt"/>
                          <a:ea typeface="+mn-ea"/>
                          <a:cs typeface="+mn-cs"/>
                        </a:rPr>
                        <a:t>A </a:t>
                      </a:r>
                      <a:r>
                        <a:rPr lang="fr-BE" sz="1400" b="1" i="1" u="sng" kern="1200" baseline="0" noProof="0" dirty="0">
                          <a:solidFill>
                            <a:schemeClr val="dk1"/>
                          </a:solidFill>
                          <a:latin typeface="+mn-lt"/>
                          <a:ea typeface="+mn-ea"/>
                          <a:cs typeface="+mn-cs"/>
                        </a:rPr>
                        <a:t>quel niveau </a:t>
                      </a:r>
                      <a:r>
                        <a:rPr lang="fr-BE" sz="1400" b="1" i="1" kern="1200" baseline="0" noProof="0" dirty="0">
                          <a:solidFill>
                            <a:schemeClr val="dk1"/>
                          </a:solidFill>
                          <a:latin typeface="+mn-lt"/>
                          <a:ea typeface="+mn-ea"/>
                          <a:cs typeface="+mn-cs"/>
                        </a:rPr>
                        <a:t>les mesures de sécurité doivent-être elles mises en place ? </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a:t>
                      </a:r>
                      <a:r>
                        <a:rPr lang="fr-BE" sz="1400" kern="1200" baseline="0" noProof="0" dirty="0">
                          <a:solidFill>
                            <a:schemeClr val="dk1"/>
                          </a:solidFill>
                          <a:latin typeface="+mn-lt"/>
                          <a:ea typeface="+mn-ea"/>
                          <a:cs typeface="+mn-cs"/>
                        </a:rPr>
                        <a:t> Politiques et procédures en matière de sécurité</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a:t>
                      </a:r>
                      <a:r>
                        <a:rPr lang="fr-BE" sz="1400" kern="1200" baseline="0" noProof="0" dirty="0">
                          <a:solidFill>
                            <a:schemeClr val="dk1"/>
                          </a:solidFill>
                          <a:latin typeface="+mn-lt"/>
                          <a:ea typeface="+mn-ea"/>
                          <a:cs typeface="+mn-cs"/>
                        </a:rPr>
                        <a:t> Protection des applications et de l’Active Directory</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a:t>
                      </a:r>
                      <a:r>
                        <a:rPr lang="fr-BE" sz="1400" kern="1200" baseline="0" noProof="0" dirty="0">
                          <a:solidFill>
                            <a:schemeClr val="dk1"/>
                          </a:solidFill>
                          <a:latin typeface="+mn-lt"/>
                          <a:ea typeface="+mn-ea"/>
                          <a:cs typeface="+mn-cs"/>
                        </a:rPr>
                        <a:t> Protection de l’infrastructure informatique</a:t>
                      </a:r>
                    </a:p>
                    <a:p>
                      <a:pPr marL="503971" marR="0" lvl="2"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kern="1200" baseline="0" noProof="0" dirty="0">
                          <a:solidFill>
                            <a:schemeClr val="tx2"/>
                          </a:solidFill>
                          <a:latin typeface="+mn-lt"/>
                          <a:ea typeface="+mn-ea"/>
                          <a:cs typeface="+mn-cs"/>
                        </a:rPr>
                        <a:t>►</a:t>
                      </a:r>
                      <a:r>
                        <a:rPr lang="fr-BE" sz="1400" kern="1200" baseline="0" noProof="0" dirty="0">
                          <a:solidFill>
                            <a:schemeClr val="dk1"/>
                          </a:solidFill>
                          <a:latin typeface="+mn-lt"/>
                          <a:ea typeface="+mn-ea"/>
                          <a:cs typeface="+mn-cs"/>
                        </a:rPr>
                        <a:t> Protection physique</a:t>
                      </a:r>
                      <a:endParaRPr lang="fr-BE" sz="1400" b="0" u="sng" kern="1200" baseline="0" noProof="0" dirty="0">
                        <a:solidFill>
                          <a:schemeClr val="dk1"/>
                        </a:solidFill>
                        <a:latin typeface="+mn-lt"/>
                        <a:ea typeface="+mn-ea"/>
                        <a:cs typeface="+mn-cs"/>
                      </a:endParaRPr>
                    </a:p>
                    <a:p>
                      <a:pPr marL="542925"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nl-BE" sz="1400" kern="1200" baseline="0" noProof="0" dirty="0">
                        <a:solidFill>
                          <a:schemeClr val="dk1"/>
                        </a:solidFill>
                        <a:latin typeface="+mn-lt"/>
                        <a:ea typeface="+mn-ea"/>
                        <a:cs typeface="+mn-cs"/>
                      </a:endParaRP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9510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r>
              <a:rPr lang="nl-BE" dirty="0">
                <a:solidFill>
                  <a:srgbClr val="00B0F0"/>
                </a:solidFill>
                <a:latin typeface="+mn-lt"/>
                <a:ea typeface="+mn-ea"/>
                <a:cs typeface="+mn-cs"/>
              </a:rPr>
              <a:t>4. </a:t>
            </a:r>
            <a:r>
              <a:rPr lang="fr-BE" dirty="0">
                <a:solidFill>
                  <a:srgbClr val="00B0F0"/>
                </a:solidFill>
                <a:latin typeface="+mn-lt"/>
                <a:ea typeface="+mn-ea"/>
                <a:cs typeface="+mn-cs"/>
              </a:rPr>
              <a:t>MISE EN ŒUVRE DE MESURES DE SÉCURITÉ</a:t>
            </a:r>
            <a:endParaRPr lang="nl-BE" dirty="0">
              <a:solidFill>
                <a:srgbClr val="00B0F0"/>
              </a:solidFill>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482165553"/>
              </p:ext>
            </p:extLst>
          </p:nvPr>
        </p:nvGraphicFramePr>
        <p:xfrm>
          <a:off x="666940" y="1148619"/>
          <a:ext cx="9383958" cy="5625064"/>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321293">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r>
                        <a:rPr lang="fr-BE" sz="1400" noProof="0" dirty="0"/>
                        <a:t>MISE EN ŒUVRE DE MESURES DE SÉCURITÉ – ARTICLE 32 du RGPD</a:t>
                      </a:r>
                      <a:endParaRPr lang="nl-BE" sz="140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303726">
                <a:tc>
                  <a:txBody>
                    <a:bodyPr/>
                    <a:lstStyle/>
                    <a:p>
                      <a:pPr marL="0" marR="0" lvl="1"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b="1" kern="1200" baseline="0" noProof="0" dirty="0">
                          <a:solidFill>
                            <a:schemeClr val="dk1"/>
                          </a:solidFill>
                          <a:latin typeface="+mn-lt"/>
                          <a:ea typeface="+mn-ea"/>
                          <a:cs typeface="+mn-cs"/>
                        </a:rPr>
                        <a:t>Le règlement parle de «  </a:t>
                      </a:r>
                      <a:r>
                        <a:rPr lang="fr-BE" sz="1400" b="1" u="sng" kern="1200" baseline="0" noProof="0" dirty="0">
                          <a:solidFill>
                            <a:schemeClr val="dk1"/>
                          </a:solidFill>
                          <a:latin typeface="+mn-lt"/>
                          <a:ea typeface="+mn-ea"/>
                          <a:cs typeface="+mn-cs"/>
                        </a:rPr>
                        <a:t>mesures techniques et organisationnelles appropriées</a:t>
                      </a:r>
                      <a:r>
                        <a:rPr lang="fr-BE" sz="1400" b="1" kern="1200" baseline="0" noProof="0" dirty="0">
                          <a:solidFill>
                            <a:schemeClr val="dk1"/>
                          </a:solidFill>
                          <a:latin typeface="+mn-lt"/>
                          <a:ea typeface="+mn-ea"/>
                          <a:cs typeface="+mn-cs"/>
                        </a:rPr>
                        <a:t> ».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kern="1200" baseline="0" noProof="0" dirty="0">
                          <a:solidFill>
                            <a:schemeClr val="dk1"/>
                          </a:solidFill>
                          <a:latin typeface="+mn-lt"/>
                          <a:ea typeface="+mn-ea"/>
                          <a:cs typeface="+mn-cs"/>
                        </a:rPr>
                        <a:t>Obligation d’implémenter des mesures de sécurité en adéquation avec la criticité des données telles que définies dans l’analyse d’impact</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1" kern="1200" baseline="0" noProof="0" dirty="0">
                          <a:solidFill>
                            <a:schemeClr val="dk1"/>
                          </a:solidFill>
                          <a:latin typeface="+mn-lt"/>
                          <a:ea typeface="+mn-ea"/>
                          <a:cs typeface="+mn-cs"/>
                        </a:rPr>
                        <a:t>Que faire?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kern="1200" baseline="0" noProof="0" dirty="0">
                          <a:solidFill>
                            <a:schemeClr val="dk1"/>
                          </a:solidFill>
                          <a:latin typeface="+mn-lt"/>
                          <a:ea typeface="+mn-ea"/>
                          <a:cs typeface="+mn-cs"/>
                        </a:rPr>
                        <a:t>Installer un </a:t>
                      </a:r>
                      <a:r>
                        <a:rPr lang="fr-BE" sz="1400" b="1" u="sng" kern="1200" baseline="0" noProof="0" dirty="0">
                          <a:solidFill>
                            <a:schemeClr val="dk1"/>
                          </a:solidFill>
                          <a:latin typeface="+mn-lt"/>
                          <a:ea typeface="+mn-ea"/>
                          <a:cs typeface="+mn-cs"/>
                        </a:rPr>
                        <a:t>équilibre</a:t>
                      </a:r>
                      <a:r>
                        <a:rPr lang="fr-BE" sz="1400" b="1" kern="1200" baseline="0" noProof="0" dirty="0">
                          <a:solidFill>
                            <a:schemeClr val="dk1"/>
                          </a:solidFill>
                          <a:latin typeface="+mn-lt"/>
                          <a:ea typeface="+mn-ea"/>
                          <a:cs typeface="+mn-cs"/>
                        </a:rPr>
                        <a:t> entre la criticité des données et les mesures de sécurité</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kern="1200" baseline="0" noProof="0" dirty="0">
                          <a:solidFill>
                            <a:schemeClr val="dk1"/>
                          </a:solidFill>
                          <a:latin typeface="+mn-lt"/>
                          <a:ea typeface="+mn-ea"/>
                          <a:cs typeface="+mn-cs"/>
                        </a:rPr>
                        <a:t>Un niveau “approprié” </a:t>
                      </a:r>
                      <a:r>
                        <a:rPr lang="fr-BE" sz="1400" kern="1200" baseline="0" noProof="0" dirty="0">
                          <a:solidFill>
                            <a:schemeClr val="dk1"/>
                          </a:solidFill>
                          <a:latin typeface="+mn-lt"/>
                          <a:ea typeface="+mn-ea"/>
                          <a:cs typeface="+mn-cs"/>
                        </a:rPr>
                        <a:t>= notion subjective. Auto-détermination et </a:t>
                      </a:r>
                      <a:r>
                        <a:rPr lang="fr-BE" sz="1400" u="sng" kern="1200" baseline="0" noProof="0" dirty="0">
                          <a:solidFill>
                            <a:schemeClr val="dk1"/>
                          </a:solidFill>
                          <a:latin typeface="+mn-lt"/>
                          <a:ea typeface="+mn-ea"/>
                          <a:cs typeface="+mn-cs"/>
                        </a:rPr>
                        <a:t>documentation</a:t>
                      </a:r>
                      <a:r>
                        <a:rPr lang="fr-BE" sz="1400" kern="1200" baseline="0" noProof="0" dirty="0">
                          <a:solidFill>
                            <a:schemeClr val="dk1"/>
                          </a:solidFill>
                          <a:latin typeface="+mn-lt"/>
                          <a:ea typeface="+mn-ea"/>
                          <a:cs typeface="+mn-cs"/>
                        </a:rPr>
                        <a:t> de la portée.</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En cas de fuite de données, l’organisation devra justifier les mesures de sécurité implémentées au préalable afin éviter les incidents.</a:t>
                      </a:r>
                    </a:p>
                    <a:p>
                      <a:pPr marL="542925"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Les mesures de sécurité consistent généralement en une </a:t>
                      </a:r>
                      <a:r>
                        <a:rPr lang="fr-BE" sz="1400" b="1" kern="1200" baseline="0" noProof="0" dirty="0">
                          <a:solidFill>
                            <a:schemeClr val="dk1"/>
                          </a:solidFill>
                          <a:latin typeface="+mn-lt"/>
                          <a:ea typeface="+mn-ea"/>
                          <a:cs typeface="+mn-cs"/>
                        </a:rPr>
                        <a:t>combinaisons de </a:t>
                      </a:r>
                      <a:r>
                        <a:rPr lang="fr-BE" sz="1400" b="1" u="sng" kern="1200" baseline="0" noProof="0" dirty="0">
                          <a:solidFill>
                            <a:schemeClr val="dk1"/>
                          </a:solidFill>
                          <a:latin typeface="+mn-lt"/>
                          <a:ea typeface="+mn-ea"/>
                          <a:cs typeface="+mn-cs"/>
                        </a:rPr>
                        <a:t>mesures techniques, informatiques et organisationnelles</a:t>
                      </a:r>
                      <a:r>
                        <a:rPr lang="fr-BE" sz="1400" u="sng" kern="1200" baseline="0" noProof="0" dirty="0">
                          <a:solidFill>
                            <a:schemeClr val="dk1"/>
                          </a:solidFill>
                          <a:latin typeface="+mn-lt"/>
                          <a:ea typeface="+mn-ea"/>
                          <a:cs typeface="+mn-cs"/>
                        </a:rPr>
                        <a:t> </a:t>
                      </a:r>
                      <a:r>
                        <a:rPr lang="fr-BE" sz="1400" kern="1200" baseline="0" noProof="0" dirty="0">
                          <a:solidFill>
                            <a:schemeClr val="dk1"/>
                          </a:solidFill>
                          <a:latin typeface="+mn-lt"/>
                          <a:ea typeface="+mn-ea"/>
                          <a:cs typeface="+mn-cs"/>
                        </a:rPr>
                        <a:t>:</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Politique de sécurité: RH</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Procédures pour la gestion des utilisateurs: RH &amp; IT</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Sécurité des applications : IT &amp; business</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Active Directory: IT </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IT infrastructure : IT</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dirty="0">
                          <a:solidFill>
                            <a:schemeClr val="dk1"/>
                          </a:solidFill>
                          <a:latin typeface="+mn-lt"/>
                          <a:ea typeface="+mn-ea"/>
                          <a:cs typeface="+mn-cs"/>
                        </a:rPr>
                        <a:t>Gestion des accès physiques : facilities manager</a:t>
                      </a:r>
                    </a:p>
                    <a:p>
                      <a:pPr marL="271463"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Comment? En déterminant les mesures de façon conjointe avec le business, l’IT, les RH, et facilities. Assurer la coordination avec un responsable de projet.</a:t>
                      </a:r>
                    </a:p>
                    <a:p>
                      <a:pPr marL="542925"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fr-BE" sz="1400" kern="1200" baseline="0" noProof="0" dirty="0">
                        <a:solidFill>
                          <a:schemeClr val="dk1"/>
                        </a:solidFill>
                        <a:latin typeface="+mn-lt"/>
                        <a:ea typeface="+mn-ea"/>
                        <a:cs typeface="+mn-cs"/>
                      </a:endParaRP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1999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r>
              <a:rPr lang="fr-FR" dirty="0">
                <a:solidFill>
                  <a:srgbClr val="00B0F0"/>
                </a:solidFill>
              </a:rPr>
              <a:t>4. LES MESURES DE SECURITE GENERALEMENT NON APPLIQUEES</a:t>
            </a:r>
            <a:endParaRPr lang="fr-FR" dirty="0">
              <a:solidFill>
                <a:srgbClr val="00B0F0"/>
              </a:solidFill>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788657803"/>
              </p:ext>
            </p:extLst>
          </p:nvPr>
        </p:nvGraphicFramePr>
        <p:xfrm>
          <a:off x="666940" y="1148620"/>
          <a:ext cx="9383958" cy="5656636"/>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294596">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endParaRPr lang="fr-BE" sz="160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072925">
                <a:tc>
                  <a:txBody>
                    <a:bodyPr/>
                    <a:lstStyle/>
                    <a:p>
                      <a:pPr marL="268234" indent="-268234">
                        <a:buFont typeface="Arial" pitchFamily="34" charset="0"/>
                        <a:buChar char="•"/>
                      </a:pPr>
                      <a:r>
                        <a:rPr lang="fr-BE" sz="1600" b="1" u="sng" noProof="1"/>
                        <a:t>Politiques et procédures</a:t>
                      </a:r>
                      <a:r>
                        <a:rPr lang="fr-BE" sz="1600" b="1" noProof="1"/>
                        <a:t>: </a:t>
                      </a:r>
                    </a:p>
                    <a:p>
                      <a:pPr marL="536468" indent="-268234">
                        <a:buFont typeface="Arial" pitchFamily="34" charset="0"/>
                        <a:buChar char="•"/>
                      </a:pPr>
                      <a:r>
                        <a:rPr lang="fr-BE" sz="1600" noProof="1"/>
                        <a:t>Pas de lignes directrices clairement définies pour les différents employés (sensibilisation)</a:t>
                      </a:r>
                    </a:p>
                    <a:p>
                      <a:pPr marL="536468" indent="-268234">
                        <a:buFont typeface="Arial" pitchFamily="34" charset="0"/>
                        <a:buChar char="•"/>
                      </a:pPr>
                      <a:r>
                        <a:rPr lang="fr-BE" sz="1600" noProof="1"/>
                        <a:t>Gestion inadéquate des utilisateurs (procédures RH – In/Out)</a:t>
                      </a:r>
                    </a:p>
                    <a:p>
                      <a:pPr marL="268234" indent="-268234">
                        <a:buFont typeface="Arial" pitchFamily="34" charset="0"/>
                        <a:buChar char="•"/>
                      </a:pPr>
                      <a:endParaRPr lang="fr-BE" sz="1600" noProof="1"/>
                    </a:p>
                    <a:p>
                      <a:pPr marL="268234" indent="-268234">
                        <a:buFont typeface="Arial" pitchFamily="34" charset="0"/>
                        <a:buChar char="•"/>
                      </a:pPr>
                      <a:r>
                        <a:rPr lang="fr-BE" sz="1600" b="1" u="sng" noProof="1"/>
                        <a:t>Mots de passe &amp; Active Directory</a:t>
                      </a:r>
                      <a:r>
                        <a:rPr lang="fr-BE" sz="1600" b="1" noProof="1"/>
                        <a:t>: </a:t>
                      </a:r>
                    </a:p>
                    <a:p>
                      <a:pPr marL="536468" indent="-268234">
                        <a:buFont typeface="Arial" pitchFamily="34" charset="0"/>
                        <a:buChar char="•"/>
                      </a:pPr>
                      <a:r>
                        <a:rPr lang="fr-BE" sz="1600" noProof="1"/>
                        <a:t>Mots de passe connus par le service IT et faiblesse des mots de passe</a:t>
                      </a:r>
                    </a:p>
                    <a:p>
                      <a:pPr marL="536468" indent="-268234">
                        <a:buFont typeface="Arial" pitchFamily="34" charset="0"/>
                        <a:buChar char="•"/>
                      </a:pPr>
                      <a:r>
                        <a:rPr lang="fr-BE" sz="1600" noProof="1"/>
                        <a:t>Parties externes: trop d’accès &amp; forte dépendance</a:t>
                      </a:r>
                    </a:p>
                    <a:p>
                      <a:pPr marL="536468" indent="-268234">
                        <a:buFont typeface="Arial" pitchFamily="34" charset="0"/>
                        <a:buChar char="•"/>
                      </a:pPr>
                      <a:r>
                        <a:rPr lang="fr-BE" sz="1600" noProof="1"/>
                        <a:t>Mauvaises gestion des rôles et des profils utilisateurs</a:t>
                      </a:r>
                    </a:p>
                    <a:p>
                      <a:pPr marL="536468" indent="-268234">
                        <a:buFont typeface="Arial" pitchFamily="34" charset="0"/>
                        <a:buChar char="•"/>
                      </a:pPr>
                      <a:r>
                        <a:rPr lang="fr-BE" sz="1600" noProof="1"/>
                        <a:t>Journaux d’audit (logs) non activés</a:t>
                      </a:r>
                    </a:p>
                    <a:p>
                      <a:pPr marL="268234" indent="-268234">
                        <a:buFont typeface="Arial" pitchFamily="34" charset="0"/>
                        <a:buChar char="•"/>
                      </a:pPr>
                      <a:endParaRPr lang="fr-BE" sz="1600" noProof="1"/>
                    </a:p>
                    <a:p>
                      <a:pPr marL="268234" indent="-268234">
                        <a:buFont typeface="Arial" pitchFamily="34" charset="0"/>
                        <a:buChar char="•"/>
                      </a:pPr>
                      <a:r>
                        <a:rPr lang="fr-BE" sz="1600" b="1" u="sng" noProof="1"/>
                        <a:t>Infrastructure</a:t>
                      </a:r>
                    </a:p>
                    <a:p>
                      <a:pPr marL="536468" indent="-268234">
                        <a:buFont typeface="Arial" pitchFamily="34" charset="0"/>
                        <a:buChar char="•"/>
                      </a:pPr>
                      <a:r>
                        <a:rPr lang="fr-BE" sz="1600" noProof="1"/>
                        <a:t>Absence de mise à jour </a:t>
                      </a:r>
                    </a:p>
                    <a:p>
                      <a:pPr marL="536468" indent="-268234">
                        <a:buFont typeface="Arial" pitchFamily="34" charset="0"/>
                        <a:buChar char="•"/>
                      </a:pPr>
                      <a:r>
                        <a:rPr lang="fr-BE" sz="1600" noProof="1"/>
                        <a:t>Plan de continuité et de reprises des activités insuffisant</a:t>
                      </a:r>
                    </a:p>
                    <a:p>
                      <a:pPr marL="0" indent="0">
                        <a:buFont typeface="Arial" pitchFamily="34" charset="0"/>
                        <a:buNone/>
                      </a:pPr>
                      <a:r>
                        <a:rPr lang="fr-BE" sz="1600" noProof="1"/>
                        <a:t>	</a:t>
                      </a:r>
                    </a:p>
                    <a:p>
                      <a:pPr marL="268234" indent="-268234">
                        <a:buFont typeface="Arial" pitchFamily="34" charset="0"/>
                        <a:buChar char="•"/>
                      </a:pPr>
                      <a:r>
                        <a:rPr lang="fr-BE" sz="1600" b="1" u="sng" noProof="1"/>
                        <a:t>Sécurité physique</a:t>
                      </a:r>
                    </a:p>
                    <a:p>
                      <a:pPr marL="536468" indent="-268234">
                        <a:buFont typeface="Arial" pitchFamily="34" charset="0"/>
                        <a:buChar char="•"/>
                      </a:pPr>
                      <a:r>
                        <a:rPr lang="fr-BE" sz="1600" noProof="1"/>
                        <a:t>Beaucoup sur papier</a:t>
                      </a:r>
                    </a:p>
                    <a:p>
                      <a:pPr marL="536468" indent="-268234">
                        <a:buFont typeface="Arial" pitchFamily="34" charset="0"/>
                        <a:buChar char="•"/>
                      </a:pPr>
                      <a:r>
                        <a:rPr lang="fr-BE" sz="1600" noProof="1"/>
                        <a:t>Accès physiques non suffisamment sécurisé (traçabilité des accès)</a:t>
                      </a:r>
                    </a:p>
                    <a:p>
                      <a:pPr marL="536468" indent="-268234">
                        <a:buFont typeface="Arial" pitchFamily="34" charset="0"/>
                        <a:buChar char="•"/>
                      </a:pPr>
                      <a:r>
                        <a:rPr lang="fr-BE" sz="1600" noProof="1"/>
                        <a:t>Archives et dossiers dans des zones non sécurisées</a:t>
                      </a:r>
                    </a:p>
                    <a:p>
                      <a:pPr marL="536468" indent="-268234">
                        <a:buFont typeface="Arial" pitchFamily="34" charset="0"/>
                        <a:buChar char="•"/>
                      </a:pPr>
                      <a:r>
                        <a:rPr lang="fr-BE" sz="1600" noProof="1"/>
                        <a:t>Surveillance caméra</a:t>
                      </a:r>
                    </a:p>
                    <a:p>
                      <a:pPr marL="536468" indent="-268234">
                        <a:buFont typeface="Arial" pitchFamily="34" charset="0"/>
                        <a:buChar char="•"/>
                      </a:pPr>
                      <a:r>
                        <a:rPr lang="fr-BE" sz="1600" noProof="1"/>
                        <a:t>Photos inhabitants</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nl-BE" sz="1600" kern="1200" baseline="0" noProof="0" dirty="0">
                        <a:solidFill>
                          <a:schemeClr val="dk1"/>
                        </a:solidFill>
                        <a:latin typeface="+mn-lt"/>
                        <a:ea typeface="+mn-ea"/>
                        <a:cs typeface="+mn-cs"/>
                      </a:endParaRP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5161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980255" y="1477948"/>
            <a:ext cx="9102831" cy="640560"/>
          </a:xfrm>
          <a:prstGeom prst="rect">
            <a:avLst/>
          </a:prstGeom>
          <a:noFill/>
        </p:spPr>
        <p:txBody>
          <a:bodyPr wrap="square" rtlCol="0">
            <a:spAutoFit/>
          </a:bodyPr>
          <a:lstStyle/>
          <a:p>
            <a:pPr marL="692961" lvl="1" indent="-188989" algn="just">
              <a:spcAft>
                <a:spcPts val="1102"/>
              </a:spcAft>
              <a:buFont typeface="Arial" panose="020B0604020202020204" pitchFamily="34" charset="0"/>
              <a:buChar char="•"/>
            </a:pPr>
            <a:endParaRPr lang="nl-BE" sz="1323" dirty="0"/>
          </a:p>
          <a:p>
            <a:pPr marL="692961" lvl="1" indent="-188989" algn="just">
              <a:spcAft>
                <a:spcPts val="1102"/>
              </a:spcAft>
              <a:buFont typeface="Arial" panose="020B0604020202020204" pitchFamily="34" charset="0"/>
              <a:buChar char="•"/>
            </a:pPr>
            <a:endParaRPr lang="nl-BE" sz="1323" dirty="0"/>
          </a:p>
        </p:txBody>
      </p:sp>
      <p:sp>
        <p:nvSpPr>
          <p:cNvPr id="46" name="Title 1"/>
          <p:cNvSpPr txBox="1">
            <a:spLocks/>
          </p:cNvSpPr>
          <p:nvPr/>
        </p:nvSpPr>
        <p:spPr bwMode="gray">
          <a:xfrm>
            <a:off x="665386" y="473248"/>
            <a:ext cx="9076519" cy="295466"/>
          </a:xfrm>
          <a:prstGeom prst="rect">
            <a:avLst/>
          </a:prstGeom>
        </p:spPr>
        <p:txBody>
          <a:bodyPr vert="horz" wrap="square" lIns="0" tIns="0" rIns="0" bIns="0" rtlCol="0" anchor="t" anchorCtr="0">
            <a:spAutoFit/>
          </a:bodyPr>
          <a:lstStyle>
            <a:lvl1pPr algn="l" defTabSz="1043056" rtl="0" eaLnBrk="1" latinLnBrk="0" hangingPunct="1">
              <a:lnSpc>
                <a:spcPct val="80000"/>
              </a:lnSpc>
              <a:spcBef>
                <a:spcPct val="0"/>
              </a:spcBef>
              <a:buNone/>
              <a:defRPr sz="2600" b="1" kern="1200" cap="all" baseline="0">
                <a:solidFill>
                  <a:schemeClr val="tx2"/>
                </a:solidFill>
                <a:latin typeface="+mj-lt"/>
                <a:ea typeface="+mj-ea"/>
                <a:cs typeface="+mj-cs"/>
              </a:defRPr>
            </a:lvl1pPr>
          </a:lstStyle>
          <a:p>
            <a:pPr defTabSz="983160"/>
            <a:r>
              <a:rPr lang="fr-BE" sz="2400" dirty="0">
                <a:solidFill>
                  <a:schemeClr val="accent1"/>
                </a:solidFill>
                <a:latin typeface="Trebuchet MS"/>
                <a:cs typeface="Calibri" pitchFamily="34" charset="0"/>
              </a:rPr>
              <a:t>4. Les mesures de sécurité généralement non appliquées</a:t>
            </a:r>
          </a:p>
        </p:txBody>
      </p:sp>
      <p:pic>
        <p:nvPicPr>
          <p:cNvPr id="5" name="Picture 4">
            <a:extLst>
              <a:ext uri="{FF2B5EF4-FFF2-40B4-BE49-F238E27FC236}">
                <a16:creationId xmlns:a16="http://schemas.microsoft.com/office/drawing/2014/main" id="{BCC718B0-33B1-4ECD-BF9E-FAE9CB49290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6776" y="930767"/>
            <a:ext cx="1897063" cy="2619391"/>
          </a:xfrm>
          <a:prstGeom prst="rect">
            <a:avLst/>
          </a:prstGeom>
        </p:spPr>
      </p:pic>
      <p:sp>
        <p:nvSpPr>
          <p:cNvPr id="6" name="TextBox 7">
            <a:extLst>
              <a:ext uri="{FF2B5EF4-FFF2-40B4-BE49-F238E27FC236}">
                <a16:creationId xmlns:a16="http://schemas.microsoft.com/office/drawing/2014/main" id="{3D45A94E-97F7-4CB2-9AFE-EE55C515B38A}"/>
              </a:ext>
            </a:extLst>
          </p:cNvPr>
          <p:cNvSpPr txBox="1"/>
          <p:nvPr/>
        </p:nvSpPr>
        <p:spPr>
          <a:xfrm>
            <a:off x="930256" y="3629534"/>
            <a:ext cx="1883583" cy="41847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noAutofit/>
          </a:bodyPr>
          <a:lstStyle/>
          <a:p>
            <a:pPr marL="90995" indent="-90995" algn="ctr"/>
            <a:r>
              <a:rPr lang="fr-BE" sz="110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Dossiers médicaux dans des armoires non fermées à clefs</a:t>
            </a:r>
            <a:endParaRPr lang="fr-BE" sz="1102" dirty="0">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781B3CDD-6198-404F-A762-709B1BB3CA8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63416" y="930767"/>
            <a:ext cx="1798683" cy="2619391"/>
          </a:xfrm>
          <a:prstGeom prst="rect">
            <a:avLst/>
          </a:prstGeom>
        </p:spPr>
      </p:pic>
      <p:sp>
        <p:nvSpPr>
          <p:cNvPr id="8" name="TextBox 7">
            <a:extLst>
              <a:ext uri="{FF2B5EF4-FFF2-40B4-BE49-F238E27FC236}">
                <a16:creationId xmlns:a16="http://schemas.microsoft.com/office/drawing/2014/main" id="{EE4E6928-A44C-455E-8513-1849C392A6E6}"/>
              </a:ext>
            </a:extLst>
          </p:cNvPr>
          <p:cNvSpPr txBox="1"/>
          <p:nvPr/>
        </p:nvSpPr>
        <p:spPr>
          <a:xfrm>
            <a:off x="3163415" y="3629533"/>
            <a:ext cx="3690624" cy="41847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noAutofit/>
          </a:bodyPr>
          <a:lstStyle/>
          <a:p>
            <a:pPr marL="90995" indent="-90995" algn="ctr"/>
            <a:r>
              <a:rPr lang="fr-BE" sz="1102" dirty="0">
                <a:latin typeface="Times New Roman" panose="02020603050405020304" pitchFamily="18" charset="0"/>
                <a:ea typeface="Times New Roman" panose="02020603050405020304" pitchFamily="18" charset="0"/>
              </a:rPr>
              <a:t>Postes infirmiers ouverts et sans surveillance</a:t>
            </a:r>
          </a:p>
        </p:txBody>
      </p:sp>
      <p:pic>
        <p:nvPicPr>
          <p:cNvPr id="9" name="Picture 8" descr="C:\Users\elise.verhoest\AppData\Local\Microsoft\Windows\INetCache\Content.Word\P71102-142648.jpg">
            <a:extLst>
              <a:ext uri="{FF2B5EF4-FFF2-40B4-BE49-F238E27FC236}">
                <a16:creationId xmlns:a16="http://schemas.microsoft.com/office/drawing/2014/main" id="{D146DB8F-C565-4468-AC5F-F3CFBAFD6D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257" y="4237772"/>
            <a:ext cx="1558132" cy="2399583"/>
          </a:xfrm>
          <a:prstGeom prst="rect">
            <a:avLst/>
          </a:prstGeom>
          <a:noFill/>
          <a:ln>
            <a:noFill/>
          </a:ln>
        </p:spPr>
      </p:pic>
      <p:sp>
        <p:nvSpPr>
          <p:cNvPr id="10" name="TextBox 9">
            <a:extLst>
              <a:ext uri="{FF2B5EF4-FFF2-40B4-BE49-F238E27FC236}">
                <a16:creationId xmlns:a16="http://schemas.microsoft.com/office/drawing/2014/main" id="{BFF75F58-522C-4B95-A9C6-5AB06CAEA379}"/>
              </a:ext>
            </a:extLst>
          </p:cNvPr>
          <p:cNvSpPr txBox="1"/>
          <p:nvPr/>
        </p:nvSpPr>
        <p:spPr>
          <a:xfrm>
            <a:off x="809403" y="6716729"/>
            <a:ext cx="3253354" cy="73551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noAutofit/>
          </a:bodyPr>
          <a:lstStyle/>
          <a:p>
            <a:pPr marL="90995" indent="-90995" algn="ctr"/>
            <a:r>
              <a:rPr lang="fr-BE" sz="1102" dirty="0">
                <a:solidFill>
                  <a:schemeClr val="tx1">
                    <a:lumMod val="50000"/>
                  </a:schemeClr>
                </a:solidFill>
                <a:latin typeface="Times New Roman" panose="02020603050405020304" pitchFamily="18" charset="0"/>
                <a:ea typeface="Times New Roman" panose="02020603050405020304" pitchFamily="18" charset="0"/>
              </a:rPr>
              <a:t>Pas suffisamment de sensibilisation concernant la fermeture des postes de </a:t>
            </a:r>
            <a:r>
              <a:rPr lang="fr-BE" sz="1102" dirty="0">
                <a:solidFill>
                  <a:schemeClr val="tx1">
                    <a:lumMod val="50000"/>
                  </a:schemeClr>
                </a:solidFill>
                <a:latin typeface="Times New Roman" panose="02020603050405020304" pitchFamily="18" charset="0"/>
                <a:cs typeface="Times New Roman" panose="02020603050405020304" pitchFamily="18" charset="0"/>
              </a:rPr>
              <a:t>travail</a:t>
            </a:r>
            <a:r>
              <a:rPr lang="fr-BE" sz="1102" dirty="0">
                <a:solidFill>
                  <a:schemeClr val="tx1">
                    <a:lumMod val="50000"/>
                  </a:schemeClr>
                </a:solidFill>
                <a:latin typeface="Times New Roman" panose="02020603050405020304" pitchFamily="18" charset="0"/>
                <a:ea typeface="Times New Roman" panose="02020603050405020304" pitchFamily="18" charset="0"/>
              </a:rPr>
              <a:t>/applications avec des données sensibles</a:t>
            </a:r>
          </a:p>
        </p:txBody>
      </p:sp>
      <p:pic>
        <p:nvPicPr>
          <p:cNvPr id="11" name="Picture 10" descr="C:\Users\elise.verhoest\AppData\Local\Microsoft\Windows\INetCache\Content.Word\P71102-142652.jpg">
            <a:extLst>
              <a:ext uri="{FF2B5EF4-FFF2-40B4-BE49-F238E27FC236}">
                <a16:creationId xmlns:a16="http://schemas.microsoft.com/office/drawing/2014/main" id="{7D682A00-6DA7-40E2-8651-F625D628E9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3999" y="4266656"/>
            <a:ext cx="1428758" cy="2341815"/>
          </a:xfrm>
          <a:prstGeom prst="rect">
            <a:avLst/>
          </a:prstGeom>
          <a:noFill/>
          <a:ln>
            <a:noFill/>
          </a:ln>
        </p:spPr>
      </p:pic>
      <p:pic>
        <p:nvPicPr>
          <p:cNvPr id="13" name="Picture 12" descr="C:\Users\elise.verhoest\AppData\Local\Microsoft\Windows\INetCache\Content.Word\P71102-151613.jpg">
            <a:extLst>
              <a:ext uri="{FF2B5EF4-FFF2-40B4-BE49-F238E27FC236}">
                <a16:creationId xmlns:a16="http://schemas.microsoft.com/office/drawing/2014/main" id="{2A4E0D2E-F252-421B-A33E-464136E30A7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9925" y="922320"/>
            <a:ext cx="1754115" cy="2627838"/>
          </a:xfrm>
          <a:prstGeom prst="rect">
            <a:avLst/>
          </a:prstGeom>
          <a:noFill/>
          <a:ln>
            <a:noFill/>
          </a:ln>
        </p:spPr>
      </p:pic>
      <p:pic>
        <p:nvPicPr>
          <p:cNvPr id="14" name="Picture 13" descr="C:\Users\elise.verhoest\AppData\Local\Microsoft\Windows\INetCache\Content.Word\23558194_10214780936016628_1357498389_o.jpg">
            <a:extLst>
              <a:ext uri="{FF2B5EF4-FFF2-40B4-BE49-F238E27FC236}">
                <a16:creationId xmlns:a16="http://schemas.microsoft.com/office/drawing/2014/main" id="{D3A449F3-9923-45FE-AF68-4F15D12C8D7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5289" y="4253193"/>
            <a:ext cx="2063763" cy="3019165"/>
          </a:xfrm>
          <a:prstGeom prst="rect">
            <a:avLst/>
          </a:prstGeom>
          <a:noFill/>
          <a:ln>
            <a:noFill/>
          </a:ln>
        </p:spPr>
      </p:pic>
      <p:pic>
        <p:nvPicPr>
          <p:cNvPr id="15" name="Picture 14">
            <a:extLst>
              <a:ext uri="{FF2B5EF4-FFF2-40B4-BE49-F238E27FC236}">
                <a16:creationId xmlns:a16="http://schemas.microsoft.com/office/drawing/2014/main" id="{61F6DE02-B199-474E-8F7D-5B01A3B7BA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866625" y="4630591"/>
            <a:ext cx="3019165" cy="2264374"/>
          </a:xfrm>
          <a:prstGeom prst="rect">
            <a:avLst/>
          </a:prstGeom>
        </p:spPr>
      </p:pic>
      <p:sp>
        <p:nvSpPr>
          <p:cNvPr id="19" name="TextBox 18">
            <a:extLst>
              <a:ext uri="{FF2B5EF4-FFF2-40B4-BE49-F238E27FC236}">
                <a16:creationId xmlns:a16="http://schemas.microsoft.com/office/drawing/2014/main" id="{70804538-9936-41F1-8BB2-A5F833666E4C}"/>
              </a:ext>
            </a:extLst>
          </p:cNvPr>
          <p:cNvSpPr txBox="1"/>
          <p:nvPr/>
        </p:nvSpPr>
        <p:spPr>
          <a:xfrm>
            <a:off x="8945946" y="5199437"/>
            <a:ext cx="1512528" cy="476253"/>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noAutofit/>
          </a:bodyPr>
          <a:lstStyle/>
          <a:p>
            <a:pPr marL="90995" indent="-90995" algn="ctr"/>
            <a:r>
              <a:rPr lang="fr-BE" sz="1102" dirty="0">
                <a:solidFill>
                  <a:srgbClr val="000000"/>
                </a:solidFill>
                <a:ea typeface="Times New Roman" panose="02020603050405020304" pitchFamily="18" charset="0"/>
                <a:cs typeface="Times New Roman" panose="02020603050405020304" pitchFamily="18" charset="0"/>
              </a:rPr>
              <a:t>Archives non fermées/sécurisées</a:t>
            </a:r>
          </a:p>
        </p:txBody>
      </p:sp>
      <p:pic>
        <p:nvPicPr>
          <p:cNvPr id="18" name="Picture 17">
            <a:extLst>
              <a:ext uri="{FF2B5EF4-FFF2-40B4-BE49-F238E27FC236}">
                <a16:creationId xmlns:a16="http://schemas.microsoft.com/office/drawing/2014/main" id="{A733892D-51C5-412C-B6E7-A25191B36E8C}"/>
              </a:ext>
            </a:extLst>
          </p:cNvPr>
          <p:cNvPicPr>
            <a:picLocks noChangeAspect="1"/>
          </p:cNvPicPr>
          <p:nvPr/>
        </p:nvPicPr>
        <p:blipFill>
          <a:blip r:embed="rId9"/>
          <a:stretch>
            <a:fillRect/>
          </a:stretch>
        </p:blipFill>
        <p:spPr>
          <a:xfrm>
            <a:off x="7014067" y="930322"/>
            <a:ext cx="3147686" cy="1965748"/>
          </a:xfrm>
          <a:prstGeom prst="rect">
            <a:avLst/>
          </a:prstGeom>
        </p:spPr>
      </p:pic>
      <p:sp>
        <p:nvSpPr>
          <p:cNvPr id="23" name="TextBox 22">
            <a:extLst>
              <a:ext uri="{FF2B5EF4-FFF2-40B4-BE49-F238E27FC236}">
                <a16:creationId xmlns:a16="http://schemas.microsoft.com/office/drawing/2014/main" id="{DC1D19E2-2A62-4EA2-9EAF-755D50353838}"/>
              </a:ext>
            </a:extLst>
          </p:cNvPr>
          <p:cNvSpPr txBox="1"/>
          <p:nvPr/>
        </p:nvSpPr>
        <p:spPr>
          <a:xfrm>
            <a:off x="7014067" y="3140706"/>
            <a:ext cx="3147686" cy="476253"/>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noAutofit/>
          </a:bodyPr>
          <a:lstStyle/>
          <a:p>
            <a:pPr marL="90995" indent="-90995" algn="ctr"/>
            <a:r>
              <a:rPr lang="fr-BE" sz="1102" dirty="0">
                <a:solidFill>
                  <a:srgbClr val="000000"/>
                </a:solidFill>
                <a:ea typeface="Times New Roman" panose="02020603050405020304" pitchFamily="18" charset="0"/>
                <a:cs typeface="Times New Roman" panose="02020603050405020304" pitchFamily="18" charset="0"/>
              </a:rPr>
              <a:t>Liste des habitants à l’accueil (pas de consentement)</a:t>
            </a:r>
          </a:p>
        </p:txBody>
      </p:sp>
    </p:spTree>
    <p:extLst>
      <p:ext uri="{BB962C8B-B14F-4D97-AF65-F5344CB8AC3E}">
        <p14:creationId xmlns:p14="http://schemas.microsoft.com/office/powerpoint/2010/main" val="164507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r>
              <a:rPr lang="nl-BE" dirty="0">
                <a:solidFill>
                  <a:srgbClr val="00B0F0"/>
                </a:solidFill>
                <a:latin typeface="+mn-lt"/>
                <a:ea typeface="+mn-ea"/>
                <a:cs typeface="+mn-cs"/>
              </a:rPr>
              <a:t>5. ADAPTATION DES CONTRATS</a:t>
            </a:r>
          </a:p>
        </p:txBody>
      </p:sp>
      <p:graphicFrame>
        <p:nvGraphicFramePr>
          <p:cNvPr id="5" name="Table 4"/>
          <p:cNvGraphicFramePr>
            <a:graphicFrameLocks noGrp="1"/>
          </p:cNvGraphicFramePr>
          <p:nvPr>
            <p:extLst>
              <p:ext uri="{D42A27DB-BD31-4B8C-83A1-F6EECF244321}">
                <p14:modId xmlns:p14="http://schemas.microsoft.com/office/powerpoint/2010/main" val="893145658"/>
              </p:ext>
            </p:extLst>
          </p:nvPr>
        </p:nvGraphicFramePr>
        <p:xfrm>
          <a:off x="666940" y="1148620"/>
          <a:ext cx="9383958" cy="5899327"/>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321293">
                <a:tc>
                  <a:txBody>
                    <a:bodyPr/>
                    <a:lstStyle/>
                    <a:p>
                      <a:pPr marL="271462" marR="0" lvl="1"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nl-BE" sz="1400" kern="1200" baseline="0" noProof="0" dirty="0">
                          <a:solidFill>
                            <a:schemeClr val="bg1"/>
                          </a:solidFill>
                          <a:latin typeface="+mn-lt"/>
                          <a:ea typeface="+mn-ea"/>
                          <a:cs typeface="+mn-cs"/>
                        </a:rPr>
                        <a:t>Adaptation des </a:t>
                      </a:r>
                      <a:r>
                        <a:rPr lang="fr-BE" sz="1400" kern="1200" baseline="0" noProof="0" dirty="0">
                          <a:solidFill>
                            <a:schemeClr val="bg1"/>
                          </a:solidFill>
                          <a:latin typeface="+mn-lt"/>
                          <a:ea typeface="+mn-ea"/>
                          <a:cs typeface="+mn-cs"/>
                        </a:rPr>
                        <a:t>contrats (processor </a:t>
                      </a:r>
                      <a:r>
                        <a:rPr lang="fr-BE" sz="1400" kern="1200" baseline="0" noProof="0" dirty="0" err="1">
                          <a:solidFill>
                            <a:schemeClr val="bg1"/>
                          </a:solidFill>
                          <a:latin typeface="+mn-lt"/>
                          <a:ea typeface="+mn-ea"/>
                          <a:cs typeface="+mn-cs"/>
                        </a:rPr>
                        <a:t>agreements</a:t>
                      </a:r>
                      <a:r>
                        <a:rPr lang="fr-BE" sz="1400" kern="1200" baseline="0" noProof="0" dirty="0">
                          <a:solidFill>
                            <a:schemeClr val="bg1"/>
                          </a:solidFill>
                          <a:latin typeface="+mn-lt"/>
                          <a:ea typeface="+mn-ea"/>
                          <a:cs typeface="+mn-cs"/>
                        </a:rPr>
                        <a:t>) </a:t>
                      </a:r>
                      <a:r>
                        <a:rPr lang="nl-BE" sz="1400" baseline="0" noProof="0" dirty="0"/>
                        <a:t>– ARTICLE 28 du RGPD</a:t>
                      </a:r>
                      <a:endParaRPr lang="fr-BE" sz="1400" kern="1200" baseline="0" noProof="0" dirty="0">
                        <a:solidFill>
                          <a:schemeClr val="bg1"/>
                        </a:solidFill>
                        <a:latin typeface="+mn-lt"/>
                        <a:ea typeface="+mn-ea"/>
                        <a:cs typeface="+mn-cs"/>
                      </a:endParaRPr>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577989">
                <a:tc>
                  <a:txBody>
                    <a:bodyPr/>
                    <a:lstStyle/>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kern="1200" baseline="0" noProof="0" dirty="0">
                          <a:solidFill>
                            <a:schemeClr val="dk1"/>
                          </a:solidFill>
                          <a:latin typeface="+mn-lt"/>
                          <a:ea typeface="+mn-ea"/>
                          <a:cs typeface="+mn-cs"/>
                        </a:rPr>
                        <a:t>Adaptation des clauses contractuelles entre les responsables de traitement et les sous-traitants (fournisseurs) </a:t>
                      </a:r>
                      <a:r>
                        <a:rPr lang="fr-BE" sz="1400" kern="1200" baseline="0" noProof="0" dirty="0">
                          <a:solidFill>
                            <a:schemeClr val="dk1"/>
                          </a:solidFill>
                          <a:latin typeface="+mn-lt"/>
                          <a:ea typeface="+mn-ea"/>
                          <a:cs typeface="+mn-cs"/>
                        </a:rPr>
                        <a:t>; contrats qui doivent définir l’objet et la durée du traitement, la nature et la finalité du traitement, le type de données à caractère personnel et les catégories de personnes concernées, et les obligations et les droits du responsable de traitement.</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0" u="sng" kern="1200" baseline="0" noProof="0" dirty="0">
                          <a:solidFill>
                            <a:schemeClr val="dk1"/>
                          </a:solidFill>
                          <a:latin typeface="+mn-lt"/>
                          <a:ea typeface="+mn-ea"/>
                          <a:cs typeface="+mn-cs"/>
                        </a:rPr>
                        <a:t>Contexte</a:t>
                      </a:r>
                      <a:r>
                        <a:rPr lang="fr-BE" sz="1400" kern="1200" baseline="0" noProof="0" dirty="0">
                          <a:solidFill>
                            <a:schemeClr val="dk1"/>
                          </a:solidFill>
                          <a:latin typeface="+mn-lt"/>
                          <a:ea typeface="+mn-ea"/>
                          <a:cs typeface="+mn-cs"/>
                        </a:rPr>
                        <a:t> : </a:t>
                      </a:r>
                    </a:p>
                    <a:p>
                      <a:pPr marL="1046896" marR="0" lvl="2"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Le GDPR impose au responsable du traitement (qui détermine les finalités et les moyens du traitement) et au sous-traitant (qui agit pour le compte du responsable du traitement) de conclure un accord écrit dont le contenu est prescrit par le GDPR et qui définit clairement les rôles et les responsabilités de chacun en matière de protection des données.</a:t>
                      </a:r>
                    </a:p>
                    <a:p>
                      <a:pPr marL="1046896" marR="0" lvl="2"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Nouveauté du GDPR:  </a:t>
                      </a:r>
                      <a:r>
                        <a:rPr lang="fr-BE" sz="1400" b="1" kern="1200" baseline="0" noProof="0" dirty="0">
                          <a:solidFill>
                            <a:schemeClr val="dk1"/>
                          </a:solidFill>
                          <a:latin typeface="+mn-lt"/>
                          <a:ea typeface="+mn-ea"/>
                          <a:cs typeface="+mn-cs"/>
                        </a:rPr>
                        <a:t>les sous-traitants assument une plus grande responsabilité vis-à-vis du traitement des données à caractère personnel</a:t>
                      </a:r>
                      <a:r>
                        <a:rPr lang="fr-BE" sz="1400" kern="1200" baseline="0" noProof="0" dirty="0">
                          <a:solidFill>
                            <a:schemeClr val="dk1"/>
                          </a:solidFill>
                          <a:latin typeface="+mn-lt"/>
                          <a:ea typeface="+mn-ea"/>
                          <a:cs typeface="+mn-cs"/>
                        </a:rPr>
                        <a:t>. Ils peuvent donc également se voir infliger des amendes et devoir octroyer des compensations. En cas de fuite de données, les sous-traitants sont tenus d’en informer au plus vite les responsables du traitement (les clients concernés).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1" kern="1200" baseline="0" noProof="0" dirty="0">
                          <a:solidFill>
                            <a:schemeClr val="dk1"/>
                          </a:solidFill>
                          <a:latin typeface="+mn-lt"/>
                          <a:ea typeface="+mn-ea"/>
                          <a:cs typeface="+mn-cs"/>
                        </a:rPr>
                        <a:t>Que faire? </a:t>
                      </a:r>
                    </a:p>
                    <a:p>
                      <a:pPr marL="1046896" marR="0" lvl="2"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kern="1200" baseline="0" noProof="0" dirty="0">
                          <a:solidFill>
                            <a:schemeClr val="dk1"/>
                          </a:solidFill>
                          <a:latin typeface="+mn-lt"/>
                          <a:ea typeface="+mn-ea"/>
                          <a:cs typeface="+mn-cs"/>
                        </a:rPr>
                        <a:t>Vérifier l’existence éventuelle de </a:t>
                      </a:r>
                      <a:r>
                        <a:rPr lang="fr-BE" sz="1400" b="1" u="sng" kern="1200" baseline="0" noProof="0" dirty="0">
                          <a:solidFill>
                            <a:schemeClr val="dk1"/>
                          </a:solidFill>
                          <a:latin typeface="+mn-lt"/>
                          <a:ea typeface="+mn-ea"/>
                          <a:cs typeface="+mn-cs"/>
                        </a:rPr>
                        <a:t>sous-traitants</a:t>
                      </a:r>
                      <a:r>
                        <a:rPr lang="fr-BE" sz="1400" b="1" kern="1200" baseline="0" noProof="0" dirty="0">
                          <a:solidFill>
                            <a:schemeClr val="dk1"/>
                          </a:solidFill>
                          <a:latin typeface="+mn-lt"/>
                          <a:ea typeface="+mn-ea"/>
                          <a:cs typeface="+mn-cs"/>
                        </a:rPr>
                        <a:t> qui traitent des données</a:t>
                      </a:r>
                      <a:r>
                        <a:rPr lang="fr-BE" sz="1400" kern="1200" baseline="0" noProof="0" dirty="0">
                          <a:solidFill>
                            <a:schemeClr val="dk1"/>
                          </a:solidFill>
                          <a:latin typeface="+mn-lt"/>
                          <a:ea typeface="+mn-ea"/>
                          <a:cs typeface="+mn-cs"/>
                        </a:rPr>
                        <a:t> (hébergeurs de données, secrétariat social, imprimeur, …) ; </a:t>
                      </a:r>
                    </a:p>
                    <a:p>
                      <a:pPr marL="1550868" marR="0" lvl="3"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Si des sous-traitants sont identifiés : Vérifier les contrats et s’assurer qu’ils reprennent des </a:t>
                      </a:r>
                      <a:r>
                        <a:rPr lang="fr-BE" sz="1400" u="sng" kern="1200" baseline="0" noProof="0" dirty="0">
                          <a:solidFill>
                            <a:schemeClr val="dk1"/>
                          </a:solidFill>
                          <a:latin typeface="+mn-lt"/>
                          <a:ea typeface="+mn-ea"/>
                          <a:cs typeface="+mn-cs"/>
                        </a:rPr>
                        <a:t>clauses adéquates </a:t>
                      </a:r>
                      <a:r>
                        <a:rPr lang="fr-BE" sz="1400" u="none" kern="1200" baseline="0" noProof="0" dirty="0">
                          <a:solidFill>
                            <a:schemeClr val="dk1"/>
                          </a:solidFill>
                          <a:latin typeface="+mn-lt"/>
                          <a:ea typeface="+mn-ea"/>
                          <a:cs typeface="+mn-cs"/>
                        </a:rPr>
                        <a:t>(voir article 28 du RGPD) </a:t>
                      </a:r>
                      <a:r>
                        <a:rPr lang="fr-BE" sz="1400" kern="1200" baseline="0" noProof="0" dirty="0">
                          <a:solidFill>
                            <a:schemeClr val="dk1"/>
                          </a:solidFill>
                          <a:latin typeface="+mn-lt"/>
                          <a:ea typeface="+mn-ea"/>
                          <a:cs typeface="+mn-cs"/>
                        </a:rPr>
                        <a:t>;</a:t>
                      </a:r>
                    </a:p>
                    <a:p>
                      <a:pPr marL="1550868" marR="0" lvl="3"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Si aucun processeur de données n’est identifié : il faut </a:t>
                      </a:r>
                      <a:r>
                        <a:rPr lang="fr-BE" sz="1400" u="sng" kern="1200" baseline="0" noProof="0" dirty="0">
                          <a:solidFill>
                            <a:schemeClr val="dk1"/>
                          </a:solidFill>
                          <a:latin typeface="+mn-lt"/>
                          <a:ea typeface="+mn-ea"/>
                          <a:cs typeface="+mn-cs"/>
                        </a:rPr>
                        <a:t>documenter</a:t>
                      </a:r>
                      <a:r>
                        <a:rPr lang="fr-BE" sz="1400" kern="1200" baseline="0" noProof="0" dirty="0">
                          <a:solidFill>
                            <a:schemeClr val="dk1"/>
                          </a:solidFill>
                          <a:latin typeface="+mn-lt"/>
                          <a:ea typeface="+mn-ea"/>
                          <a:cs typeface="+mn-cs"/>
                        </a:rPr>
                        <a:t>.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1" kern="1200" baseline="0" noProof="0" dirty="0">
                          <a:solidFill>
                            <a:schemeClr val="dk1"/>
                          </a:solidFill>
                          <a:latin typeface="+mn-lt"/>
                          <a:ea typeface="+mn-ea"/>
                          <a:cs typeface="+mn-cs"/>
                        </a:rPr>
                        <a:t>Comment? </a:t>
                      </a:r>
                    </a:p>
                    <a:p>
                      <a:pPr marL="1046896" marR="0" lvl="2"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Interviews ou workshop avec le département des achats, des RH et le département juridique</a:t>
                      </a:r>
                    </a:p>
                    <a:p>
                      <a:pPr marL="1046896" marR="0" lvl="2"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Revue des contrats.</a:t>
                      </a: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6678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DDDF-8ADD-4B3C-AAA5-6A19BF409B09}"/>
              </a:ext>
            </a:extLst>
          </p:cNvPr>
          <p:cNvSpPr>
            <a:spLocks noGrp="1"/>
          </p:cNvSpPr>
          <p:nvPr>
            <p:ph type="ctrTitle"/>
          </p:nvPr>
        </p:nvSpPr>
        <p:spPr/>
        <p:txBody>
          <a:bodyPr/>
          <a:lstStyle/>
          <a:p>
            <a:r>
              <a:rPr lang="fr-BE" dirty="0"/>
              <a:t>Agenda</a:t>
            </a:r>
          </a:p>
        </p:txBody>
      </p:sp>
      <p:sp>
        <p:nvSpPr>
          <p:cNvPr id="3" name="Subtitle 2">
            <a:extLst>
              <a:ext uri="{FF2B5EF4-FFF2-40B4-BE49-F238E27FC236}">
                <a16:creationId xmlns:a16="http://schemas.microsoft.com/office/drawing/2014/main" id="{643CD09B-A98B-4810-A04C-D72FDA8C8DB1}"/>
              </a:ext>
            </a:extLst>
          </p:cNvPr>
          <p:cNvSpPr>
            <a:spLocks noGrp="1"/>
          </p:cNvSpPr>
          <p:nvPr>
            <p:ph type="subTitle" idx="1"/>
          </p:nvPr>
        </p:nvSpPr>
        <p:spPr/>
        <p:txBody>
          <a:bodyPr/>
          <a:lstStyle/>
          <a:p>
            <a:pPr marL="457200" indent="-457200">
              <a:buAutoNum type="arabicPeriod"/>
            </a:pPr>
            <a:r>
              <a:rPr lang="fr-BE" dirty="0"/>
              <a:t>Contexte</a:t>
            </a:r>
          </a:p>
          <a:p>
            <a:pPr marL="457200" indent="-457200">
              <a:buAutoNum type="arabicPeriod"/>
            </a:pPr>
            <a:r>
              <a:rPr lang="fr-BE" dirty="0"/>
              <a:t>Le champ d’application</a:t>
            </a:r>
          </a:p>
          <a:p>
            <a:pPr marL="457200" indent="-457200">
              <a:buAutoNum type="arabicPeriod"/>
            </a:pPr>
            <a:r>
              <a:rPr lang="fr-BE" dirty="0"/>
              <a:t>Les acteurs clefs</a:t>
            </a:r>
          </a:p>
          <a:p>
            <a:pPr marL="457200" indent="-457200">
              <a:buAutoNum type="arabicPeriod"/>
            </a:pPr>
            <a:r>
              <a:rPr lang="fr-BE" dirty="0"/>
              <a:t>Synthèse</a:t>
            </a:r>
          </a:p>
          <a:p>
            <a:pPr marL="457200" indent="-457200">
              <a:buAutoNum type="arabicPeriod"/>
            </a:pPr>
            <a:r>
              <a:rPr lang="fr-BE" dirty="0"/>
              <a:t>Les fuites de données – pas seulement un risque théorique</a:t>
            </a:r>
          </a:p>
          <a:p>
            <a:pPr marL="457200" indent="-457200">
              <a:buAutoNum type="arabicPeriod"/>
            </a:pPr>
            <a:r>
              <a:rPr lang="fr-BE" dirty="0"/>
              <a:t>La situation des maisons de repos</a:t>
            </a:r>
          </a:p>
          <a:p>
            <a:pPr marL="457200" indent="-457200">
              <a:buAutoNum type="arabicPeriod"/>
            </a:pPr>
            <a:r>
              <a:rPr lang="fr-BE" dirty="0"/>
              <a:t>Les obligations</a:t>
            </a:r>
          </a:p>
          <a:p>
            <a:pPr marL="457200" indent="-457200">
              <a:buAutoNum type="arabicPeriod"/>
            </a:pPr>
            <a:r>
              <a:rPr lang="fr-BE" dirty="0"/>
              <a:t>La méthodologie BDO</a:t>
            </a:r>
          </a:p>
          <a:p>
            <a:pPr marL="457200" indent="-457200">
              <a:buAutoNum type="arabicPeriod"/>
            </a:pPr>
            <a:r>
              <a:rPr lang="fr-BE" dirty="0"/>
              <a:t>La nouvelle autorité de contrôle</a:t>
            </a:r>
          </a:p>
          <a:p>
            <a:pPr marL="457200" indent="-457200">
              <a:buAutoNum type="arabicPeriod"/>
            </a:pPr>
            <a:r>
              <a:rPr lang="fr-BE" dirty="0"/>
              <a:t>Conclusions</a:t>
            </a:r>
          </a:p>
        </p:txBody>
      </p:sp>
    </p:spTree>
    <p:extLst>
      <p:ext uri="{BB962C8B-B14F-4D97-AF65-F5344CB8AC3E}">
        <p14:creationId xmlns:p14="http://schemas.microsoft.com/office/powerpoint/2010/main" val="355073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r>
              <a:rPr lang="nl-BE" dirty="0">
                <a:solidFill>
                  <a:srgbClr val="00B0F0"/>
                </a:solidFill>
                <a:latin typeface="+mn-lt"/>
                <a:ea typeface="+mn-ea"/>
                <a:cs typeface="+mn-cs"/>
              </a:rPr>
              <a:t>6. INFORMATIONS AUX INDIVIDUS - </a:t>
            </a:r>
            <a:r>
              <a:rPr lang="fr-BE" dirty="0">
                <a:solidFill>
                  <a:srgbClr val="00B0F0"/>
                </a:solidFill>
                <a:latin typeface="+mn-lt"/>
                <a:ea typeface="+mn-ea"/>
                <a:cs typeface="+mn-cs"/>
              </a:rPr>
              <a:t>PRIVACY NOTICES</a:t>
            </a:r>
            <a:endParaRPr lang="nl-BE" dirty="0">
              <a:solidFill>
                <a:srgbClr val="00B0F0"/>
              </a:solidFill>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600435381"/>
              </p:ext>
            </p:extLst>
          </p:nvPr>
        </p:nvGraphicFramePr>
        <p:xfrm>
          <a:off x="666940" y="1148621"/>
          <a:ext cx="9383958" cy="5609850"/>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295032">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r>
                        <a:rPr lang="fr-BE" sz="1400" noProof="0" dirty="0"/>
                        <a:t>Déclaration</a:t>
                      </a:r>
                      <a:r>
                        <a:rPr lang="fr-BE" sz="1400" baseline="0" noProof="0" dirty="0"/>
                        <a:t>s de confidentialité (</a:t>
                      </a:r>
                      <a:r>
                        <a:rPr lang="fr-BE" sz="1400" baseline="0" noProof="0" dirty="0" err="1"/>
                        <a:t>privacy</a:t>
                      </a:r>
                      <a:r>
                        <a:rPr lang="fr-BE" sz="1400" baseline="0" noProof="0" dirty="0"/>
                        <a:t> notices) </a:t>
                      </a:r>
                      <a:r>
                        <a:rPr lang="nl-BE" sz="1400" baseline="0" noProof="0" dirty="0"/>
                        <a:t>– ARTICLE 13 du GDPR</a:t>
                      </a:r>
                      <a:endParaRPr lang="fr-BE" sz="140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288512">
                <a:tc>
                  <a:txBody>
                    <a:bodyPr/>
                    <a:lstStyle/>
                    <a:p>
                      <a:pPr marL="285750" lvl="1" indent="-285750" algn="just">
                        <a:spcBef>
                          <a:spcPts val="600"/>
                        </a:spcBef>
                        <a:buClr>
                          <a:schemeClr val="tx1"/>
                        </a:buClr>
                        <a:buFont typeface="Arial" panose="020B0604020202020204" pitchFamily="34" charset="0"/>
                        <a:buChar char="•"/>
                      </a:pPr>
                      <a:r>
                        <a:rPr lang="fr-BE" sz="1400" b="1" kern="1200" baseline="0" noProof="0" dirty="0">
                          <a:solidFill>
                            <a:schemeClr val="dk1"/>
                          </a:solidFill>
                          <a:latin typeface="+mn-lt"/>
                          <a:ea typeface="+mn-ea"/>
                          <a:cs typeface="+mn-cs"/>
                        </a:rPr>
                        <a:t>Adapter la </a:t>
                      </a:r>
                      <a:r>
                        <a:rPr lang="fr-BE" sz="1400" b="1" u="sng" kern="1200" baseline="0" noProof="0" dirty="0">
                          <a:solidFill>
                            <a:schemeClr val="dk1"/>
                          </a:solidFill>
                          <a:latin typeface="+mn-lt"/>
                          <a:ea typeface="+mn-ea"/>
                          <a:cs typeface="+mn-cs"/>
                        </a:rPr>
                        <a:t>communication</a:t>
                      </a:r>
                      <a:r>
                        <a:rPr lang="fr-BE" sz="1400" b="1" kern="1200" baseline="0" noProof="0" dirty="0">
                          <a:solidFill>
                            <a:schemeClr val="dk1"/>
                          </a:solidFill>
                          <a:latin typeface="+mn-lt"/>
                          <a:ea typeface="+mn-ea"/>
                          <a:cs typeface="+mn-cs"/>
                        </a:rPr>
                        <a:t> avec les différents intéressés </a:t>
                      </a:r>
                      <a:r>
                        <a:rPr lang="fr-BE" sz="1400" kern="1200" baseline="0" noProof="0" dirty="0">
                          <a:solidFill>
                            <a:schemeClr val="dk1"/>
                          </a:solidFill>
                          <a:latin typeface="+mn-lt"/>
                          <a:ea typeface="+mn-ea"/>
                          <a:cs typeface="+mn-cs"/>
                        </a:rPr>
                        <a:t>(travailleurs, clients, etc.) </a:t>
                      </a:r>
                      <a:r>
                        <a:rPr lang="fr-BE" sz="1400" b="1" kern="1200" baseline="0" noProof="0" dirty="0">
                          <a:solidFill>
                            <a:schemeClr val="dk1"/>
                          </a:solidFill>
                          <a:latin typeface="+mn-lt"/>
                          <a:ea typeface="+mn-ea"/>
                          <a:cs typeface="+mn-cs"/>
                        </a:rPr>
                        <a:t>de façon </a:t>
                      </a:r>
                      <a:r>
                        <a:rPr lang="fr-BE" sz="1400" b="1" u="sng" kern="1200" baseline="0" noProof="0" dirty="0">
                          <a:solidFill>
                            <a:schemeClr val="dk1"/>
                          </a:solidFill>
                          <a:latin typeface="+mn-lt"/>
                          <a:ea typeface="+mn-ea"/>
                          <a:cs typeface="+mn-cs"/>
                        </a:rPr>
                        <a:t>transparente</a:t>
                      </a:r>
                      <a:r>
                        <a:rPr lang="fr-BE" sz="1400" b="1" kern="1200" baseline="0" noProof="0" dirty="0">
                          <a:solidFill>
                            <a:schemeClr val="dk1"/>
                          </a:solidFill>
                          <a:latin typeface="+mn-lt"/>
                          <a:ea typeface="+mn-ea"/>
                          <a:cs typeface="+mn-cs"/>
                        </a:rPr>
                        <a:t> </a:t>
                      </a:r>
                      <a:r>
                        <a:rPr lang="fr-BE" sz="1400" kern="1200" baseline="0" noProof="0" dirty="0">
                          <a:solidFill>
                            <a:schemeClr val="dk1"/>
                          </a:solidFill>
                          <a:latin typeface="+mn-lt"/>
                          <a:ea typeface="+mn-ea"/>
                          <a:cs typeface="+mn-cs"/>
                        </a:rPr>
                        <a:t>:</a:t>
                      </a:r>
                    </a:p>
                    <a:p>
                      <a:pPr marL="807278" lvl="2" indent="-285750" algn="just">
                        <a:spcBef>
                          <a:spcPts val="600"/>
                        </a:spcBef>
                        <a:buClr>
                          <a:schemeClr val="tx1"/>
                        </a:buClr>
                        <a:buFont typeface="Arial" panose="020B0604020202020204" pitchFamily="34" charset="0"/>
                        <a:buChar char="•"/>
                      </a:pPr>
                      <a:r>
                        <a:rPr lang="fr-BE" sz="1400" kern="1200" baseline="0" noProof="0" dirty="0">
                          <a:solidFill>
                            <a:schemeClr val="dk1"/>
                          </a:solidFill>
                          <a:latin typeface="+mn-lt"/>
                          <a:ea typeface="+mn-ea"/>
                          <a:cs typeface="+mn-cs"/>
                        </a:rPr>
                        <a:t>L’information collectée, la durée du traitement, le transfert à des tiers, les droits des personnes concernées,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sng" kern="1200" baseline="0" noProof="0" dirty="0">
                          <a:solidFill>
                            <a:schemeClr val="dk1"/>
                          </a:solidFill>
                          <a:latin typeface="+mn-lt"/>
                          <a:ea typeface="+mn-ea"/>
                          <a:cs typeface="+mn-cs"/>
                        </a:rPr>
                        <a:t>Contexte </a:t>
                      </a:r>
                      <a:r>
                        <a:rPr lang="fr-BE" sz="1400" kern="1200" baseline="0" noProof="0" dirty="0">
                          <a:solidFill>
                            <a:schemeClr val="dk1"/>
                          </a:solidFill>
                          <a:latin typeface="+mn-lt"/>
                          <a:ea typeface="+mn-ea"/>
                          <a:cs typeface="+mn-cs"/>
                        </a:rPr>
                        <a:t>: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dirty="0">
                          <a:solidFill>
                            <a:schemeClr val="dk1"/>
                          </a:solidFill>
                          <a:latin typeface="+mn-lt"/>
                          <a:ea typeface="+mn-ea"/>
                          <a:cs typeface="+mn-cs"/>
                        </a:rPr>
                        <a:t>Les données à caractère personnel doivent être </a:t>
                      </a:r>
                      <a:r>
                        <a:rPr lang="fr-BE" sz="1400" b="1" kern="1200" baseline="0" dirty="0">
                          <a:solidFill>
                            <a:schemeClr val="dk1"/>
                          </a:solidFill>
                          <a:latin typeface="+mn-lt"/>
                          <a:ea typeface="+mn-ea"/>
                          <a:cs typeface="+mn-cs"/>
                        </a:rPr>
                        <a:t>traitées de manière licite et loyale </a:t>
                      </a:r>
                      <a:r>
                        <a:rPr lang="fr-BE" sz="1400" kern="1200" baseline="0" dirty="0">
                          <a:solidFill>
                            <a:schemeClr val="dk1"/>
                          </a:solidFill>
                          <a:latin typeface="+mn-lt"/>
                          <a:ea typeface="+mn-ea"/>
                          <a:cs typeface="+mn-cs"/>
                        </a:rPr>
                        <a:t>;</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dirty="0">
                          <a:solidFill>
                            <a:schemeClr val="dk1"/>
                          </a:solidFill>
                          <a:latin typeface="+mn-lt"/>
                          <a:ea typeface="+mn-ea"/>
                          <a:cs typeface="+mn-cs"/>
                        </a:rPr>
                        <a:t>Les données à caractère personnel doivent uniquement être traitées pour des </a:t>
                      </a:r>
                      <a:r>
                        <a:rPr lang="fr-BE" sz="1400" b="1" kern="1200" baseline="0" dirty="0">
                          <a:solidFill>
                            <a:schemeClr val="dk1"/>
                          </a:solidFill>
                          <a:latin typeface="+mn-lt"/>
                          <a:ea typeface="+mn-ea"/>
                          <a:cs typeface="+mn-cs"/>
                        </a:rPr>
                        <a:t>finalités déterminées</a:t>
                      </a:r>
                      <a:r>
                        <a:rPr lang="fr-BE" sz="1400" kern="1200" baseline="0" dirty="0">
                          <a:solidFill>
                            <a:schemeClr val="dk1"/>
                          </a:solidFill>
                          <a:latin typeface="+mn-lt"/>
                          <a:ea typeface="+mn-ea"/>
                          <a:cs typeface="+mn-cs"/>
                        </a:rPr>
                        <a:t> et à aucune autre fin.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dirty="0"/>
                        <a:t>Obligation d'informer les parties intéressées au moment de la collecte des données. </a:t>
                      </a:r>
                      <a:r>
                        <a:rPr lang="fr-BE" sz="1400" dirty="0"/>
                        <a:t> </a:t>
                      </a:r>
                    </a:p>
                    <a:p>
                      <a:pPr marL="38953" marR="0" lvl="0"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1" u="none" kern="1200" baseline="0" noProof="0" dirty="0">
                          <a:solidFill>
                            <a:schemeClr val="dk1"/>
                          </a:solidFill>
                          <a:latin typeface="+mn-lt"/>
                          <a:ea typeface="+mn-ea"/>
                          <a:cs typeface="+mn-cs"/>
                        </a:rPr>
                        <a:t>Que faire ?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Pour les données personnelles identifiées :</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Quelle est la raison pour le traitement des données ? Est-ce justifié ? </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Avons-nous obtenu le consentement de l’individu ? (ou autre base légale)</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Existe-t-il des privacy notices?</a:t>
                      </a:r>
                    </a:p>
                    <a:p>
                      <a:pPr marL="1307246" marR="0" lvl="2"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Si oui, vérifier qu’elles contiennent les différents éléments requis par les articles 13 et 14 du GDPR.</a:t>
                      </a:r>
                    </a:p>
                    <a:p>
                      <a:pPr marL="1307246" marR="0" lvl="2"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Sinon, prévoir la communication adaptée.</a:t>
                      </a:r>
                    </a:p>
                    <a:p>
                      <a:pPr marL="21397" marR="0" lvl="0"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1" kern="1200" baseline="0" noProof="0" dirty="0">
                          <a:solidFill>
                            <a:schemeClr val="dk1"/>
                          </a:solidFill>
                          <a:latin typeface="+mn-lt"/>
                          <a:ea typeface="+mn-ea"/>
                          <a:cs typeface="+mn-cs"/>
                        </a:rPr>
                        <a:t>Comment</a:t>
                      </a:r>
                      <a:r>
                        <a:rPr lang="fr-BE" sz="1400" kern="1200" baseline="0" noProof="0" dirty="0">
                          <a:solidFill>
                            <a:schemeClr val="dk1"/>
                          </a:solidFill>
                          <a:latin typeface="+mn-lt"/>
                          <a:ea typeface="+mn-ea"/>
                          <a:cs typeface="+mn-cs"/>
                        </a:rPr>
                        <a:t>? </a:t>
                      </a:r>
                    </a:p>
                    <a:p>
                      <a:pPr marL="525369"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kern="1200" baseline="0" noProof="0" dirty="0">
                          <a:solidFill>
                            <a:schemeClr val="dk1"/>
                          </a:solidFill>
                          <a:latin typeface="+mn-lt"/>
                          <a:ea typeface="+mn-ea"/>
                          <a:cs typeface="+mn-cs"/>
                        </a:rPr>
                        <a:t>Interview ou workshop avec le département des achats, des RH et le département juridique. </a:t>
                      </a: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87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r>
              <a:rPr lang="nl-BE" dirty="0">
                <a:solidFill>
                  <a:srgbClr val="00B0F0"/>
                </a:solidFill>
                <a:latin typeface="+mn-lt"/>
                <a:ea typeface="+mn-ea"/>
                <a:cs typeface="+mn-cs"/>
              </a:rPr>
              <a:t>7. </a:t>
            </a:r>
            <a:r>
              <a:rPr lang="fr-BE" dirty="0">
                <a:solidFill>
                  <a:srgbClr val="00B0F0"/>
                </a:solidFill>
                <a:latin typeface="+mn-lt"/>
                <a:ea typeface="+mn-ea"/>
                <a:cs typeface="+mn-cs"/>
              </a:rPr>
              <a:t>NOTIFICATION DES VIOLATIONS</a:t>
            </a:r>
            <a:endParaRPr lang="nl-BE" dirty="0">
              <a:solidFill>
                <a:srgbClr val="00B0F0"/>
              </a:solidFill>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238479950"/>
              </p:ext>
            </p:extLst>
          </p:nvPr>
        </p:nvGraphicFramePr>
        <p:xfrm>
          <a:off x="666940" y="1148620"/>
          <a:ext cx="9383958" cy="5762195"/>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321293">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r>
                        <a:rPr lang="fr-BE" sz="1400" noProof="0" dirty="0"/>
                        <a:t>Notifications des violations </a:t>
                      </a:r>
                      <a:r>
                        <a:rPr lang="nl-BE" sz="1400" baseline="0" noProof="0" dirty="0"/>
                        <a:t>– ARTICLE 33 &amp; 34 du RGPD</a:t>
                      </a:r>
                      <a:endParaRPr lang="fr-BE" sz="140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440857">
                <a:tc>
                  <a:txBody>
                    <a:bodyPr/>
                    <a:lstStyle/>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u="none" kern="1200" baseline="0" noProof="0" dirty="0">
                          <a:solidFill>
                            <a:schemeClr val="dk1"/>
                          </a:solidFill>
                          <a:latin typeface="+mn-lt"/>
                          <a:ea typeface="+mn-ea"/>
                          <a:cs typeface="+mn-cs"/>
                        </a:rPr>
                        <a:t>Les violations de données à caractère personnel devront être </a:t>
                      </a:r>
                      <a:r>
                        <a:rPr lang="fr-BE" sz="1400" b="1" u="sng" kern="1200" baseline="0" noProof="0" dirty="0">
                          <a:solidFill>
                            <a:schemeClr val="dk1"/>
                          </a:solidFill>
                          <a:latin typeface="+mn-lt"/>
                          <a:ea typeface="+mn-ea"/>
                          <a:cs typeface="+mn-cs"/>
                        </a:rPr>
                        <a:t>notifiées</a:t>
                      </a:r>
                      <a:r>
                        <a:rPr lang="fr-BE" sz="1400" b="1" u="none" kern="1200" baseline="0" noProof="0" dirty="0">
                          <a:solidFill>
                            <a:schemeClr val="dk1"/>
                          </a:solidFill>
                          <a:latin typeface="+mn-lt"/>
                          <a:ea typeface="+mn-ea"/>
                          <a:cs typeface="+mn-cs"/>
                        </a:rPr>
                        <a:t> à la Commission vie privée</a:t>
                      </a:r>
                      <a:r>
                        <a:rPr lang="fr-BE" sz="1400" b="0" u="none" kern="1200" baseline="0" noProof="0" dirty="0">
                          <a:solidFill>
                            <a:schemeClr val="dk1"/>
                          </a:solidFill>
                          <a:latin typeface="+mn-lt"/>
                          <a:ea typeface="+mn-ea"/>
                          <a:cs typeface="+mn-cs"/>
                        </a:rPr>
                        <a:t>. En cas de violation, le responsable du traitement/le sous-traitant devra être en mesure de prouver qu’il respecte les dispositions du GDPR et que les mesures adéquates ont été prises afin de protéger les données à caractère personnel de manière suffisante et d’éviter les fuites de données.</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1" kern="1200" baseline="0" noProof="0" dirty="0">
                          <a:solidFill>
                            <a:schemeClr val="dk1"/>
                          </a:solidFill>
                          <a:latin typeface="+mn-lt"/>
                          <a:ea typeface="+mn-ea"/>
                          <a:cs typeface="+mn-cs"/>
                        </a:rPr>
                        <a:t>Que faire</a:t>
                      </a:r>
                      <a:r>
                        <a:rPr lang="fr-BE" sz="1400" kern="1200" baseline="0" noProof="0" dirty="0">
                          <a:solidFill>
                            <a:schemeClr val="dk1"/>
                          </a:solidFill>
                          <a:latin typeface="+mn-lt"/>
                          <a:ea typeface="+mn-ea"/>
                          <a:cs typeface="+mn-cs"/>
                        </a:rPr>
                        <a:t>? </a:t>
                      </a:r>
                      <a:r>
                        <a:rPr lang="fr-BE" sz="1400" b="1" kern="1200" baseline="0" noProof="0" dirty="0">
                          <a:solidFill>
                            <a:schemeClr val="dk1"/>
                          </a:solidFill>
                          <a:latin typeface="+mn-lt"/>
                          <a:ea typeface="+mn-ea"/>
                          <a:cs typeface="+mn-cs"/>
                        </a:rPr>
                        <a:t>Mettre en place une procédure de gestion des incidents ainsi qu’un registre (système) qui s’y rapporte pour </a:t>
                      </a:r>
                      <a:r>
                        <a:rPr lang="fr-BE" sz="1400" kern="1200" baseline="0" noProof="0" dirty="0">
                          <a:solidFill>
                            <a:schemeClr val="dk1"/>
                          </a:solidFill>
                          <a:latin typeface="+mn-lt"/>
                          <a:ea typeface="+mn-ea"/>
                          <a:cs typeface="+mn-cs"/>
                        </a:rPr>
                        <a:t>:</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L’identification des </a:t>
                      </a:r>
                      <a:r>
                        <a:rPr lang="fr-BE" sz="1400" u="sng" kern="1200" baseline="0" noProof="0" dirty="0">
                          <a:solidFill>
                            <a:schemeClr val="dk1"/>
                          </a:solidFill>
                          <a:latin typeface="+mn-lt"/>
                          <a:ea typeface="+mn-ea"/>
                          <a:cs typeface="+mn-cs"/>
                        </a:rPr>
                        <a:t>incidents</a:t>
                      </a:r>
                      <a:r>
                        <a:rPr lang="fr-BE" sz="1400" u="none" kern="1200" baseline="0" noProof="0" dirty="0">
                          <a:solidFill>
                            <a:schemeClr val="dk1"/>
                          </a:solidFill>
                          <a:latin typeface="+mn-lt"/>
                          <a:ea typeface="+mn-ea"/>
                          <a:cs typeface="+mn-cs"/>
                        </a:rPr>
                        <a:t> (brèches et violations): la législation est floue en ce qui concerne les efforts exigés en terme de détection des incidents (exemple : un suivi de sécurité des activités du réseau?)</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 Enregistrement des incidents survenus dans le système interne et </a:t>
                      </a:r>
                      <a:r>
                        <a:rPr lang="fr-BE" sz="1400" u="sng" kern="1200" baseline="0" noProof="0" dirty="0">
                          <a:solidFill>
                            <a:schemeClr val="dk1"/>
                          </a:solidFill>
                          <a:latin typeface="+mn-lt"/>
                          <a:ea typeface="+mn-ea"/>
                          <a:cs typeface="+mn-cs"/>
                        </a:rPr>
                        <a:t>analyse des incidents</a:t>
                      </a:r>
                      <a:r>
                        <a:rPr lang="fr-BE" sz="1400" u="none" kern="1200" baseline="0" noProof="0" dirty="0">
                          <a:solidFill>
                            <a:schemeClr val="dk1"/>
                          </a:solidFill>
                          <a:latin typeface="+mn-lt"/>
                          <a:ea typeface="+mn-ea"/>
                          <a:cs typeface="+mn-cs"/>
                        </a:rPr>
                        <a:t> :</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Que s’est-il passé ? Quelles sont les données personnelles visées et les personnes atteintes ?</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Réponse aux incidents: mettre en place des actions correctrices.</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Evaluation de la criticité des incidents.</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u="none" kern="1200" baseline="0" noProof="0" dirty="0">
                          <a:solidFill>
                            <a:schemeClr val="dk1"/>
                          </a:solidFill>
                          <a:latin typeface="+mn-lt"/>
                          <a:ea typeface="+mn-ea"/>
                          <a:cs typeface="+mn-cs"/>
                        </a:rPr>
                        <a:t>Notification à la Commission Vie Privée en fonction de la criticité de l’incident </a:t>
                      </a:r>
                      <a:r>
                        <a:rPr lang="fr-BE" sz="1400" u="none" kern="1200" baseline="0" noProof="0" dirty="0">
                          <a:solidFill>
                            <a:schemeClr val="dk1"/>
                          </a:solidFill>
                          <a:latin typeface="+mn-lt"/>
                          <a:ea typeface="+mn-ea"/>
                          <a:cs typeface="+mn-cs"/>
                        </a:rPr>
                        <a:t>(notion assez subjective) :</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Que s’est-il passé? Quelles sont les données personnelles visées et les personnes atteintes ?</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Réponse aux incidents: mettre en place des actions correctrices.</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Comment la brèche a-t-elle pu se produire? Quelles mesures étaient en place ?</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Quelles mesures sont prises pour éviter que cela ne se reproduise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u="none" kern="1200" baseline="0" noProof="0" dirty="0">
                          <a:solidFill>
                            <a:schemeClr val="dk1"/>
                          </a:solidFill>
                          <a:latin typeface="+mn-lt"/>
                          <a:ea typeface="+mn-ea"/>
                          <a:cs typeface="+mn-cs"/>
                        </a:rPr>
                        <a:t>Le registre des incidents peut être exigé par la Commission vie privée.</a:t>
                      </a:r>
                    </a:p>
                    <a:p>
                      <a:pPr marL="271463"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1" kern="1200" baseline="0" noProof="0" dirty="0">
                          <a:solidFill>
                            <a:schemeClr val="dk1"/>
                          </a:solidFill>
                          <a:latin typeface="+mn-lt"/>
                          <a:ea typeface="+mn-ea"/>
                          <a:cs typeface="+mn-cs"/>
                        </a:rPr>
                        <a:t>Comment</a:t>
                      </a:r>
                      <a:r>
                        <a:rPr lang="fr-BE" sz="1400" kern="1200" baseline="0" noProof="0" dirty="0">
                          <a:solidFill>
                            <a:schemeClr val="dk1"/>
                          </a:solidFill>
                          <a:latin typeface="+mn-lt"/>
                          <a:ea typeface="+mn-ea"/>
                          <a:cs typeface="+mn-cs"/>
                        </a:rPr>
                        <a:t>? Mettre en place un système similaire à celui actuellement utilisé par les conseillers en sécurité.</a:t>
                      </a: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164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r>
              <a:rPr lang="nl-BE" dirty="0">
                <a:solidFill>
                  <a:srgbClr val="00B0F0"/>
                </a:solidFill>
                <a:latin typeface="+mn-lt"/>
                <a:ea typeface="+mn-ea"/>
                <a:cs typeface="+mn-cs"/>
              </a:rPr>
              <a:t>8. DATA PROTECTION OFFICER</a:t>
            </a:r>
          </a:p>
        </p:txBody>
      </p:sp>
      <p:graphicFrame>
        <p:nvGraphicFramePr>
          <p:cNvPr id="5" name="Table 4"/>
          <p:cNvGraphicFramePr>
            <a:graphicFrameLocks noGrp="1"/>
          </p:cNvGraphicFramePr>
          <p:nvPr>
            <p:extLst>
              <p:ext uri="{D42A27DB-BD31-4B8C-83A1-F6EECF244321}">
                <p14:modId xmlns:p14="http://schemas.microsoft.com/office/powerpoint/2010/main" val="4136787867"/>
              </p:ext>
            </p:extLst>
          </p:nvPr>
        </p:nvGraphicFramePr>
        <p:xfrm>
          <a:off x="666940" y="1148619"/>
          <a:ext cx="9383958" cy="5526327"/>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306549">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r>
                        <a:rPr lang="nl-BE" sz="1400" noProof="0" dirty="0"/>
                        <a:t>Data </a:t>
                      </a:r>
                      <a:r>
                        <a:rPr lang="nl-BE" sz="1400" noProof="0" dirty="0" err="1"/>
                        <a:t>Protection</a:t>
                      </a:r>
                      <a:r>
                        <a:rPr lang="nl-BE" sz="1400" noProof="0" dirty="0"/>
                        <a:t> </a:t>
                      </a:r>
                      <a:r>
                        <a:rPr lang="nl-BE" sz="1400" noProof="0" dirty="0" err="1"/>
                        <a:t>Officer</a:t>
                      </a:r>
                      <a:r>
                        <a:rPr lang="nl-BE" sz="1400" noProof="0" dirty="0"/>
                        <a:t> </a:t>
                      </a:r>
                      <a:r>
                        <a:rPr lang="nl-BE" sz="1400" baseline="0" noProof="0" dirty="0"/>
                        <a:t>– ARTICLE 37 du RGPD</a:t>
                      </a:r>
                      <a:endParaRPr lang="nl-BE" sz="140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204989">
                <a:tc>
                  <a:txBody>
                    <a:bodyPr/>
                    <a:lstStyle/>
                    <a:p>
                      <a:pPr marL="285750" lvl="1" indent="-285750" algn="just">
                        <a:spcBef>
                          <a:spcPts val="600"/>
                        </a:spcBef>
                        <a:buClr>
                          <a:schemeClr val="tx1"/>
                        </a:buClr>
                        <a:buFont typeface="Arial" panose="020B0604020202020204" pitchFamily="34" charset="0"/>
                        <a:buChar char="•"/>
                      </a:pPr>
                      <a:endParaRPr lang="fr-BE" sz="1400" b="0" kern="1200" baseline="0" noProof="0" dirty="0">
                        <a:solidFill>
                          <a:schemeClr val="dk1"/>
                        </a:solidFill>
                        <a:latin typeface="+mn-lt"/>
                        <a:ea typeface="+mn-ea"/>
                        <a:cs typeface="+mn-cs"/>
                      </a:endParaRPr>
                    </a:p>
                    <a:p>
                      <a:pPr marL="285750" lvl="1" indent="-285750" algn="just">
                        <a:spcBef>
                          <a:spcPts val="600"/>
                        </a:spcBef>
                        <a:buClr>
                          <a:schemeClr val="tx1"/>
                        </a:buClr>
                        <a:buFont typeface="Arial" panose="020B0604020202020204" pitchFamily="34" charset="0"/>
                        <a:buChar char="•"/>
                      </a:pPr>
                      <a:r>
                        <a:rPr lang="fr-BE" sz="1400" b="1" kern="1200" baseline="0" noProof="0" dirty="0">
                          <a:solidFill>
                            <a:schemeClr val="dk1"/>
                          </a:solidFill>
                          <a:latin typeface="+mn-lt"/>
                          <a:ea typeface="+mn-ea"/>
                          <a:cs typeface="+mn-cs"/>
                        </a:rPr>
                        <a:t>Obligation de </a:t>
                      </a:r>
                      <a:r>
                        <a:rPr lang="fr-BE" sz="1400" b="1" u="sng" kern="1200" baseline="0" noProof="0" dirty="0">
                          <a:solidFill>
                            <a:schemeClr val="dk1"/>
                          </a:solidFill>
                          <a:latin typeface="+mn-lt"/>
                          <a:ea typeface="+mn-ea"/>
                          <a:cs typeface="+mn-cs"/>
                        </a:rPr>
                        <a:t>nommer un Data Protection </a:t>
                      </a:r>
                      <a:r>
                        <a:rPr lang="fr-BE" sz="1400" b="1" u="sng" kern="1200" baseline="0" noProof="0" dirty="0" err="1">
                          <a:solidFill>
                            <a:schemeClr val="dk1"/>
                          </a:solidFill>
                          <a:latin typeface="+mn-lt"/>
                          <a:ea typeface="+mn-ea"/>
                          <a:cs typeface="+mn-cs"/>
                        </a:rPr>
                        <a:t>Officer</a:t>
                      </a:r>
                      <a:r>
                        <a:rPr lang="fr-BE" sz="1400" b="1" u="sng" kern="1200" baseline="0" noProof="0" dirty="0">
                          <a:solidFill>
                            <a:schemeClr val="dk1"/>
                          </a:solidFill>
                          <a:latin typeface="+mn-lt"/>
                          <a:ea typeface="+mn-ea"/>
                          <a:cs typeface="+mn-cs"/>
                        </a:rPr>
                        <a:t> </a:t>
                      </a:r>
                      <a:r>
                        <a:rPr lang="fr-BE" sz="1400" b="1" kern="1200" baseline="0" noProof="0" dirty="0">
                          <a:solidFill>
                            <a:schemeClr val="dk1"/>
                          </a:solidFill>
                          <a:latin typeface="+mn-lt"/>
                          <a:ea typeface="+mn-ea"/>
                          <a:cs typeface="+mn-cs"/>
                        </a:rPr>
                        <a:t>(DPO) en charge de s’assurer du respect des dispositions du GDPR au sein de l’organisation.</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1" kern="1200" baseline="0" noProof="0" dirty="0">
                          <a:solidFill>
                            <a:schemeClr val="dk1"/>
                          </a:solidFill>
                          <a:latin typeface="+mn-lt"/>
                          <a:ea typeface="+mn-ea"/>
                          <a:cs typeface="+mn-cs"/>
                        </a:rPr>
                        <a:t>Pour qui?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Les organisations de taille significatives ou qui traitent des données personnelles critiques</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u="none" kern="1200" baseline="0" noProof="0" dirty="0">
                          <a:solidFill>
                            <a:schemeClr val="dk1"/>
                          </a:solidFill>
                          <a:latin typeface="+mn-lt"/>
                          <a:ea typeface="+mn-ea"/>
                          <a:cs typeface="+mn-cs"/>
                        </a:rPr>
                        <a:t>La fonction de DPO est également </a:t>
                      </a:r>
                      <a:r>
                        <a:rPr lang="fr-BE" sz="1400" b="1" u="sng" kern="1200" baseline="0" noProof="0" dirty="0">
                          <a:solidFill>
                            <a:schemeClr val="dk1"/>
                          </a:solidFill>
                          <a:latin typeface="+mn-lt"/>
                          <a:ea typeface="+mn-ea"/>
                          <a:cs typeface="+mn-cs"/>
                        </a:rPr>
                        <a:t>conseillé au titre de bonne pratique </a:t>
                      </a:r>
                      <a:r>
                        <a:rPr lang="fr-BE" sz="1400" b="1" u="none" kern="1200" baseline="0" noProof="0" dirty="0">
                          <a:solidFill>
                            <a:schemeClr val="dk1"/>
                          </a:solidFill>
                          <a:latin typeface="+mn-lt"/>
                          <a:ea typeface="+mn-ea"/>
                          <a:cs typeface="+mn-cs"/>
                        </a:rPr>
                        <a:t>pour les autres organisations.</a:t>
                      </a:r>
                    </a:p>
                    <a:p>
                      <a:pPr marL="271463"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1" u="none" kern="1200" baseline="0" noProof="0" dirty="0">
                          <a:solidFill>
                            <a:schemeClr val="dk1"/>
                          </a:solidFill>
                          <a:latin typeface="+mn-lt"/>
                          <a:ea typeface="+mn-ea"/>
                          <a:cs typeface="+mn-cs"/>
                        </a:rPr>
                        <a:t>Que faire?</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Assurer la conformité avec la législation.</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L’identité du DPO doit être connu des individus et de la Commission vie privée.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Point de contact de la Commission vie privée</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Peut être contacté pour des demandes d’informations. </a:t>
                      </a:r>
                    </a:p>
                    <a:p>
                      <a:pPr marL="803275" marR="0" lvl="1" indent="-2603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Signale les violations de données à la Commission vie privée. </a:t>
                      </a:r>
                    </a:p>
                    <a:p>
                      <a:pPr marL="271463"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i="1" u="none" kern="1200" baseline="0" noProof="0" dirty="0">
                          <a:solidFill>
                            <a:schemeClr val="dk1"/>
                          </a:solidFill>
                          <a:latin typeface="+mn-lt"/>
                          <a:ea typeface="+mn-ea"/>
                          <a:cs typeface="+mn-cs"/>
                        </a:rPr>
                        <a:t>Le profil de la fonction?</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Capable de rapporter à la direction en tout indépendance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u="none" kern="1200" baseline="0" noProof="0" dirty="0">
                          <a:solidFill>
                            <a:schemeClr val="dk1"/>
                          </a:solidFill>
                          <a:latin typeface="+mn-lt"/>
                          <a:ea typeface="+mn-ea"/>
                          <a:cs typeface="+mn-cs"/>
                        </a:rPr>
                        <a:t>Semblable à la fonction de conseiller en sécurité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u="none" kern="1200" baseline="0" noProof="0" dirty="0">
                          <a:solidFill>
                            <a:schemeClr val="dk1"/>
                          </a:solidFill>
                          <a:latin typeface="+mn-lt"/>
                          <a:ea typeface="+mn-ea"/>
                          <a:cs typeface="+mn-cs"/>
                        </a:rPr>
                        <a:t>Fonction transversale en </a:t>
                      </a:r>
                      <a:r>
                        <a:rPr lang="fr-BE" sz="1400" b="1" u="sng" kern="1200" baseline="0" noProof="0" dirty="0">
                          <a:solidFill>
                            <a:schemeClr val="dk1"/>
                          </a:solidFill>
                          <a:latin typeface="+mn-lt"/>
                          <a:ea typeface="+mn-ea"/>
                          <a:cs typeface="+mn-cs"/>
                        </a:rPr>
                        <a:t>lien avec l’IT, le juridique, les RH et le business</a:t>
                      </a:r>
                      <a:r>
                        <a:rPr lang="fr-BE" sz="1400" b="1" u="none" kern="1200" baseline="0" noProof="0" dirty="0">
                          <a:solidFill>
                            <a:schemeClr val="dk1"/>
                          </a:solidFill>
                          <a:latin typeface="+mn-lt"/>
                          <a:ea typeface="+mn-ea"/>
                          <a:cs typeface="+mn-cs"/>
                        </a:rPr>
                        <a:t>. </a:t>
                      </a:r>
                    </a:p>
                    <a:p>
                      <a:pPr marL="542925" marR="0" lvl="1" indent="-271463"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u="none" kern="1200" baseline="0" noProof="0" dirty="0">
                          <a:solidFill>
                            <a:schemeClr val="dk1"/>
                          </a:solidFill>
                          <a:latin typeface="+mn-lt"/>
                          <a:ea typeface="+mn-ea"/>
                          <a:cs typeface="+mn-cs"/>
                        </a:rPr>
                        <a:t>Fonction souvent externalisée en raison de cette transversalité et de l’indépendance requise. </a:t>
                      </a: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9912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9357935" cy="320021"/>
          </a:xfrm>
        </p:spPr>
        <p:txBody>
          <a:bodyPr/>
          <a:lstStyle/>
          <a:p>
            <a:r>
              <a:rPr lang="nl-BE" dirty="0">
                <a:solidFill>
                  <a:srgbClr val="00B0F0"/>
                </a:solidFill>
                <a:latin typeface="+mn-lt"/>
                <a:ea typeface="+mn-ea"/>
                <a:cs typeface="+mn-cs"/>
              </a:rPr>
              <a:t>8. DATA PROTECTION OFFICER – MISSIONS</a:t>
            </a:r>
          </a:p>
        </p:txBody>
      </p:sp>
      <p:graphicFrame>
        <p:nvGraphicFramePr>
          <p:cNvPr id="5" name="Table 4"/>
          <p:cNvGraphicFramePr>
            <a:graphicFrameLocks noGrp="1"/>
          </p:cNvGraphicFramePr>
          <p:nvPr>
            <p:extLst>
              <p:ext uri="{D42A27DB-BD31-4B8C-83A1-F6EECF244321}">
                <p14:modId xmlns:p14="http://schemas.microsoft.com/office/powerpoint/2010/main" val="3592164186"/>
              </p:ext>
            </p:extLst>
          </p:nvPr>
        </p:nvGraphicFramePr>
        <p:xfrm>
          <a:off x="666939" y="1043533"/>
          <a:ext cx="9383958" cy="5777432"/>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321293">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r>
                        <a:rPr lang="fr-BE" sz="1400" noProof="0" dirty="0"/>
                        <a:t>Le DPO doit</a:t>
                      </a:r>
                      <a:r>
                        <a:rPr lang="fr-BE" sz="1400" baseline="0" noProof="0" dirty="0"/>
                        <a:t> veiller à la conformité à l’égard du GDPR, par conséquent, il doit effectuer ce qui suit :</a:t>
                      </a:r>
                      <a:endParaRPr lang="fr-BE" sz="140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456094">
                <a:tc>
                  <a:txBody>
                    <a:bodyPr/>
                    <a:lstStyle/>
                    <a:p>
                      <a:pPr marL="285750" lvl="1" indent="-285750" algn="just">
                        <a:spcBef>
                          <a:spcPts val="600"/>
                        </a:spcBef>
                        <a:buClr>
                          <a:schemeClr val="tx1"/>
                        </a:buClr>
                        <a:buFont typeface="Arial" panose="020B0604020202020204" pitchFamily="34" charset="0"/>
                        <a:buNone/>
                      </a:pPr>
                      <a:r>
                        <a:rPr lang="fr-BE" sz="1400" kern="1200" baseline="0" noProof="0" dirty="0">
                          <a:solidFill>
                            <a:schemeClr val="dk1"/>
                          </a:solidFill>
                          <a:latin typeface="+mn-lt"/>
                          <a:ea typeface="+mn-ea"/>
                          <a:cs typeface="+mn-cs"/>
                        </a:rPr>
                        <a:t>En relation avec la conformité:</a:t>
                      </a:r>
                    </a:p>
                    <a:p>
                      <a:pPr marL="285750" lvl="1" indent="-285750" algn="just">
                        <a:spcBef>
                          <a:spcPts val="600"/>
                        </a:spcBef>
                        <a:buClr>
                          <a:schemeClr val="tx1"/>
                        </a:buClr>
                        <a:buFont typeface="Arial" panose="020B0604020202020204" pitchFamily="34" charset="0"/>
                        <a:buChar char="•"/>
                      </a:pPr>
                      <a:r>
                        <a:rPr lang="fr-BE" sz="1400" b="0" u="sng" kern="1200" baseline="0" noProof="0" dirty="0">
                          <a:solidFill>
                            <a:schemeClr val="dk1"/>
                          </a:solidFill>
                          <a:latin typeface="+mn-lt"/>
                          <a:ea typeface="+mn-ea"/>
                          <a:cs typeface="+mn-cs"/>
                        </a:rPr>
                        <a:t>Politiques de protection des données et organisation de séances de sensibilisation ;</a:t>
                      </a:r>
                    </a:p>
                    <a:p>
                      <a:pPr marL="285750" lvl="1" indent="-285750" algn="just">
                        <a:spcBef>
                          <a:spcPts val="600"/>
                        </a:spcBef>
                        <a:buClr>
                          <a:schemeClr val="tx1"/>
                        </a:buClr>
                        <a:buFont typeface="Arial" panose="020B0604020202020204" pitchFamily="34" charset="0"/>
                        <a:buChar char="•"/>
                      </a:pPr>
                      <a:r>
                        <a:rPr lang="fr-BE" sz="1400" b="0" u="sng" kern="1200" baseline="0" noProof="0" dirty="0">
                          <a:solidFill>
                            <a:schemeClr val="dk1"/>
                          </a:solidFill>
                          <a:latin typeface="+mn-lt"/>
                          <a:ea typeface="+mn-ea"/>
                          <a:cs typeface="+mn-cs"/>
                        </a:rPr>
                        <a:t>Suivi des accords avec les fournisseurs</a:t>
                      </a:r>
                      <a:r>
                        <a:rPr lang="fr-BE" sz="1400" b="0" u="none" kern="1200" baseline="0" noProof="0" dirty="0">
                          <a:solidFill>
                            <a:schemeClr val="dk1"/>
                          </a:solidFill>
                          <a:latin typeface="+mn-lt"/>
                          <a:ea typeface="+mn-ea"/>
                          <a:cs typeface="+mn-cs"/>
                        </a:rPr>
                        <a:t>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kern="1200" baseline="0" noProof="0" dirty="0">
                          <a:solidFill>
                            <a:schemeClr val="dk1"/>
                          </a:solidFill>
                          <a:latin typeface="+mn-lt"/>
                          <a:ea typeface="+mn-ea"/>
                          <a:cs typeface="+mn-cs"/>
                        </a:rPr>
                        <a:t>Mise à jour du </a:t>
                      </a:r>
                      <a:r>
                        <a:rPr lang="fr-BE" sz="1400" b="0" u="sng" kern="1200" baseline="0" noProof="0" dirty="0">
                          <a:solidFill>
                            <a:schemeClr val="dk1"/>
                          </a:solidFill>
                          <a:latin typeface="+mn-lt"/>
                          <a:ea typeface="+mn-ea"/>
                          <a:cs typeface="+mn-cs"/>
                        </a:rPr>
                        <a:t>registre des données </a:t>
                      </a:r>
                      <a:r>
                        <a:rPr lang="fr-BE" sz="1400" b="0" kern="1200" baseline="0" noProof="0" dirty="0">
                          <a:solidFill>
                            <a:schemeClr val="dk1"/>
                          </a:solidFill>
                          <a:latin typeface="+mn-lt"/>
                          <a:ea typeface="+mn-ea"/>
                          <a:cs typeface="+mn-cs"/>
                        </a:rPr>
                        <a:t>à caractère personnel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u="sng" kern="1200" baseline="0" noProof="0" dirty="0" err="1">
                          <a:solidFill>
                            <a:schemeClr val="dk1"/>
                          </a:solidFill>
                          <a:latin typeface="+mn-lt"/>
                          <a:ea typeface="+mn-ea"/>
                          <a:cs typeface="+mn-cs"/>
                        </a:rPr>
                        <a:t>Privacy</a:t>
                      </a:r>
                      <a:r>
                        <a:rPr lang="fr-BE" sz="1400" b="0" u="sng" kern="1200" baseline="0" noProof="0" dirty="0">
                          <a:solidFill>
                            <a:schemeClr val="dk1"/>
                          </a:solidFill>
                          <a:latin typeface="+mn-lt"/>
                          <a:ea typeface="+mn-ea"/>
                          <a:cs typeface="+mn-cs"/>
                        </a:rPr>
                        <a:t> Impact </a:t>
                      </a:r>
                      <a:r>
                        <a:rPr lang="fr-BE" sz="1400" b="0" u="sng" kern="1200" baseline="0" noProof="0" dirty="0" err="1">
                          <a:solidFill>
                            <a:schemeClr val="dk1"/>
                          </a:solidFill>
                          <a:latin typeface="+mn-lt"/>
                          <a:ea typeface="+mn-ea"/>
                          <a:cs typeface="+mn-cs"/>
                        </a:rPr>
                        <a:t>Assessments</a:t>
                      </a:r>
                      <a:r>
                        <a:rPr lang="fr-BE" sz="1400" b="0" u="sng" kern="1200" baseline="0" noProof="0" dirty="0">
                          <a:solidFill>
                            <a:schemeClr val="dk1"/>
                          </a:solidFill>
                          <a:latin typeface="+mn-lt"/>
                          <a:ea typeface="+mn-ea"/>
                          <a:cs typeface="+mn-cs"/>
                        </a:rPr>
                        <a:t> (</a:t>
                      </a:r>
                      <a:r>
                        <a:rPr lang="fr-BE" sz="1400" b="0" u="sng" kern="1200" baseline="0" noProof="0" dirty="0" err="1">
                          <a:solidFill>
                            <a:schemeClr val="dk1"/>
                          </a:solidFill>
                          <a:latin typeface="+mn-lt"/>
                          <a:ea typeface="+mn-ea"/>
                          <a:cs typeface="+mn-cs"/>
                        </a:rPr>
                        <a:t>PIA’s</a:t>
                      </a:r>
                      <a:r>
                        <a:rPr lang="fr-BE" sz="1400" b="0" u="sng" kern="1200" baseline="0" noProof="0" dirty="0">
                          <a:solidFill>
                            <a:schemeClr val="dk1"/>
                          </a:solidFill>
                          <a:latin typeface="+mn-lt"/>
                          <a:ea typeface="+mn-ea"/>
                          <a:cs typeface="+mn-cs"/>
                        </a:rPr>
                        <a:t>)</a:t>
                      </a:r>
                      <a:r>
                        <a:rPr lang="fr-BE" sz="1400" b="0" u="none" kern="1200" baseline="0" noProof="0" dirty="0">
                          <a:solidFill>
                            <a:schemeClr val="dk1"/>
                          </a:solidFill>
                          <a:latin typeface="+mn-lt"/>
                          <a:ea typeface="+mn-ea"/>
                          <a:cs typeface="+mn-cs"/>
                        </a:rPr>
                        <a:t> pour les éventuelles nouvelles données sensibles recensées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u="sng" kern="1200" baseline="0" noProof="0" dirty="0">
                          <a:solidFill>
                            <a:schemeClr val="dk1"/>
                          </a:solidFill>
                          <a:latin typeface="+mn-lt"/>
                          <a:ea typeface="+mn-ea"/>
                          <a:cs typeface="+mn-cs"/>
                        </a:rPr>
                        <a:t>Notification</a:t>
                      </a:r>
                      <a:r>
                        <a:rPr lang="fr-BE" sz="1400" b="0" kern="1200" baseline="0" noProof="0" dirty="0">
                          <a:solidFill>
                            <a:schemeClr val="dk1"/>
                          </a:solidFill>
                          <a:latin typeface="+mn-lt"/>
                          <a:ea typeface="+mn-ea"/>
                          <a:cs typeface="+mn-cs"/>
                        </a:rPr>
                        <a:t> à la Commission Vie Privée en cas de violation des données.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fr-BE" sz="1400" b="0" kern="1200" baseline="0" noProof="0" dirty="0">
                        <a:solidFill>
                          <a:schemeClr val="dk1"/>
                        </a:solidFill>
                        <a:latin typeface="+mn-lt"/>
                        <a:ea typeface="+mn-ea"/>
                        <a:cs typeface="+mn-cs"/>
                      </a:endParaRP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b="0" kern="1200" baseline="0" noProof="0" dirty="0">
                          <a:solidFill>
                            <a:schemeClr val="dk1"/>
                          </a:solidFill>
                          <a:latin typeface="+mn-lt"/>
                          <a:ea typeface="+mn-ea"/>
                          <a:cs typeface="+mn-cs"/>
                        </a:rPr>
                        <a:t>Fonction traditionnelle du Conseiller en sécurité</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u="none" kern="1200" baseline="0" noProof="0" dirty="0">
                          <a:solidFill>
                            <a:schemeClr val="dk1"/>
                          </a:solidFill>
                          <a:latin typeface="+mn-lt"/>
                          <a:ea typeface="+mn-ea"/>
                          <a:cs typeface="+mn-cs"/>
                        </a:rPr>
                        <a:t>Tenir à jour le </a:t>
                      </a:r>
                      <a:r>
                        <a:rPr lang="fr-BE" sz="1400" b="0" u="sng" kern="1200" baseline="0" noProof="0" dirty="0">
                          <a:solidFill>
                            <a:schemeClr val="dk1"/>
                          </a:solidFill>
                          <a:latin typeface="+mn-lt"/>
                          <a:ea typeface="+mn-ea"/>
                          <a:cs typeface="+mn-cs"/>
                        </a:rPr>
                        <a:t>plan de sécurité</a:t>
                      </a:r>
                      <a:r>
                        <a:rPr lang="fr-BE" sz="1400" b="0" u="none" kern="1200" baseline="0" noProof="0" dirty="0">
                          <a:solidFill>
                            <a:schemeClr val="dk1"/>
                          </a:solidFill>
                          <a:latin typeface="+mn-lt"/>
                          <a:ea typeface="+mn-ea"/>
                          <a:cs typeface="+mn-cs"/>
                        </a:rPr>
                        <a:t> et suivre la mise en œuvre des </a:t>
                      </a:r>
                      <a:r>
                        <a:rPr lang="fr-BE" sz="1400" b="0" u="sng" kern="1200" baseline="0" noProof="0" dirty="0">
                          <a:solidFill>
                            <a:schemeClr val="dk1"/>
                          </a:solidFill>
                          <a:latin typeface="+mn-lt"/>
                          <a:ea typeface="+mn-ea"/>
                          <a:cs typeface="+mn-cs"/>
                        </a:rPr>
                        <a:t>mesures de sécurité ;</a:t>
                      </a:r>
                      <a:endParaRPr lang="fr-BE" sz="1400" b="0" kern="1200" baseline="0" noProof="0" dirty="0">
                        <a:solidFill>
                          <a:schemeClr val="dk1"/>
                        </a:solidFill>
                        <a:latin typeface="+mn-lt"/>
                        <a:ea typeface="+mn-ea"/>
                        <a:cs typeface="+mn-cs"/>
                      </a:endParaRP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u="none" kern="1200" baseline="0" noProof="0" dirty="0">
                          <a:solidFill>
                            <a:schemeClr val="dk1"/>
                          </a:solidFill>
                          <a:latin typeface="+mn-lt"/>
                          <a:ea typeface="+mn-ea"/>
                          <a:cs typeface="+mn-cs"/>
                        </a:rPr>
                        <a:t>Assurer le </a:t>
                      </a:r>
                      <a:r>
                        <a:rPr lang="fr-BE" sz="1400" b="0" u="sng" kern="1200" baseline="0" noProof="0" dirty="0">
                          <a:solidFill>
                            <a:schemeClr val="dk1"/>
                          </a:solidFill>
                          <a:latin typeface="+mn-lt"/>
                          <a:ea typeface="+mn-ea"/>
                          <a:cs typeface="+mn-cs"/>
                        </a:rPr>
                        <a:t>suivi de la politique de sécurité</a:t>
                      </a:r>
                      <a:r>
                        <a:rPr lang="fr-BE" sz="1400" b="0" u="none" kern="1200" baseline="0" noProof="0" dirty="0">
                          <a:solidFill>
                            <a:schemeClr val="dk1"/>
                          </a:solidFill>
                          <a:latin typeface="+mn-lt"/>
                          <a:ea typeface="+mn-ea"/>
                          <a:cs typeface="+mn-cs"/>
                        </a:rPr>
                        <a:t> en ce compris la gestion des accès physiques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kern="1200" baseline="0" noProof="0" dirty="0">
                          <a:solidFill>
                            <a:schemeClr val="dk1"/>
                          </a:solidFill>
                          <a:latin typeface="+mn-lt"/>
                          <a:ea typeface="+mn-ea"/>
                          <a:cs typeface="+mn-cs"/>
                        </a:rPr>
                        <a:t>Répondre aux questions liées à la sécurité des données personnelles des assurés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kern="1200" baseline="0" noProof="0" dirty="0">
                          <a:solidFill>
                            <a:schemeClr val="dk1"/>
                          </a:solidFill>
                          <a:latin typeface="+mn-lt"/>
                          <a:ea typeface="+mn-ea"/>
                          <a:cs typeface="+mn-cs"/>
                        </a:rPr>
                        <a:t>Examiner les plaintes des assurés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u="sng" kern="1200" baseline="0" noProof="0" dirty="0">
                          <a:solidFill>
                            <a:schemeClr val="dk1"/>
                          </a:solidFill>
                          <a:latin typeface="+mn-lt"/>
                          <a:ea typeface="+mn-ea"/>
                          <a:cs typeface="+mn-cs"/>
                        </a:rPr>
                        <a:t>Rapporter</a:t>
                      </a:r>
                      <a:r>
                        <a:rPr lang="fr-BE" sz="1400" b="0" u="none" kern="1200" baseline="0" noProof="0" dirty="0">
                          <a:solidFill>
                            <a:schemeClr val="dk1"/>
                          </a:solidFill>
                          <a:latin typeface="+mn-lt"/>
                          <a:ea typeface="+mn-ea"/>
                          <a:cs typeface="+mn-cs"/>
                        </a:rPr>
                        <a:t> ces différents aspects à la direction. </a:t>
                      </a:r>
                      <a:endParaRPr lang="fr-BE" sz="1400" b="0" kern="1200" baseline="0" noProof="0" dirty="0">
                        <a:solidFill>
                          <a:schemeClr val="dk1"/>
                        </a:solidFill>
                        <a:latin typeface="+mn-lt"/>
                        <a:ea typeface="+mn-ea"/>
                        <a:cs typeface="+mn-cs"/>
                      </a:endParaRP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fr-BE" sz="1400" b="0" kern="1200" baseline="0" noProof="0" dirty="0">
                        <a:solidFill>
                          <a:schemeClr val="dk1"/>
                        </a:solidFill>
                        <a:latin typeface="+mn-lt"/>
                        <a:ea typeface="+mn-ea"/>
                        <a:cs typeface="+mn-cs"/>
                      </a:endParaRP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400" b="0" kern="1200" baseline="0" noProof="0" dirty="0">
                          <a:solidFill>
                            <a:schemeClr val="dk1"/>
                          </a:solidFill>
                          <a:latin typeface="+mn-lt"/>
                          <a:ea typeface="+mn-ea"/>
                          <a:cs typeface="+mn-cs"/>
                        </a:rPr>
                        <a:t>Autres missions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u="none" kern="1200" baseline="0" noProof="0" dirty="0">
                          <a:solidFill>
                            <a:schemeClr val="dk1"/>
                          </a:solidFill>
                          <a:latin typeface="+mn-lt"/>
                          <a:ea typeface="+mn-ea"/>
                          <a:cs typeface="+mn-cs"/>
                        </a:rPr>
                        <a:t>Vérifier par échantillonnage les accès des employés et des tiers ;</a:t>
                      </a:r>
                      <a:endParaRPr lang="fr-BE" sz="1400" b="0" kern="1200" baseline="0" noProof="0" dirty="0">
                        <a:solidFill>
                          <a:schemeClr val="dk1"/>
                        </a:solidFill>
                        <a:latin typeface="+mn-lt"/>
                        <a:ea typeface="+mn-ea"/>
                        <a:cs typeface="+mn-cs"/>
                      </a:endParaRP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kern="1200" baseline="0" noProof="0" dirty="0">
                          <a:solidFill>
                            <a:schemeClr val="dk1"/>
                          </a:solidFill>
                          <a:latin typeface="+mn-lt"/>
                          <a:ea typeface="+mn-ea"/>
                          <a:cs typeface="+mn-cs"/>
                        </a:rPr>
                        <a:t>Vérifier par échantillonnage les clauses de confidentialité dans les contrats </a:t>
                      </a:r>
                      <a:r>
                        <a:rPr lang="fr-BE" sz="1400" b="0" u="none" kern="1200" baseline="0" noProof="0" dirty="0">
                          <a:solidFill>
                            <a:schemeClr val="dk1"/>
                          </a:solidFill>
                          <a:latin typeface="+mn-lt"/>
                          <a:ea typeface="+mn-ea"/>
                          <a:cs typeface="+mn-cs"/>
                        </a:rPr>
                        <a:t>;</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0" u="none" kern="1200" baseline="0" noProof="0" dirty="0">
                          <a:solidFill>
                            <a:schemeClr val="dk1"/>
                          </a:solidFill>
                          <a:latin typeface="+mn-lt"/>
                          <a:ea typeface="+mn-ea"/>
                          <a:cs typeface="+mn-cs"/>
                        </a:rPr>
                        <a:t>Vérifier les accès « non désirés » aux dossiers des assurés.</a:t>
                      </a: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0347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10423587" y="7008428"/>
            <a:ext cx="267898" cy="170961"/>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Title 1"/>
          <p:cNvSpPr txBox="1">
            <a:spLocks/>
          </p:cNvSpPr>
          <p:nvPr/>
        </p:nvSpPr>
        <p:spPr bwMode="gray">
          <a:xfrm>
            <a:off x="661314" y="641411"/>
            <a:ext cx="9869168" cy="639919"/>
          </a:xfrm>
          <a:prstGeom prst="rect">
            <a:avLst/>
          </a:prstGeom>
        </p:spPr>
        <p:txBody>
          <a:bodyPr vert="horz" wrap="square" lIns="0" tIns="0" rIns="0" bIns="0" rtlCol="0" anchor="t" anchorCtr="0">
            <a:spAutoFit/>
          </a:bodyPr>
          <a:lstStyle>
            <a:lvl1pPr algn="l" defTabSz="104305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fr-BE" sz="2599" dirty="0">
                <a:solidFill>
                  <a:srgbClr val="00B0F0"/>
                </a:solidFill>
                <a:latin typeface="+mn-lt"/>
                <a:ea typeface="+mn-ea"/>
                <a:cs typeface="+mn-cs"/>
              </a:rPr>
              <a:t>La méthodologie utilisée pour une mise en conformité</a:t>
            </a:r>
          </a:p>
          <a:p>
            <a:endParaRPr lang="nl-BE" sz="2599" dirty="0">
              <a:latin typeface="+mn-lt"/>
              <a:cs typeface="Calibri" pitchFamily="34" charset="0"/>
            </a:endParaRPr>
          </a:p>
        </p:txBody>
      </p:sp>
      <p:pic>
        <p:nvPicPr>
          <p:cNvPr id="2" name="Picture 1">
            <a:extLst>
              <a:ext uri="{FF2B5EF4-FFF2-40B4-BE49-F238E27FC236}">
                <a16:creationId xmlns:a16="http://schemas.microsoft.com/office/drawing/2014/main" id="{E19577EC-FB01-412E-8F6B-D08F4B5B8E8F}"/>
              </a:ext>
            </a:extLst>
          </p:cNvPr>
          <p:cNvPicPr>
            <a:picLocks noChangeAspect="1"/>
          </p:cNvPicPr>
          <p:nvPr/>
        </p:nvPicPr>
        <p:blipFill>
          <a:blip r:embed="rId2"/>
          <a:stretch>
            <a:fillRect/>
          </a:stretch>
        </p:blipFill>
        <p:spPr>
          <a:xfrm>
            <a:off x="-249674" y="1029586"/>
            <a:ext cx="10780155" cy="6220037"/>
          </a:xfrm>
          <a:prstGeom prst="rect">
            <a:avLst/>
          </a:prstGeom>
        </p:spPr>
      </p:pic>
    </p:spTree>
    <p:extLst>
      <p:ext uri="{BB962C8B-B14F-4D97-AF65-F5344CB8AC3E}">
        <p14:creationId xmlns:p14="http://schemas.microsoft.com/office/powerpoint/2010/main" val="185809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Placeholder 26"/>
          <p:cNvSpPr txBox="1">
            <a:spLocks/>
          </p:cNvSpPr>
          <p:nvPr/>
        </p:nvSpPr>
        <p:spPr bwMode="gray">
          <a:xfrm>
            <a:off x="5599879" y="4111484"/>
            <a:ext cx="2456480" cy="1954000"/>
          </a:xfrm>
          <a:prstGeom prst="rect">
            <a:avLst/>
          </a:prstGeom>
          <a:solidFill>
            <a:schemeClr val="accent4">
              <a:lumMod val="20000"/>
              <a:lumOff val="80000"/>
            </a:schemeClr>
          </a:solidFill>
          <a:ln>
            <a:solidFill>
              <a:schemeClr val="accent1"/>
            </a:solidFill>
          </a:ln>
        </p:spPr>
        <p:txBody>
          <a:bodyPr lIns="71985" tIns="71985" rIns="71985" bIns="71985"/>
          <a:lstStyle/>
          <a:p>
            <a:pPr marL="0" lvl="1" algn="ctr"/>
            <a:endParaRPr lang="nl-BE" sz="1800" dirty="0">
              <a:solidFill>
                <a:srgbClr val="685040"/>
              </a:solidFill>
            </a:endParaRPr>
          </a:p>
          <a:p>
            <a:pPr marL="171416" lvl="1" indent="-171416">
              <a:buFont typeface="Arial" panose="020B0604020202020204" pitchFamily="34" charset="0"/>
              <a:buChar char="•"/>
            </a:pPr>
            <a:endParaRPr lang="nl-BE" sz="1200" dirty="0"/>
          </a:p>
          <a:p>
            <a:pPr marL="171416" lvl="1" indent="-171416">
              <a:buFont typeface="Arial" panose="020B0604020202020204" pitchFamily="34" charset="0"/>
              <a:buChar char="•"/>
            </a:pPr>
            <a:endParaRPr lang="nl-BE" sz="1200" dirty="0"/>
          </a:p>
          <a:p>
            <a:pPr marL="171416" lvl="1" indent="-171416">
              <a:buFont typeface="Arial" panose="020B0604020202020204" pitchFamily="34" charset="0"/>
              <a:buChar char="•"/>
            </a:pPr>
            <a:endParaRPr lang="nl-BE" sz="1200" dirty="0"/>
          </a:p>
          <a:p>
            <a:pPr marL="171416" lvl="1" indent="-171416">
              <a:buFont typeface="Arial" panose="020B0604020202020204" pitchFamily="34" charset="0"/>
              <a:buChar char="•"/>
            </a:pPr>
            <a:endParaRPr lang="nl-BE" sz="1200" dirty="0"/>
          </a:p>
          <a:p>
            <a:pPr marL="171416" lvl="1" indent="-171416">
              <a:buFont typeface="Arial" panose="020B0604020202020204" pitchFamily="34" charset="0"/>
              <a:buChar char="•"/>
            </a:pPr>
            <a:r>
              <a:rPr lang="fr-BE" sz="1200" dirty="0"/>
              <a:t>Pour les données critiques</a:t>
            </a:r>
          </a:p>
          <a:p>
            <a:pPr marL="171416" lvl="1" indent="-171416">
              <a:buFont typeface="Arial" panose="020B0604020202020204" pitchFamily="34" charset="0"/>
              <a:buChar char="•"/>
            </a:pPr>
            <a:r>
              <a:rPr lang="fr-BE" sz="1200" dirty="0"/>
              <a:t>Analyse d’écart entre les mesures et la criticité des données</a:t>
            </a:r>
          </a:p>
          <a:p>
            <a:pPr marL="0" lvl="1"/>
            <a:endParaRPr lang="nl-BE" sz="1200" dirty="0"/>
          </a:p>
          <a:p>
            <a:pPr marL="0" lvl="1"/>
            <a:endParaRPr lang="nl-BE" sz="1200" dirty="0"/>
          </a:p>
          <a:p>
            <a:pPr marL="0" lvl="1"/>
            <a:endParaRPr lang="nl-BE" sz="1200" dirty="0"/>
          </a:p>
        </p:txBody>
      </p:sp>
      <p:sp>
        <p:nvSpPr>
          <p:cNvPr id="65" name="Text Placeholder 24"/>
          <p:cNvSpPr txBox="1">
            <a:spLocks/>
          </p:cNvSpPr>
          <p:nvPr/>
        </p:nvSpPr>
        <p:spPr bwMode="gray">
          <a:xfrm>
            <a:off x="2114286" y="4096243"/>
            <a:ext cx="3293437" cy="1969241"/>
          </a:xfrm>
          <a:prstGeom prst="rect">
            <a:avLst/>
          </a:prstGeom>
          <a:solidFill>
            <a:schemeClr val="accent4">
              <a:lumMod val="20000"/>
              <a:lumOff val="80000"/>
            </a:schemeClr>
          </a:solidFill>
          <a:ln>
            <a:solidFill>
              <a:schemeClr val="accent1"/>
            </a:solidFill>
          </a:ln>
        </p:spPr>
        <p:txBody>
          <a:bodyPr lIns="71985" tIns="71985" rIns="71985" bIns="71985"/>
          <a:lstStyle/>
          <a:p>
            <a:pPr marL="0" lvl="1" algn="ct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694427" lvl="2" indent="-173003">
              <a:buFont typeface="Arial" pitchFamily="34" charset="0"/>
              <a:buChar char="•"/>
            </a:pPr>
            <a:endParaRPr lang="nl-BE" sz="1200" dirty="0"/>
          </a:p>
          <a:p>
            <a:pPr marL="694427" lvl="2" indent="-173003">
              <a:buFont typeface="Arial" pitchFamily="34" charset="0"/>
              <a:buChar char="•"/>
            </a:pPr>
            <a:r>
              <a:rPr lang="fr-BE" sz="1200" dirty="0"/>
              <a:t>Réunions avec l’IT</a:t>
            </a:r>
          </a:p>
          <a:p>
            <a:pPr marL="692839" lvl="2" indent="-171416">
              <a:buFont typeface="Arial" panose="020B0604020202020204" pitchFamily="34" charset="0"/>
              <a:buChar char="•"/>
            </a:pPr>
            <a:r>
              <a:rPr lang="fr-BE" sz="1200" dirty="0"/>
              <a:t>Inventaires des mesures techniques et du niveau de maturité</a:t>
            </a:r>
          </a:p>
          <a:p>
            <a:pPr marL="173003" lvl="1" indent="-173003">
              <a:buFont typeface="Arial" pitchFamily="34" charset="0"/>
              <a:buChar char="•"/>
            </a:pPr>
            <a:endParaRPr lang="nl-BE" sz="1200" dirty="0"/>
          </a:p>
        </p:txBody>
      </p:sp>
      <p:sp>
        <p:nvSpPr>
          <p:cNvPr id="45" name="Text Placeholder 25"/>
          <p:cNvSpPr txBox="1">
            <a:spLocks/>
          </p:cNvSpPr>
          <p:nvPr/>
        </p:nvSpPr>
        <p:spPr bwMode="gray">
          <a:xfrm>
            <a:off x="8304391" y="1439355"/>
            <a:ext cx="2041132" cy="4626130"/>
          </a:xfrm>
          <a:prstGeom prst="rect">
            <a:avLst/>
          </a:prstGeom>
          <a:solidFill>
            <a:schemeClr val="accent4">
              <a:lumMod val="20000"/>
              <a:lumOff val="80000"/>
            </a:schemeClr>
          </a:solidFill>
          <a:ln>
            <a:solidFill>
              <a:schemeClr val="accent1"/>
            </a:solidFill>
          </a:ln>
        </p:spPr>
        <p:txBody>
          <a:bodyPr lIns="71985" tIns="71985" rIns="71985" bIns="71985"/>
          <a:lstStyle/>
          <a:p>
            <a:pPr marL="0" lvl="1" algn="ctr"/>
            <a:r>
              <a:rPr lang="nl-BE" sz="1800" dirty="0">
                <a:solidFill>
                  <a:srgbClr val="685040"/>
                </a:solidFill>
              </a:rPr>
              <a:t>PHASE 4</a:t>
            </a:r>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r>
              <a:rPr lang="fr-BE" sz="1200" dirty="0"/>
              <a:t>Mise en </a:t>
            </a:r>
            <a:r>
              <a:rPr lang="fr-BE" sz="1200" dirty="0" err="1"/>
              <a:t>oeuvre</a:t>
            </a:r>
            <a:r>
              <a:rPr lang="fr-BE" sz="1200" dirty="0"/>
              <a:t> des mesures (AS IS vs. TO BE)</a:t>
            </a:r>
          </a:p>
          <a:p>
            <a:pPr marL="173003" lvl="1" indent="-173003">
              <a:buFont typeface="Arial" pitchFamily="34" charset="0"/>
              <a:buChar char="•"/>
            </a:pPr>
            <a:endParaRPr lang="fr-BE" sz="1200" dirty="0"/>
          </a:p>
          <a:p>
            <a:pPr marL="173003" lvl="1" indent="-173003">
              <a:buFont typeface="Arial" pitchFamily="34" charset="0"/>
              <a:buChar char="•"/>
            </a:pPr>
            <a:r>
              <a:rPr lang="fr-BE" sz="1200" dirty="0"/>
              <a:t>En fonction des risques et des priorités</a:t>
            </a:r>
          </a:p>
          <a:p>
            <a:pPr marL="173003" lvl="1" indent="-173003"/>
            <a:endParaRPr lang="nl-BE" sz="1200" dirty="0"/>
          </a:p>
          <a:p>
            <a:pPr marL="173003" lvl="1" indent="-173003"/>
            <a:endParaRPr lang="nl-BE" sz="1200" dirty="0"/>
          </a:p>
          <a:p>
            <a:pPr marL="173003" lvl="1" indent="-173003"/>
            <a:endParaRPr lang="nl-BE" sz="1200" dirty="0"/>
          </a:p>
          <a:p>
            <a:pPr marL="173003" lvl="1" indent="-173003"/>
            <a:endParaRPr lang="nl-BE" sz="1200" dirty="0"/>
          </a:p>
        </p:txBody>
      </p:sp>
      <p:sp>
        <p:nvSpPr>
          <p:cNvPr id="63" name="Text Placeholder 24"/>
          <p:cNvSpPr txBox="1">
            <a:spLocks/>
          </p:cNvSpPr>
          <p:nvPr/>
        </p:nvSpPr>
        <p:spPr bwMode="gray">
          <a:xfrm>
            <a:off x="220742" y="1444360"/>
            <a:ext cx="1776291" cy="4621125"/>
          </a:xfrm>
          <a:prstGeom prst="rect">
            <a:avLst/>
          </a:prstGeom>
          <a:solidFill>
            <a:schemeClr val="accent4">
              <a:lumMod val="20000"/>
              <a:lumOff val="80000"/>
            </a:schemeClr>
          </a:solidFill>
          <a:ln>
            <a:solidFill>
              <a:schemeClr val="accent1"/>
            </a:solidFill>
          </a:ln>
        </p:spPr>
        <p:txBody>
          <a:bodyPr lIns="71985" tIns="71985" rIns="71985" bIns="71985"/>
          <a:lstStyle/>
          <a:p>
            <a:pPr marL="0" lvl="1" algn="ctr"/>
            <a:r>
              <a:rPr lang="nl-BE" sz="1800" dirty="0"/>
              <a:t>PHASE 1</a:t>
            </a:r>
          </a:p>
          <a:p>
            <a:pPr marL="0" lvl="1"/>
            <a:endParaRPr lang="nl-BE" sz="1200" dirty="0"/>
          </a:p>
          <a:p>
            <a:pPr marL="0" lvl="1"/>
            <a:endParaRPr lang="nl-BE" sz="1200" dirty="0"/>
          </a:p>
          <a:p>
            <a:pPr marL="0" lvl="1"/>
            <a:endParaRPr lang="nl-BE" sz="1200" dirty="0"/>
          </a:p>
          <a:p>
            <a:pPr marL="0" lvl="1"/>
            <a:endParaRPr lang="nl-BE" sz="1200" dirty="0"/>
          </a:p>
          <a:p>
            <a:pPr marL="0" lvl="1"/>
            <a:endParaRPr lang="nl-BE" sz="1200" dirty="0"/>
          </a:p>
          <a:p>
            <a:pPr marL="0" lvl="1"/>
            <a:endParaRPr lang="nl-BE" sz="1200" dirty="0"/>
          </a:p>
          <a:p>
            <a:pPr marL="0" lvl="1"/>
            <a:r>
              <a:rPr lang="fr-BE" sz="1200" dirty="0"/>
              <a:t>Réunion avec le responsable IT</a:t>
            </a:r>
          </a:p>
          <a:p>
            <a:pPr marL="361878" lvl="1" indent="-180939">
              <a:buFont typeface="Arial" pitchFamily="34" charset="0"/>
              <a:buChar char="•"/>
            </a:pPr>
            <a:r>
              <a:rPr lang="fr-BE" sz="1200" dirty="0"/>
              <a:t>Informations générales sur les activités et l’IT</a:t>
            </a:r>
          </a:p>
          <a:p>
            <a:pPr marL="361878" lvl="1" indent="-180939">
              <a:buFont typeface="Arial" pitchFamily="34" charset="0"/>
              <a:buChar char="•"/>
            </a:pPr>
            <a:r>
              <a:rPr lang="fr-BE" sz="1200" dirty="0"/>
              <a:t>Informations sur l’infrastructure</a:t>
            </a:r>
          </a:p>
          <a:p>
            <a:pPr marL="361878" lvl="1" indent="-180939">
              <a:buFont typeface="Arial" pitchFamily="34" charset="0"/>
              <a:buChar char="•"/>
            </a:pPr>
            <a:r>
              <a:rPr lang="fr-BE" sz="1200" dirty="0"/>
              <a:t>Prise de contacts avec d’autres personnes ressources</a:t>
            </a:r>
          </a:p>
          <a:p>
            <a:pPr marL="361878" lvl="1" indent="-180939">
              <a:buFont typeface="Arial" pitchFamily="34" charset="0"/>
              <a:buChar char="•"/>
            </a:pPr>
            <a:endParaRPr lang="nl-BE" sz="1200" dirty="0"/>
          </a:p>
          <a:p>
            <a:pPr marL="361878" lvl="1" indent="-180939">
              <a:buFont typeface="Arial" pitchFamily="34" charset="0"/>
              <a:buChar char="•"/>
            </a:pPr>
            <a:endParaRPr lang="nl-BE" sz="1200" dirty="0"/>
          </a:p>
        </p:txBody>
      </p:sp>
      <p:sp>
        <p:nvSpPr>
          <p:cNvPr id="34" name="Oval 33"/>
          <p:cNvSpPr/>
          <p:nvPr/>
        </p:nvSpPr>
        <p:spPr>
          <a:xfrm>
            <a:off x="10423587" y="7008428"/>
            <a:ext cx="267898" cy="170961"/>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Text Placeholder 20"/>
          <p:cNvSpPr txBox="1">
            <a:spLocks/>
          </p:cNvSpPr>
          <p:nvPr/>
        </p:nvSpPr>
        <p:spPr bwMode="gray">
          <a:xfrm>
            <a:off x="348209" y="2161792"/>
            <a:ext cx="1443198" cy="566568"/>
          </a:xfrm>
          <a:prstGeom prst="rect">
            <a:avLst/>
          </a:prstGeom>
          <a:solidFill>
            <a:schemeClr val="accent1"/>
          </a:solidFill>
          <a:ln>
            <a:solidFill>
              <a:schemeClr val="bg1"/>
            </a:solidFill>
          </a:ln>
        </p:spPr>
        <p:txBody>
          <a:bodyPr anchor="ctr"/>
          <a:lstStyle/>
          <a:p>
            <a:pPr>
              <a:spcBef>
                <a:spcPts val="600"/>
              </a:spcBef>
              <a:defRPr/>
            </a:pPr>
            <a:r>
              <a:rPr lang="nl-BE" sz="1400" b="1" dirty="0">
                <a:solidFill>
                  <a:schemeClr val="bg1"/>
                </a:solidFill>
              </a:rPr>
              <a:t>Understanding Business &amp; IT</a:t>
            </a:r>
            <a:endParaRPr lang="nl-BE" sz="1200" b="1" dirty="0">
              <a:solidFill>
                <a:schemeClr val="bg1"/>
              </a:solidFill>
            </a:endParaRPr>
          </a:p>
        </p:txBody>
      </p:sp>
      <p:sp>
        <p:nvSpPr>
          <p:cNvPr id="9" name="Text Placeholder 24"/>
          <p:cNvSpPr txBox="1">
            <a:spLocks/>
          </p:cNvSpPr>
          <p:nvPr/>
        </p:nvSpPr>
        <p:spPr bwMode="gray">
          <a:xfrm>
            <a:off x="2145702" y="1453981"/>
            <a:ext cx="3262022" cy="2581675"/>
          </a:xfrm>
          <a:prstGeom prst="rect">
            <a:avLst/>
          </a:prstGeom>
          <a:solidFill>
            <a:schemeClr val="accent4">
              <a:lumMod val="20000"/>
              <a:lumOff val="80000"/>
            </a:schemeClr>
          </a:solidFill>
          <a:ln>
            <a:solidFill>
              <a:schemeClr val="accent1"/>
            </a:solidFill>
          </a:ln>
        </p:spPr>
        <p:txBody>
          <a:bodyPr lIns="71985" tIns="71985" rIns="71985" bIns="71985"/>
          <a:lstStyle/>
          <a:p>
            <a:pPr marL="0" lvl="1" algn="ctr"/>
            <a:r>
              <a:rPr lang="nl-BE" sz="1800" dirty="0"/>
              <a:t>PHASE 2</a:t>
            </a:r>
            <a:br>
              <a:rPr lang="nl-BE" sz="1800" dirty="0"/>
            </a:br>
            <a:r>
              <a:rPr lang="nl-BE" sz="1100" dirty="0"/>
              <a:t> </a:t>
            </a:r>
            <a:endParaRPr lang="nl-BE" sz="1800" dirty="0"/>
          </a:p>
          <a:p>
            <a:pPr marL="692839" lvl="2" indent="-171416">
              <a:buFont typeface="Arial" panose="020B0604020202020204" pitchFamily="34" charset="0"/>
              <a:buChar char="•"/>
            </a:pPr>
            <a:r>
              <a:rPr lang="fr-BE" sz="1200" dirty="0"/>
              <a:t>Réunions avec les acteurs de terrain</a:t>
            </a:r>
          </a:p>
          <a:p>
            <a:pPr marL="692839" lvl="2" indent="-171416">
              <a:buFont typeface="Arial" panose="020B0604020202020204" pitchFamily="34" charset="0"/>
              <a:buChar char="•"/>
            </a:pPr>
            <a:r>
              <a:rPr lang="fr-BE" sz="1200" dirty="0"/>
              <a:t>Mise en place du registre des données</a:t>
            </a:r>
          </a:p>
          <a:p>
            <a:pPr marL="692839" lvl="2" indent="-171416">
              <a:buFont typeface="Arial" panose="020B0604020202020204" pitchFamily="34" charset="0"/>
              <a:buChar char="•"/>
            </a:pPr>
            <a:r>
              <a:rPr lang="fr-BE" sz="1200" dirty="0"/>
              <a:t>Inventaires des mesures organisationnelles et du niveau de maturité</a:t>
            </a:r>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73003" lvl="1" indent="-173003">
              <a:buFont typeface="Arial" pitchFamily="34" charset="0"/>
              <a:buChar char="•"/>
            </a:pPr>
            <a:endParaRPr lang="nl-BE" sz="1200" dirty="0"/>
          </a:p>
          <a:p>
            <a:pPr marL="180939" lvl="1"/>
            <a:endParaRPr lang="nl-BE" sz="1200" dirty="0"/>
          </a:p>
        </p:txBody>
      </p:sp>
      <p:sp>
        <p:nvSpPr>
          <p:cNvPr id="8" name="Text Placeholder 23"/>
          <p:cNvSpPr txBox="1">
            <a:spLocks/>
          </p:cNvSpPr>
          <p:nvPr/>
        </p:nvSpPr>
        <p:spPr bwMode="gray">
          <a:xfrm>
            <a:off x="2768687" y="3276012"/>
            <a:ext cx="1908475" cy="719849"/>
          </a:xfrm>
          <a:prstGeom prst="rect">
            <a:avLst/>
          </a:prstGeom>
          <a:solidFill>
            <a:schemeClr val="accent1"/>
          </a:solidFill>
          <a:ln>
            <a:solidFill>
              <a:schemeClr val="bg1"/>
            </a:solidFill>
          </a:ln>
        </p:spPr>
        <p:txBody>
          <a:bodyPr anchor="ctr"/>
          <a:lstStyle/>
          <a:p>
            <a:pPr algn="ctr">
              <a:spcBef>
                <a:spcPts val="600"/>
              </a:spcBef>
              <a:defRPr/>
            </a:pPr>
            <a:r>
              <a:rPr lang="nl-BE" sz="1400" b="1" dirty="0">
                <a:solidFill>
                  <a:schemeClr val="bg1"/>
                </a:solidFill>
              </a:rPr>
              <a:t>Business assessment</a:t>
            </a:r>
            <a:endParaRPr lang="nl-BE" sz="1200" b="1" dirty="0">
              <a:solidFill>
                <a:schemeClr val="bg1"/>
              </a:solidFill>
            </a:endParaRPr>
          </a:p>
        </p:txBody>
      </p:sp>
      <p:sp>
        <p:nvSpPr>
          <p:cNvPr id="43" name="Text Placeholder 22"/>
          <p:cNvSpPr txBox="1">
            <a:spLocks/>
          </p:cNvSpPr>
          <p:nvPr/>
        </p:nvSpPr>
        <p:spPr bwMode="gray">
          <a:xfrm>
            <a:off x="8605637" y="5091104"/>
            <a:ext cx="1438639" cy="627669"/>
          </a:xfrm>
          <a:prstGeom prst="rect">
            <a:avLst/>
          </a:prstGeom>
          <a:solidFill>
            <a:schemeClr val="accent1"/>
          </a:solidFill>
          <a:ln>
            <a:solidFill>
              <a:schemeClr val="bg1"/>
            </a:solidFill>
          </a:ln>
        </p:spPr>
        <p:txBody>
          <a:bodyPr anchor="ctr"/>
          <a:lstStyle/>
          <a:p>
            <a:pPr algn="ctr">
              <a:spcBef>
                <a:spcPts val="600"/>
              </a:spcBef>
              <a:defRPr/>
            </a:pPr>
            <a:r>
              <a:rPr lang="nl-BE" sz="1300" b="1" dirty="0">
                <a:solidFill>
                  <a:schemeClr val="bg1"/>
                </a:solidFill>
              </a:rPr>
              <a:t>TO BE &amp; PLAN</a:t>
            </a:r>
          </a:p>
        </p:txBody>
      </p:sp>
      <p:sp>
        <p:nvSpPr>
          <p:cNvPr id="28" name="Freeform 27"/>
          <p:cNvSpPr/>
          <p:nvPr/>
        </p:nvSpPr>
        <p:spPr>
          <a:xfrm>
            <a:off x="-573869" y="6267250"/>
            <a:ext cx="2062566" cy="322634"/>
          </a:xfrm>
          <a:custGeom>
            <a:avLst/>
            <a:gdLst>
              <a:gd name="connsiteX0" fmla="*/ 0 w 1201309"/>
              <a:gd name="connsiteY0" fmla="*/ 0 h 346766"/>
              <a:gd name="connsiteX1" fmla="*/ 1201309 w 1201309"/>
              <a:gd name="connsiteY1" fmla="*/ 0 h 346766"/>
              <a:gd name="connsiteX2" fmla="*/ 1201309 w 1201309"/>
              <a:gd name="connsiteY2" fmla="*/ 346766 h 346766"/>
              <a:gd name="connsiteX3" fmla="*/ 0 w 1201309"/>
              <a:gd name="connsiteY3" fmla="*/ 346766 h 346766"/>
              <a:gd name="connsiteX4" fmla="*/ 0 w 1201309"/>
              <a:gd name="connsiteY4" fmla="*/ 0 h 34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309" h="346766">
                <a:moveTo>
                  <a:pt x="0" y="0"/>
                </a:moveTo>
                <a:lnTo>
                  <a:pt x="1201309" y="0"/>
                </a:lnTo>
                <a:lnTo>
                  <a:pt x="1201309" y="346766"/>
                </a:lnTo>
                <a:lnTo>
                  <a:pt x="0" y="3467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05" tIns="71105" rIns="71105" bIns="71105" numCol="1" spcCol="1270" anchor="b" anchorCtr="0">
            <a:noAutofit/>
          </a:bodyPr>
          <a:lstStyle/>
          <a:p>
            <a:pPr algn="ctr" defTabSz="444411">
              <a:lnSpc>
                <a:spcPct val="90000"/>
              </a:lnSpc>
              <a:spcBef>
                <a:spcPct val="0"/>
              </a:spcBef>
              <a:spcAft>
                <a:spcPct val="35000"/>
              </a:spcAft>
            </a:pPr>
            <a:endParaRPr lang="nl-BE" sz="1200" b="1" dirty="0">
              <a:solidFill>
                <a:schemeClr val="tx2"/>
              </a:solidFill>
            </a:endParaRPr>
          </a:p>
          <a:p>
            <a:pPr algn="ctr" defTabSz="444411">
              <a:lnSpc>
                <a:spcPct val="90000"/>
              </a:lnSpc>
              <a:spcBef>
                <a:spcPct val="0"/>
              </a:spcBef>
              <a:spcAft>
                <a:spcPct val="35000"/>
              </a:spcAft>
            </a:pPr>
            <a:endParaRPr lang="nl-BE" sz="1200" b="1" dirty="0">
              <a:solidFill>
                <a:schemeClr val="tx2"/>
              </a:solidFill>
            </a:endParaRPr>
          </a:p>
        </p:txBody>
      </p:sp>
      <p:sp>
        <p:nvSpPr>
          <p:cNvPr id="30" name="Freeform 29"/>
          <p:cNvSpPr/>
          <p:nvPr/>
        </p:nvSpPr>
        <p:spPr>
          <a:xfrm>
            <a:off x="4376441" y="6712727"/>
            <a:ext cx="2062566" cy="322634"/>
          </a:xfrm>
          <a:custGeom>
            <a:avLst/>
            <a:gdLst>
              <a:gd name="connsiteX0" fmla="*/ 0 w 1201309"/>
              <a:gd name="connsiteY0" fmla="*/ 0 h 346766"/>
              <a:gd name="connsiteX1" fmla="*/ 1201309 w 1201309"/>
              <a:gd name="connsiteY1" fmla="*/ 0 h 346766"/>
              <a:gd name="connsiteX2" fmla="*/ 1201309 w 1201309"/>
              <a:gd name="connsiteY2" fmla="*/ 346766 h 346766"/>
              <a:gd name="connsiteX3" fmla="*/ 0 w 1201309"/>
              <a:gd name="connsiteY3" fmla="*/ 346766 h 346766"/>
              <a:gd name="connsiteX4" fmla="*/ 0 w 1201309"/>
              <a:gd name="connsiteY4" fmla="*/ 0 h 34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309" h="346766">
                <a:moveTo>
                  <a:pt x="0" y="0"/>
                </a:moveTo>
                <a:lnTo>
                  <a:pt x="1201309" y="0"/>
                </a:lnTo>
                <a:lnTo>
                  <a:pt x="1201309" y="346766"/>
                </a:lnTo>
                <a:lnTo>
                  <a:pt x="0" y="3467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05" tIns="71105" rIns="71105" bIns="71105" numCol="1" spcCol="1270" anchor="b" anchorCtr="0">
            <a:noAutofit/>
          </a:bodyPr>
          <a:lstStyle/>
          <a:p>
            <a:pPr algn="ctr" defTabSz="444411">
              <a:lnSpc>
                <a:spcPct val="90000"/>
              </a:lnSpc>
              <a:spcBef>
                <a:spcPct val="0"/>
              </a:spcBef>
              <a:spcAft>
                <a:spcPct val="35000"/>
              </a:spcAft>
            </a:pPr>
            <a:endParaRPr lang="nl-BE" sz="1200" b="1" dirty="0">
              <a:solidFill>
                <a:schemeClr val="tx2"/>
              </a:solidFill>
            </a:endParaRPr>
          </a:p>
          <a:p>
            <a:pPr algn="ctr" defTabSz="444411">
              <a:lnSpc>
                <a:spcPct val="90000"/>
              </a:lnSpc>
              <a:spcBef>
                <a:spcPct val="0"/>
              </a:spcBef>
              <a:spcAft>
                <a:spcPct val="35000"/>
              </a:spcAft>
            </a:pPr>
            <a:endParaRPr lang="nl-BE" sz="1200" b="1" dirty="0">
              <a:solidFill>
                <a:schemeClr val="tx2"/>
              </a:solidFill>
            </a:endParaRPr>
          </a:p>
        </p:txBody>
      </p:sp>
      <p:sp>
        <p:nvSpPr>
          <p:cNvPr id="40" name="Freeform 39"/>
          <p:cNvSpPr/>
          <p:nvPr/>
        </p:nvSpPr>
        <p:spPr>
          <a:xfrm>
            <a:off x="-571844" y="5989550"/>
            <a:ext cx="1238776" cy="346693"/>
          </a:xfrm>
          <a:custGeom>
            <a:avLst/>
            <a:gdLst>
              <a:gd name="connsiteX0" fmla="*/ 0 w 1201309"/>
              <a:gd name="connsiteY0" fmla="*/ 0 h 346766"/>
              <a:gd name="connsiteX1" fmla="*/ 1201309 w 1201309"/>
              <a:gd name="connsiteY1" fmla="*/ 0 h 346766"/>
              <a:gd name="connsiteX2" fmla="*/ 1201309 w 1201309"/>
              <a:gd name="connsiteY2" fmla="*/ 346766 h 346766"/>
              <a:gd name="connsiteX3" fmla="*/ 0 w 1201309"/>
              <a:gd name="connsiteY3" fmla="*/ 346766 h 346766"/>
              <a:gd name="connsiteX4" fmla="*/ 0 w 1201309"/>
              <a:gd name="connsiteY4" fmla="*/ 0 h 34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309" h="346766">
                <a:moveTo>
                  <a:pt x="0" y="0"/>
                </a:moveTo>
                <a:lnTo>
                  <a:pt x="1201309" y="0"/>
                </a:lnTo>
                <a:lnTo>
                  <a:pt x="1201309" y="346766"/>
                </a:lnTo>
                <a:lnTo>
                  <a:pt x="0" y="3467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05" tIns="71105" rIns="71105" bIns="71105" numCol="1" spcCol="1270" anchor="t" anchorCtr="0">
            <a:noAutofit/>
          </a:bodyPr>
          <a:lstStyle/>
          <a:p>
            <a:pPr algn="ctr" defTabSz="444411">
              <a:lnSpc>
                <a:spcPct val="90000"/>
              </a:lnSpc>
              <a:spcBef>
                <a:spcPct val="0"/>
              </a:spcBef>
              <a:spcAft>
                <a:spcPct val="35000"/>
              </a:spcAft>
            </a:pPr>
            <a:endParaRPr lang="nl-BE" sz="1000" b="1" dirty="0">
              <a:solidFill>
                <a:schemeClr val="tx2"/>
              </a:solidFill>
            </a:endParaRPr>
          </a:p>
        </p:txBody>
      </p:sp>
      <p:sp>
        <p:nvSpPr>
          <p:cNvPr id="49" name="Freeform 48"/>
          <p:cNvSpPr/>
          <p:nvPr/>
        </p:nvSpPr>
        <p:spPr>
          <a:xfrm>
            <a:off x="6320136" y="6150340"/>
            <a:ext cx="1238776" cy="346693"/>
          </a:xfrm>
          <a:custGeom>
            <a:avLst/>
            <a:gdLst>
              <a:gd name="connsiteX0" fmla="*/ 0 w 1201309"/>
              <a:gd name="connsiteY0" fmla="*/ 0 h 346766"/>
              <a:gd name="connsiteX1" fmla="*/ 1201309 w 1201309"/>
              <a:gd name="connsiteY1" fmla="*/ 0 h 346766"/>
              <a:gd name="connsiteX2" fmla="*/ 1201309 w 1201309"/>
              <a:gd name="connsiteY2" fmla="*/ 346766 h 346766"/>
              <a:gd name="connsiteX3" fmla="*/ 0 w 1201309"/>
              <a:gd name="connsiteY3" fmla="*/ 346766 h 346766"/>
              <a:gd name="connsiteX4" fmla="*/ 0 w 1201309"/>
              <a:gd name="connsiteY4" fmla="*/ 0 h 34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309" h="346766">
                <a:moveTo>
                  <a:pt x="0" y="0"/>
                </a:moveTo>
                <a:lnTo>
                  <a:pt x="1201309" y="0"/>
                </a:lnTo>
                <a:lnTo>
                  <a:pt x="1201309" y="346766"/>
                </a:lnTo>
                <a:lnTo>
                  <a:pt x="0" y="3467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05" tIns="71105" rIns="71105" bIns="71105" numCol="1" spcCol="1270" anchor="t" anchorCtr="0">
            <a:noAutofit/>
          </a:bodyPr>
          <a:lstStyle/>
          <a:p>
            <a:pPr algn="ctr" defTabSz="444411">
              <a:lnSpc>
                <a:spcPct val="90000"/>
              </a:lnSpc>
              <a:spcBef>
                <a:spcPct val="0"/>
              </a:spcBef>
              <a:spcAft>
                <a:spcPct val="35000"/>
              </a:spcAft>
            </a:pPr>
            <a:endParaRPr lang="nl-BE" sz="1000" b="1" dirty="0">
              <a:solidFill>
                <a:schemeClr val="tx2"/>
              </a:solidFill>
            </a:endParaRPr>
          </a:p>
        </p:txBody>
      </p:sp>
      <p:sp>
        <p:nvSpPr>
          <p:cNvPr id="41" name="Freeform 40"/>
          <p:cNvSpPr/>
          <p:nvPr/>
        </p:nvSpPr>
        <p:spPr>
          <a:xfrm>
            <a:off x="5599879" y="6363054"/>
            <a:ext cx="1303010" cy="322634"/>
          </a:xfrm>
          <a:custGeom>
            <a:avLst/>
            <a:gdLst>
              <a:gd name="connsiteX0" fmla="*/ 0 w 1201309"/>
              <a:gd name="connsiteY0" fmla="*/ 0 h 346766"/>
              <a:gd name="connsiteX1" fmla="*/ 1201309 w 1201309"/>
              <a:gd name="connsiteY1" fmla="*/ 0 h 346766"/>
              <a:gd name="connsiteX2" fmla="*/ 1201309 w 1201309"/>
              <a:gd name="connsiteY2" fmla="*/ 346766 h 346766"/>
              <a:gd name="connsiteX3" fmla="*/ 0 w 1201309"/>
              <a:gd name="connsiteY3" fmla="*/ 346766 h 346766"/>
              <a:gd name="connsiteX4" fmla="*/ 0 w 1201309"/>
              <a:gd name="connsiteY4" fmla="*/ 0 h 34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309" h="346766">
                <a:moveTo>
                  <a:pt x="0" y="0"/>
                </a:moveTo>
                <a:lnTo>
                  <a:pt x="1201309" y="0"/>
                </a:lnTo>
                <a:lnTo>
                  <a:pt x="1201309" y="346766"/>
                </a:lnTo>
                <a:lnTo>
                  <a:pt x="0" y="3467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05" tIns="71105" rIns="71105" bIns="71105" numCol="1" spcCol="1270" anchor="b" anchorCtr="0">
            <a:noAutofit/>
          </a:bodyPr>
          <a:lstStyle/>
          <a:p>
            <a:pPr algn="ctr" defTabSz="444411">
              <a:lnSpc>
                <a:spcPct val="90000"/>
              </a:lnSpc>
              <a:spcBef>
                <a:spcPct val="0"/>
              </a:spcBef>
              <a:spcAft>
                <a:spcPct val="35000"/>
              </a:spcAft>
            </a:pPr>
            <a:endParaRPr lang="nl-BE" sz="1400" b="1" dirty="0">
              <a:solidFill>
                <a:schemeClr val="tx2"/>
              </a:solidFill>
            </a:endParaRPr>
          </a:p>
        </p:txBody>
      </p:sp>
      <p:sp>
        <p:nvSpPr>
          <p:cNvPr id="57" name="Text Placeholder 26"/>
          <p:cNvSpPr txBox="1">
            <a:spLocks/>
          </p:cNvSpPr>
          <p:nvPr/>
        </p:nvSpPr>
        <p:spPr bwMode="gray">
          <a:xfrm>
            <a:off x="5576418" y="1444360"/>
            <a:ext cx="2456480" cy="2600186"/>
          </a:xfrm>
          <a:prstGeom prst="rect">
            <a:avLst/>
          </a:prstGeom>
          <a:solidFill>
            <a:schemeClr val="accent4">
              <a:lumMod val="20000"/>
              <a:lumOff val="80000"/>
            </a:schemeClr>
          </a:solidFill>
          <a:ln>
            <a:solidFill>
              <a:schemeClr val="accent1"/>
            </a:solidFill>
          </a:ln>
        </p:spPr>
        <p:txBody>
          <a:bodyPr lIns="71985" tIns="71985" rIns="71985" bIns="71985"/>
          <a:lstStyle/>
          <a:p>
            <a:pPr marL="0" lvl="1" algn="ctr"/>
            <a:r>
              <a:rPr lang="nl-BE" sz="1800" dirty="0">
                <a:solidFill>
                  <a:srgbClr val="685040"/>
                </a:solidFill>
              </a:rPr>
              <a:t>PHASE 3</a:t>
            </a:r>
          </a:p>
          <a:p>
            <a:pPr marL="0" lvl="1"/>
            <a:endParaRPr lang="nl-BE" sz="1200" dirty="0"/>
          </a:p>
          <a:p>
            <a:pPr marL="171416" lvl="1" indent="-171416">
              <a:buFont typeface="Arial" panose="020B0604020202020204" pitchFamily="34" charset="0"/>
              <a:buChar char="•"/>
            </a:pPr>
            <a:endParaRPr lang="fr-BE" sz="1200" dirty="0"/>
          </a:p>
          <a:p>
            <a:pPr marL="171416" lvl="1" indent="-171416">
              <a:buFont typeface="Arial" panose="020B0604020202020204" pitchFamily="34" charset="0"/>
              <a:buChar char="•"/>
            </a:pPr>
            <a:r>
              <a:rPr lang="fr-BE" sz="1200" dirty="0"/>
              <a:t>Revue de contrats et de procédures</a:t>
            </a:r>
          </a:p>
          <a:p>
            <a:pPr marL="171416" lvl="1" indent="-171416">
              <a:buFont typeface="Arial" panose="020B0604020202020204" pitchFamily="34" charset="0"/>
              <a:buChar char="•"/>
            </a:pPr>
            <a:r>
              <a:rPr lang="fr-BE" sz="1200" dirty="0"/>
              <a:t>Détermination des données critiques</a:t>
            </a:r>
          </a:p>
          <a:p>
            <a:pPr marL="0" lvl="1"/>
            <a:endParaRPr lang="nl-BE" sz="1200" dirty="0"/>
          </a:p>
          <a:p>
            <a:pPr marL="0" lvl="1"/>
            <a:endParaRPr lang="nl-BE" sz="1200" dirty="0"/>
          </a:p>
          <a:p>
            <a:pPr marL="0" lvl="1"/>
            <a:endParaRPr lang="nl-BE" sz="1200" dirty="0"/>
          </a:p>
          <a:p>
            <a:pPr marL="0" lvl="1"/>
            <a:endParaRPr lang="nl-BE" sz="1200" dirty="0"/>
          </a:p>
        </p:txBody>
      </p:sp>
      <p:sp>
        <p:nvSpPr>
          <p:cNvPr id="31" name="Text Placeholder 23"/>
          <p:cNvSpPr txBox="1">
            <a:spLocks/>
          </p:cNvSpPr>
          <p:nvPr/>
        </p:nvSpPr>
        <p:spPr bwMode="gray">
          <a:xfrm>
            <a:off x="2768687" y="4197970"/>
            <a:ext cx="1902901" cy="733995"/>
          </a:xfrm>
          <a:prstGeom prst="rect">
            <a:avLst/>
          </a:prstGeom>
          <a:solidFill>
            <a:schemeClr val="accent1"/>
          </a:solidFill>
          <a:ln>
            <a:solidFill>
              <a:schemeClr val="bg1"/>
            </a:solidFill>
          </a:ln>
        </p:spPr>
        <p:txBody>
          <a:bodyPr anchor="ctr"/>
          <a:lstStyle/>
          <a:p>
            <a:pPr algn="ctr">
              <a:spcBef>
                <a:spcPts val="600"/>
              </a:spcBef>
              <a:defRPr/>
            </a:pPr>
            <a:r>
              <a:rPr lang="nl-BE" sz="1400" b="1" dirty="0">
                <a:solidFill>
                  <a:schemeClr val="bg1"/>
                </a:solidFill>
              </a:rPr>
              <a:t>Technical assessment</a:t>
            </a:r>
            <a:endParaRPr lang="nl-BE" sz="1200" b="1" dirty="0">
              <a:solidFill>
                <a:schemeClr val="bg1"/>
              </a:solidFill>
            </a:endParaRPr>
          </a:p>
        </p:txBody>
      </p:sp>
      <p:sp>
        <p:nvSpPr>
          <p:cNvPr id="32" name="Text Placeholder 23"/>
          <p:cNvSpPr txBox="1">
            <a:spLocks/>
          </p:cNvSpPr>
          <p:nvPr/>
        </p:nvSpPr>
        <p:spPr bwMode="gray">
          <a:xfrm>
            <a:off x="5861579" y="3276012"/>
            <a:ext cx="1908475" cy="719849"/>
          </a:xfrm>
          <a:prstGeom prst="rect">
            <a:avLst/>
          </a:prstGeom>
          <a:solidFill>
            <a:schemeClr val="accent1"/>
          </a:solidFill>
          <a:ln>
            <a:solidFill>
              <a:schemeClr val="bg1"/>
            </a:solidFill>
          </a:ln>
        </p:spPr>
        <p:txBody>
          <a:bodyPr anchor="ctr"/>
          <a:lstStyle/>
          <a:p>
            <a:pPr algn="ctr">
              <a:spcBef>
                <a:spcPts val="600"/>
              </a:spcBef>
              <a:defRPr/>
            </a:pPr>
            <a:r>
              <a:rPr lang="nl-BE" sz="1400" b="1" dirty="0">
                <a:solidFill>
                  <a:schemeClr val="bg1"/>
                </a:solidFill>
              </a:rPr>
              <a:t>Legal Track</a:t>
            </a:r>
            <a:endParaRPr lang="nl-BE" sz="1200" b="1" dirty="0">
              <a:solidFill>
                <a:schemeClr val="bg1"/>
              </a:solidFill>
            </a:endParaRPr>
          </a:p>
        </p:txBody>
      </p:sp>
      <p:sp>
        <p:nvSpPr>
          <p:cNvPr id="33" name="Text Placeholder 23"/>
          <p:cNvSpPr txBox="1">
            <a:spLocks/>
          </p:cNvSpPr>
          <p:nvPr/>
        </p:nvSpPr>
        <p:spPr bwMode="gray">
          <a:xfrm>
            <a:off x="5862455" y="4277201"/>
            <a:ext cx="1907599" cy="733995"/>
          </a:xfrm>
          <a:prstGeom prst="rect">
            <a:avLst/>
          </a:prstGeom>
          <a:solidFill>
            <a:schemeClr val="accent1"/>
          </a:solidFill>
          <a:ln>
            <a:solidFill>
              <a:schemeClr val="bg1"/>
            </a:solidFill>
          </a:ln>
        </p:spPr>
        <p:txBody>
          <a:bodyPr anchor="ctr"/>
          <a:lstStyle/>
          <a:p>
            <a:pPr algn="ctr">
              <a:spcBef>
                <a:spcPts val="600"/>
              </a:spcBef>
              <a:defRPr/>
            </a:pPr>
            <a:r>
              <a:rPr lang="nl-BE" sz="1400" b="1" dirty="0">
                <a:solidFill>
                  <a:schemeClr val="bg1"/>
                </a:solidFill>
              </a:rPr>
              <a:t>Data privacy impact assessments</a:t>
            </a:r>
            <a:endParaRPr lang="nl-BE" sz="1200" b="1" dirty="0">
              <a:solidFill>
                <a:schemeClr val="bg1"/>
              </a:solidFill>
            </a:endParaRPr>
          </a:p>
        </p:txBody>
      </p:sp>
      <p:cxnSp>
        <p:nvCxnSpPr>
          <p:cNvPr id="51" name="Straight Arrow Connector 50"/>
          <p:cNvCxnSpPr>
            <a:stCxn id="8" idx="3"/>
            <a:endCxn id="32" idx="1"/>
          </p:cNvCxnSpPr>
          <p:nvPr/>
        </p:nvCxnSpPr>
        <p:spPr>
          <a:xfrm>
            <a:off x="4677162" y="3635937"/>
            <a:ext cx="1184417" cy="0"/>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71588" y="4643933"/>
            <a:ext cx="1189991" cy="0"/>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6" name="Connector: Elbow 85"/>
          <p:cNvCxnSpPr>
            <a:stCxn id="32" idx="3"/>
            <a:endCxn id="43" idx="1"/>
          </p:cNvCxnSpPr>
          <p:nvPr/>
        </p:nvCxnSpPr>
        <p:spPr>
          <a:xfrm>
            <a:off x="7770054" y="3326305"/>
            <a:ext cx="835583" cy="2078633"/>
          </a:xfrm>
          <a:prstGeom prst="bentConnector3">
            <a:avLst>
              <a:gd name="adj1" fmla="val 50000"/>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Connector: Elbow 87"/>
          <p:cNvCxnSpPr>
            <a:stCxn id="33" idx="3"/>
            <a:endCxn id="43" idx="1"/>
          </p:cNvCxnSpPr>
          <p:nvPr/>
        </p:nvCxnSpPr>
        <p:spPr>
          <a:xfrm>
            <a:off x="7770054" y="4447921"/>
            <a:ext cx="835583" cy="957018"/>
          </a:xfrm>
          <a:prstGeom prst="bentConnector3">
            <a:avLst>
              <a:gd name="adj1" fmla="val 50000"/>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1" name="Connector: Elbow 90"/>
          <p:cNvCxnSpPr>
            <a:stCxn id="8" idx="3"/>
            <a:endCxn id="33" idx="1"/>
          </p:cNvCxnSpPr>
          <p:nvPr/>
        </p:nvCxnSpPr>
        <p:spPr>
          <a:xfrm>
            <a:off x="4677162" y="3635937"/>
            <a:ext cx="1185293" cy="1008262"/>
          </a:xfrm>
          <a:prstGeom prst="bentConnector3">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Connector: Elbow 92"/>
          <p:cNvCxnSpPr>
            <a:stCxn id="6" idx="3"/>
          </p:cNvCxnSpPr>
          <p:nvPr/>
        </p:nvCxnSpPr>
        <p:spPr>
          <a:xfrm>
            <a:off x="1791407" y="2445076"/>
            <a:ext cx="977280" cy="974721"/>
          </a:xfrm>
          <a:prstGeom prst="bentConnector3">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5" name="Connector: Elbow 94"/>
          <p:cNvCxnSpPr>
            <a:stCxn id="6" idx="3"/>
            <a:endCxn id="31" idx="1"/>
          </p:cNvCxnSpPr>
          <p:nvPr/>
        </p:nvCxnSpPr>
        <p:spPr>
          <a:xfrm>
            <a:off x="1791407" y="2445076"/>
            <a:ext cx="977280" cy="2119892"/>
          </a:xfrm>
          <a:prstGeom prst="bentConnector3">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33" idx="0"/>
          </p:cNvCxnSpPr>
          <p:nvPr/>
        </p:nvCxnSpPr>
        <p:spPr>
          <a:xfrm>
            <a:off x="6815598" y="3967862"/>
            <a:ext cx="657" cy="309339"/>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Title 1"/>
          <p:cNvSpPr txBox="1">
            <a:spLocks/>
          </p:cNvSpPr>
          <p:nvPr/>
        </p:nvSpPr>
        <p:spPr bwMode="gray">
          <a:xfrm>
            <a:off x="661314" y="641411"/>
            <a:ext cx="9869168" cy="639919"/>
          </a:xfrm>
          <a:prstGeom prst="rect">
            <a:avLst/>
          </a:prstGeom>
        </p:spPr>
        <p:txBody>
          <a:bodyPr vert="horz" wrap="square" lIns="0" tIns="0" rIns="0" bIns="0" rtlCol="0" anchor="t" anchorCtr="0">
            <a:spAutoFit/>
          </a:bodyPr>
          <a:lstStyle>
            <a:lvl1pPr algn="l" defTabSz="104305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fr-BE" sz="2599" dirty="0">
                <a:solidFill>
                  <a:srgbClr val="00B0F0"/>
                </a:solidFill>
                <a:latin typeface="+mn-lt"/>
                <a:ea typeface="+mn-ea"/>
                <a:cs typeface="+mn-cs"/>
              </a:rPr>
              <a:t>La méthodologie utilisée pour une mise en conformité</a:t>
            </a:r>
          </a:p>
          <a:p>
            <a:endParaRPr lang="nl-BE" sz="2599" dirty="0">
              <a:latin typeface="+mn-lt"/>
              <a:cs typeface="Calibri" pitchFamily="34" charset="0"/>
            </a:endParaRPr>
          </a:p>
        </p:txBody>
      </p:sp>
    </p:spTree>
    <p:extLst>
      <p:ext uri="{BB962C8B-B14F-4D97-AF65-F5344CB8AC3E}">
        <p14:creationId xmlns:p14="http://schemas.microsoft.com/office/powerpoint/2010/main" val="3358632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2" y="321194"/>
            <a:ext cx="10106976" cy="285531"/>
          </a:xfrm>
        </p:spPr>
        <p:txBody>
          <a:bodyPr/>
          <a:lstStyle/>
          <a:p>
            <a:r>
              <a:rPr lang="fr-BE" sz="2320" dirty="0">
                <a:solidFill>
                  <a:srgbClr val="00B0F0"/>
                </a:solidFill>
              </a:rPr>
              <a:t>DU CHATON AU TIGRE : LA NOUVELLE AUTORITE DE CONTRÔLE </a:t>
            </a:r>
          </a:p>
        </p:txBody>
      </p:sp>
      <p:sp>
        <p:nvSpPr>
          <p:cNvPr id="3" name="Content Placeholder 2"/>
          <p:cNvSpPr>
            <a:spLocks noGrp="1"/>
          </p:cNvSpPr>
          <p:nvPr>
            <p:ph idx="1"/>
          </p:nvPr>
        </p:nvSpPr>
        <p:spPr>
          <a:xfrm>
            <a:off x="5266532" y="1477948"/>
            <a:ext cx="4762529" cy="5159408"/>
          </a:xfrm>
        </p:spPr>
        <p:txBody>
          <a:bodyPr/>
          <a:lstStyle/>
          <a:p>
            <a:pPr algn="just"/>
            <a:r>
              <a:rPr lang="fr-FR" sz="1430" dirty="0">
                <a:solidFill>
                  <a:schemeClr val="tx1">
                    <a:lumMod val="50000"/>
                  </a:schemeClr>
                </a:solidFill>
                <a:latin typeface="Times New Roman" panose="02020603050405020304" pitchFamily="18" charset="0"/>
                <a:cs typeface="Times New Roman" panose="02020603050405020304" pitchFamily="18" charset="0"/>
              </a:rPr>
              <a:t>Le défi d'assurer une protection élevée des données aux citoyens dans notre société de plus en plus numérisée et mondialisée a conduit le législateur européen à adopter récemment le Règlement général sur la protection des données («GDPR»). </a:t>
            </a:r>
            <a:r>
              <a:rPr lang="fr-BE" sz="1430" dirty="0">
                <a:solidFill>
                  <a:schemeClr val="tx1">
                    <a:lumMod val="50000"/>
                  </a:schemeClr>
                </a:solidFill>
                <a:latin typeface="Times New Roman" panose="02020603050405020304" pitchFamily="18" charset="0"/>
                <a:cs typeface="Times New Roman" panose="02020603050405020304" pitchFamily="18" charset="0"/>
              </a:rPr>
              <a:t>Sachant que la création de nouveaux droits et obligations n'est pas suffisante, le GDPR oblige les États membres à réformer leurs autorités de contrôle existantes afin d'assurer la bonne application des nouvelles règles. La nouvelle « Autorité de protection des données » belge entre en scène.</a:t>
            </a:r>
          </a:p>
          <a:p>
            <a:pPr algn="just"/>
            <a:endParaRPr lang="fr-BE" sz="143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fr-FR" sz="1430" dirty="0">
                <a:solidFill>
                  <a:schemeClr val="tx1">
                    <a:lumMod val="50000"/>
                  </a:schemeClr>
                </a:solidFill>
                <a:latin typeface="Times New Roman" panose="02020603050405020304" pitchFamily="18" charset="0"/>
                <a:cs typeface="Times New Roman" panose="02020603050405020304" pitchFamily="18" charset="0"/>
              </a:rPr>
              <a:t>En vertu du projet de loi, l’ «ancienne» Commission de la protection de la vie privée renaîtra en tant que «Autorité de protection des données» («DPA»). </a:t>
            </a:r>
            <a:r>
              <a:rPr lang="fr-BE" sz="1430" dirty="0">
                <a:solidFill>
                  <a:schemeClr val="tx1">
                    <a:lumMod val="50000"/>
                  </a:schemeClr>
                </a:solidFill>
                <a:latin typeface="Times New Roman" panose="02020603050405020304" pitchFamily="18" charset="0"/>
                <a:cs typeface="Times New Roman" panose="02020603050405020304" pitchFamily="18" charset="0"/>
              </a:rPr>
              <a:t>La raison d'être de ce changement est double: aligner sa dénomination avec la terminologie du GDPR et mieux refléter la portée réelle de ses compétences. Non seulement la nouvelle et indépendante DPA maintiendra le rôle consultatif de son prédécesseur, mais elle sera également investi de vastes pouvoirs d'enquête, lui donnant les «dents» nécessaires pour assurer le respect du GDPR.</a:t>
            </a:r>
          </a:p>
          <a:p>
            <a:pPr algn="just"/>
            <a:endParaRPr lang="nl-BE" sz="1433"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02" y="842944"/>
            <a:ext cx="4523636" cy="5648400"/>
          </a:xfrm>
          <a:prstGeom prst="rect">
            <a:avLst/>
          </a:prstGeom>
        </p:spPr>
      </p:pic>
    </p:spTree>
    <p:extLst>
      <p:ext uri="{BB962C8B-B14F-4D97-AF65-F5344CB8AC3E}">
        <p14:creationId xmlns:p14="http://schemas.microsoft.com/office/powerpoint/2010/main" val="3804058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987" y="366692"/>
            <a:ext cx="9446094" cy="285531"/>
          </a:xfrm>
        </p:spPr>
        <p:txBody>
          <a:bodyPr/>
          <a:lstStyle/>
          <a:p>
            <a:r>
              <a:rPr lang="nl-BE" sz="2320" dirty="0">
                <a:solidFill>
                  <a:srgbClr val="00B0F0"/>
                </a:solidFill>
              </a:rPr>
              <a:t>DU CHATON AU TIGRE : LA NOUVELLE AUTORITE DE </a:t>
            </a:r>
            <a:r>
              <a:rPr lang="fr-BE" sz="2320" dirty="0">
                <a:solidFill>
                  <a:srgbClr val="00B0F0"/>
                </a:solidFill>
              </a:rPr>
              <a:t>CONTRÔLE</a:t>
            </a:r>
            <a:endParaRPr lang="nl-BE" sz="2320" dirty="0">
              <a:solidFill>
                <a:srgbClr val="00B0F0"/>
              </a:solidFill>
            </a:endParaRPr>
          </a:p>
        </p:txBody>
      </p:sp>
      <p:sp>
        <p:nvSpPr>
          <p:cNvPr id="3" name="Content Placeholder 2"/>
          <p:cNvSpPr>
            <a:spLocks noGrp="1"/>
          </p:cNvSpPr>
          <p:nvPr>
            <p:ph idx="1"/>
          </p:nvPr>
        </p:nvSpPr>
        <p:spPr>
          <a:xfrm>
            <a:off x="1059630" y="1081070"/>
            <a:ext cx="8766931" cy="6111913"/>
          </a:xfrm>
        </p:spPr>
        <p:txBody>
          <a:bodyPr/>
          <a:lstStyle/>
          <a:p>
            <a:pPr algn="just"/>
            <a:r>
              <a:rPr lang="fr-FR" sz="1430" dirty="0">
                <a:solidFill>
                  <a:schemeClr val="tx1">
                    <a:lumMod val="50000"/>
                  </a:schemeClr>
                </a:solidFill>
                <a:latin typeface="Times New Roman" panose="02020603050405020304" pitchFamily="18" charset="0"/>
                <a:cs typeface="Times New Roman" panose="02020603050405020304" pitchFamily="18" charset="0"/>
              </a:rPr>
              <a:t>Pour mieux permettre à la DPA de remplir son rôle nouvellement attribué, elle sera divisée en cinq corps:</a:t>
            </a:r>
          </a:p>
          <a:p>
            <a:pPr marL="285693" indent="-285693" algn="just">
              <a:buFont typeface="Arial" panose="020B0604020202020204" pitchFamily="34" charset="0"/>
              <a:buChar char="•"/>
            </a:pPr>
            <a:r>
              <a:rPr lang="fr-BE" sz="1430" dirty="0">
                <a:solidFill>
                  <a:schemeClr val="tx1">
                    <a:lumMod val="50000"/>
                  </a:schemeClr>
                </a:solidFill>
                <a:latin typeface="Times New Roman" panose="02020603050405020304" pitchFamily="18" charset="0"/>
                <a:cs typeface="Times New Roman" panose="02020603050405020304" pitchFamily="18" charset="0"/>
              </a:rPr>
              <a:t>Le Comité Exécutif</a:t>
            </a:r>
          </a:p>
          <a:p>
            <a:pPr marL="285693" indent="-285693" algn="just">
              <a:buFont typeface="Arial" panose="020B0604020202020204" pitchFamily="34" charset="0"/>
              <a:buChar char="•"/>
            </a:pPr>
            <a:r>
              <a:rPr lang="fr-BE" sz="1430" dirty="0">
                <a:solidFill>
                  <a:schemeClr val="tx1">
                    <a:lumMod val="50000"/>
                  </a:schemeClr>
                </a:solidFill>
                <a:latin typeface="Times New Roman" panose="02020603050405020304" pitchFamily="18" charset="0"/>
                <a:cs typeface="Times New Roman" panose="02020603050405020304" pitchFamily="18" charset="0"/>
              </a:rPr>
              <a:t>Le Secrétariat central</a:t>
            </a:r>
          </a:p>
          <a:p>
            <a:pPr marL="285693" indent="-285693" algn="just">
              <a:buFont typeface="Arial" panose="020B0604020202020204" pitchFamily="34" charset="0"/>
              <a:buChar char="•"/>
            </a:pPr>
            <a:r>
              <a:rPr lang="fr-BE" sz="1430" dirty="0">
                <a:solidFill>
                  <a:schemeClr val="tx1">
                    <a:lumMod val="50000"/>
                  </a:schemeClr>
                </a:solidFill>
                <a:latin typeface="Times New Roman" panose="02020603050405020304" pitchFamily="18" charset="0"/>
                <a:cs typeface="Times New Roman" panose="02020603050405020304" pitchFamily="18" charset="0"/>
              </a:rPr>
              <a:t>Le Centre du savoir</a:t>
            </a:r>
          </a:p>
          <a:p>
            <a:pPr marL="285693" indent="-285693" algn="just">
              <a:buFont typeface="Arial" panose="020B0604020202020204" pitchFamily="34" charset="0"/>
              <a:buChar char="•"/>
            </a:pPr>
            <a:r>
              <a:rPr lang="fr-BE" sz="1430" dirty="0">
                <a:solidFill>
                  <a:schemeClr val="tx1">
                    <a:lumMod val="50000"/>
                  </a:schemeClr>
                </a:solidFill>
                <a:latin typeface="Times New Roman" panose="02020603050405020304" pitchFamily="18" charset="0"/>
                <a:cs typeface="Times New Roman" panose="02020603050405020304" pitchFamily="18" charset="0"/>
              </a:rPr>
              <a:t>Le Service d'inspection, un nouvel organe investi du pouvoir d'enquêter auprès des organisations. Les pouvoirs d'enquête du service sont très larges et comprennent la possibilité d'organiser des auditions, de mener des examens sur place et de saisir des biens et des documents.</a:t>
            </a:r>
          </a:p>
          <a:p>
            <a:pPr marL="285693" indent="-285693" algn="just">
              <a:buFont typeface="Arial" panose="020B0604020202020204" pitchFamily="34" charset="0"/>
              <a:buChar char="•"/>
            </a:pPr>
            <a:r>
              <a:rPr lang="fr-BE" sz="1430" dirty="0">
                <a:solidFill>
                  <a:schemeClr val="tx1">
                    <a:lumMod val="50000"/>
                  </a:schemeClr>
                </a:solidFill>
                <a:latin typeface="Times New Roman" panose="02020603050405020304" pitchFamily="18" charset="0"/>
                <a:cs typeface="Times New Roman" panose="02020603050405020304" pitchFamily="18" charset="0"/>
              </a:rPr>
              <a:t>La Chambre des Litiges agira en tant qu'organe judiciaire / administratif de la DPA.</a:t>
            </a:r>
          </a:p>
          <a:p>
            <a:pPr algn="just"/>
            <a:r>
              <a:rPr lang="fr-BE" sz="1430" dirty="0">
                <a:solidFill>
                  <a:schemeClr val="tx1">
                    <a:lumMod val="50000"/>
                  </a:schemeClr>
                </a:solidFill>
                <a:latin typeface="Times New Roman" panose="02020603050405020304" pitchFamily="18" charset="0"/>
                <a:cs typeface="Times New Roman" panose="02020603050405020304" pitchFamily="18" charset="0"/>
              </a:rPr>
              <a:t>(...)</a:t>
            </a:r>
          </a:p>
          <a:p>
            <a:pPr algn="just"/>
            <a:r>
              <a:rPr lang="fr-FR" sz="1430" i="1" dirty="0">
                <a:solidFill>
                  <a:schemeClr val="tx1">
                    <a:lumMod val="50000"/>
                  </a:schemeClr>
                </a:solidFill>
                <a:latin typeface="Times New Roman" panose="02020603050405020304" pitchFamily="18" charset="0"/>
                <a:cs typeface="Times New Roman" panose="02020603050405020304" pitchFamily="18" charset="0"/>
              </a:rPr>
              <a:t>Mais quel sera l'impact de ces changements clés sur les citoyens et les organisations?</a:t>
            </a:r>
            <a:r>
              <a:rPr lang="fr-FR" sz="1430" dirty="0">
                <a:solidFill>
                  <a:schemeClr val="tx1">
                    <a:lumMod val="50000"/>
                  </a:schemeClr>
                </a:solidFill>
                <a:latin typeface="Times New Roman" panose="02020603050405020304" pitchFamily="18" charset="0"/>
                <a:cs typeface="Times New Roman" panose="02020603050405020304" pitchFamily="18" charset="0"/>
              </a:rPr>
              <a:t> </a:t>
            </a:r>
            <a:r>
              <a:rPr lang="fr-BE" sz="1430" dirty="0">
                <a:solidFill>
                  <a:schemeClr val="tx1">
                    <a:lumMod val="50000"/>
                  </a:schemeClr>
                </a:solidFill>
                <a:latin typeface="Times New Roman" panose="02020603050405020304" pitchFamily="18" charset="0"/>
                <a:cs typeface="Times New Roman" panose="02020603050405020304" pitchFamily="18" charset="0"/>
              </a:rPr>
              <a:t>Tout d'abord, le projet de loi permet aux personnes physiques et morales de déposer des plaintes auprès de la DPA. Une telle plainte peut déclencher une enquête par le service d'inspection. Non seulement le service d'inspection dispose de pouvoirs d'enquête très larges, mais il peut aussi prendre des mesures temporaires, comme l'obligation pour l'organisation de geler toutes les activités de traitement pendant trois mois et plus. Le rapport de l'enquête peut ensuite être porté devant la Chambre des litiges. En raison de ses compétences étendues, la Chambre des litiges peut décider de classer l'affaire, donner un avertissement, obliger l'organisation à prendre certaines mesures, imposer une amende administrative et ainsi de suite. Cependant, toutes les plaintes déposées avant l'entrée en vigueur de la loi de réforme, mais toujours pendantes, seront traitées selon les anciennes procédures. Enfin, pour assurer la sécurité judiciaire, le projet de loi stipule clairement que toutes les autorisations de traitement antérieures délivrées par les comités sectoriels, qui seront supprimés, resteront valides.</a:t>
            </a:r>
            <a:endParaRPr lang="en-US" sz="143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1433"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a:p>
            <a:r>
              <a:rPr lang="fr-FR" sz="1430" dirty="0">
                <a:solidFill>
                  <a:schemeClr val="tx1">
                    <a:lumMod val="50000"/>
                  </a:schemeClr>
                </a:solidFill>
                <a:latin typeface="Times New Roman" panose="02020603050405020304" pitchFamily="18" charset="0"/>
                <a:cs typeface="Times New Roman" panose="02020603050405020304" pitchFamily="18" charset="0"/>
              </a:rPr>
              <a:t>Avec l'arrivée du GDPR, tout le paysage de la protection des données changera, et avec lui, la Commission belge de la protection de la vie privée telle que nous la connaissons. </a:t>
            </a:r>
            <a:r>
              <a:rPr lang="fr-BE" sz="1430" dirty="0">
                <a:solidFill>
                  <a:schemeClr val="tx1">
                    <a:lumMod val="50000"/>
                  </a:schemeClr>
                </a:solidFill>
                <a:latin typeface="Times New Roman" panose="02020603050405020304" pitchFamily="18" charset="0"/>
                <a:cs typeface="Times New Roman" panose="02020603050405020304" pitchFamily="18" charset="0"/>
              </a:rPr>
              <a:t>Le futur DPA aura plus de compétences afin de protéger véritablement les droits des citoyens et de réprimander les organisations qui ne les défendent pas.</a:t>
            </a:r>
          </a:p>
          <a:p>
            <a:endParaRPr lang="nl-BE" dirty="0"/>
          </a:p>
        </p:txBody>
      </p:sp>
    </p:spTree>
    <p:extLst>
      <p:ext uri="{BB962C8B-B14F-4D97-AF65-F5344CB8AC3E}">
        <p14:creationId xmlns:p14="http://schemas.microsoft.com/office/powerpoint/2010/main" val="1487113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B8B1A-0351-42C6-8DC0-F2695BB2FC98}"/>
              </a:ext>
            </a:extLst>
          </p:cNvPr>
          <p:cNvSpPr>
            <a:spLocks noGrp="1"/>
          </p:cNvSpPr>
          <p:nvPr>
            <p:ph idx="1"/>
          </p:nvPr>
        </p:nvSpPr>
        <p:spPr>
          <a:xfrm>
            <a:off x="669044" y="1281330"/>
            <a:ext cx="10019862" cy="4203319"/>
          </a:xfrm>
        </p:spPr>
        <p:txBody>
          <a:bodyPr/>
          <a:lstStyle/>
          <a:p>
            <a:endParaRPr lang="nl-BE" dirty="0"/>
          </a:p>
          <a:p>
            <a:pPr marL="285750" indent="-285750">
              <a:buFont typeface="Arial" panose="020B0604020202020204" pitchFamily="34" charset="0"/>
              <a:buChar char="•"/>
            </a:pPr>
            <a:r>
              <a:rPr lang="fr-BE" dirty="0"/>
              <a:t>Full compliance?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a:t>Pas de réel ‘big-bang’ – approche graduelle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a:t>Principe de responsabilité – à vous de prouver votre bonne foi!</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a:t>Approche intégrée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a:t>Prenez une cyber-assurance!</a:t>
            </a:r>
          </a:p>
        </p:txBody>
      </p:sp>
      <p:sp>
        <p:nvSpPr>
          <p:cNvPr id="4" name="Title 1">
            <a:extLst>
              <a:ext uri="{FF2B5EF4-FFF2-40B4-BE49-F238E27FC236}">
                <a16:creationId xmlns:a16="http://schemas.microsoft.com/office/drawing/2014/main" id="{F2E13119-2CAE-4A62-BBFF-C91C8EE52EFE}"/>
              </a:ext>
            </a:extLst>
          </p:cNvPr>
          <p:cNvSpPr txBox="1">
            <a:spLocks/>
          </p:cNvSpPr>
          <p:nvPr/>
        </p:nvSpPr>
        <p:spPr bwMode="gray">
          <a:xfrm>
            <a:off x="661314" y="641411"/>
            <a:ext cx="9869168" cy="319959"/>
          </a:xfrm>
          <a:prstGeom prst="rect">
            <a:avLst/>
          </a:prstGeom>
        </p:spPr>
        <p:txBody>
          <a:bodyPr vert="horz" wrap="square" lIns="0" tIns="0" rIns="0" bIns="0" rtlCol="0" anchor="t" anchorCtr="0">
            <a:spAutoFit/>
          </a:bodyPr>
          <a:lstStyle>
            <a:lvl1pPr algn="l" defTabSz="104305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fr-BE" sz="2599" dirty="0">
                <a:solidFill>
                  <a:srgbClr val="00B0F0"/>
                </a:solidFill>
                <a:latin typeface="+mn-lt"/>
                <a:ea typeface="+mn-ea"/>
                <a:cs typeface="+mn-cs"/>
              </a:rPr>
              <a:t>Conclusions</a:t>
            </a:r>
            <a:endParaRPr lang="nl-BE" sz="2599" dirty="0">
              <a:latin typeface="+mn-lt"/>
              <a:cs typeface="Calibri" pitchFamily="34" charset="0"/>
            </a:endParaRPr>
          </a:p>
        </p:txBody>
      </p:sp>
    </p:spTree>
    <p:extLst>
      <p:ext uri="{BB962C8B-B14F-4D97-AF65-F5344CB8AC3E}">
        <p14:creationId xmlns:p14="http://schemas.microsoft.com/office/powerpoint/2010/main" val="96319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9F699E-414F-4730-9CCA-CE97902C7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753" y="957063"/>
            <a:ext cx="1944542" cy="2826787"/>
          </a:xfrm>
          <a:prstGeom prst="rect">
            <a:avLst/>
          </a:prstGeom>
        </p:spPr>
      </p:pic>
      <p:sp>
        <p:nvSpPr>
          <p:cNvPr id="7" name="Title 1">
            <a:extLst>
              <a:ext uri="{FF2B5EF4-FFF2-40B4-BE49-F238E27FC236}">
                <a16:creationId xmlns:a16="http://schemas.microsoft.com/office/drawing/2014/main" id="{A7559B14-8B7D-4E46-970D-FDA9DD823293}"/>
              </a:ext>
            </a:extLst>
          </p:cNvPr>
          <p:cNvSpPr txBox="1">
            <a:spLocks/>
          </p:cNvSpPr>
          <p:nvPr/>
        </p:nvSpPr>
        <p:spPr bwMode="gray">
          <a:xfrm>
            <a:off x="527162" y="3939393"/>
            <a:ext cx="4014068" cy="6371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3528" b="1">
                <a:solidFill>
                  <a:schemeClr val="bg1"/>
                </a:solidFill>
                <a:latin typeface="+mj-lt"/>
                <a:ea typeface="+mj-ea"/>
                <a:cs typeface="+mj-cs"/>
              </a:defRPr>
            </a:lvl1pPr>
            <a:lvl2pPr algn="l" rtl="0" eaLnBrk="1" fontAlgn="base" hangingPunct="1">
              <a:lnSpc>
                <a:spcPct val="105000"/>
              </a:lnSpc>
              <a:spcBef>
                <a:spcPct val="0"/>
              </a:spcBef>
              <a:spcAft>
                <a:spcPct val="0"/>
              </a:spcAft>
              <a:defRPr sz="3087" b="1">
                <a:solidFill>
                  <a:srgbClr val="ED1A3B"/>
                </a:solidFill>
                <a:latin typeface="Trebuchet MS" pitchFamily="34" charset="0"/>
              </a:defRPr>
            </a:lvl2pPr>
            <a:lvl3pPr algn="l" rtl="0" eaLnBrk="1" fontAlgn="base" hangingPunct="1">
              <a:lnSpc>
                <a:spcPct val="105000"/>
              </a:lnSpc>
              <a:spcBef>
                <a:spcPct val="0"/>
              </a:spcBef>
              <a:spcAft>
                <a:spcPct val="0"/>
              </a:spcAft>
              <a:defRPr sz="3087" b="1">
                <a:solidFill>
                  <a:srgbClr val="ED1A3B"/>
                </a:solidFill>
                <a:latin typeface="Trebuchet MS" pitchFamily="34" charset="0"/>
              </a:defRPr>
            </a:lvl3pPr>
            <a:lvl4pPr algn="l" rtl="0" eaLnBrk="1" fontAlgn="base" hangingPunct="1">
              <a:lnSpc>
                <a:spcPct val="105000"/>
              </a:lnSpc>
              <a:spcBef>
                <a:spcPct val="0"/>
              </a:spcBef>
              <a:spcAft>
                <a:spcPct val="0"/>
              </a:spcAft>
              <a:defRPr sz="3087" b="1">
                <a:solidFill>
                  <a:srgbClr val="ED1A3B"/>
                </a:solidFill>
                <a:latin typeface="Trebuchet MS" pitchFamily="34" charset="0"/>
              </a:defRPr>
            </a:lvl4pPr>
            <a:lvl5pPr algn="l" rtl="0" eaLnBrk="1" fontAlgn="base" hangingPunct="1">
              <a:lnSpc>
                <a:spcPct val="105000"/>
              </a:lnSpc>
              <a:spcBef>
                <a:spcPct val="0"/>
              </a:spcBef>
              <a:spcAft>
                <a:spcPct val="0"/>
              </a:spcAft>
              <a:defRPr sz="3087" b="1">
                <a:solidFill>
                  <a:srgbClr val="ED1A3B"/>
                </a:solidFill>
                <a:latin typeface="Trebuchet MS" pitchFamily="34" charset="0"/>
              </a:defRPr>
            </a:lvl5pPr>
            <a:lvl6pPr marL="504063" algn="l" rtl="0" eaLnBrk="1" fontAlgn="base" hangingPunct="1">
              <a:lnSpc>
                <a:spcPct val="105000"/>
              </a:lnSpc>
              <a:spcBef>
                <a:spcPct val="0"/>
              </a:spcBef>
              <a:spcAft>
                <a:spcPct val="0"/>
              </a:spcAft>
              <a:defRPr sz="3087" b="1">
                <a:solidFill>
                  <a:srgbClr val="ED1A3B"/>
                </a:solidFill>
                <a:latin typeface="Trebuchet MS" pitchFamily="34" charset="0"/>
              </a:defRPr>
            </a:lvl6pPr>
            <a:lvl7pPr marL="1008126" algn="l" rtl="0" eaLnBrk="1" fontAlgn="base" hangingPunct="1">
              <a:lnSpc>
                <a:spcPct val="105000"/>
              </a:lnSpc>
              <a:spcBef>
                <a:spcPct val="0"/>
              </a:spcBef>
              <a:spcAft>
                <a:spcPct val="0"/>
              </a:spcAft>
              <a:defRPr sz="3087" b="1">
                <a:solidFill>
                  <a:srgbClr val="ED1A3B"/>
                </a:solidFill>
                <a:latin typeface="Trebuchet MS" pitchFamily="34" charset="0"/>
              </a:defRPr>
            </a:lvl7pPr>
            <a:lvl8pPr marL="1512189" algn="l" rtl="0" eaLnBrk="1" fontAlgn="base" hangingPunct="1">
              <a:lnSpc>
                <a:spcPct val="105000"/>
              </a:lnSpc>
              <a:spcBef>
                <a:spcPct val="0"/>
              </a:spcBef>
              <a:spcAft>
                <a:spcPct val="0"/>
              </a:spcAft>
              <a:defRPr sz="3087" b="1">
                <a:solidFill>
                  <a:srgbClr val="ED1A3B"/>
                </a:solidFill>
                <a:latin typeface="Trebuchet MS" pitchFamily="34" charset="0"/>
              </a:defRPr>
            </a:lvl8pPr>
            <a:lvl9pPr marL="2016252" algn="l" rtl="0" eaLnBrk="1" fontAlgn="base" hangingPunct="1">
              <a:lnSpc>
                <a:spcPct val="105000"/>
              </a:lnSpc>
              <a:spcBef>
                <a:spcPct val="0"/>
              </a:spcBef>
              <a:spcAft>
                <a:spcPct val="0"/>
              </a:spcAft>
              <a:defRPr sz="3087" b="1">
                <a:solidFill>
                  <a:srgbClr val="ED1A3B"/>
                </a:solidFill>
                <a:latin typeface="Trebuchet MS" pitchFamily="34" charset="0"/>
              </a:defRPr>
            </a:lvl9pPr>
          </a:lstStyle>
          <a:p>
            <a:pPr defTabSz="914217"/>
            <a:r>
              <a:rPr lang="nl-BE" sz="2400" kern="0" dirty="0">
                <a:hlinkClick r:id="rId3"/>
              </a:rPr>
              <a:t>Koen.Claessens@bdo.be</a:t>
            </a:r>
            <a:endParaRPr lang="nl-BE" sz="2400" kern="0" dirty="0">
              <a:solidFill>
                <a:schemeClr val="tx1"/>
              </a:solidFill>
            </a:endParaRPr>
          </a:p>
          <a:p>
            <a:pPr defTabSz="914217"/>
            <a:r>
              <a:rPr lang="nl-BE" sz="2400" kern="0" dirty="0"/>
              <a:t>0497/51.53.83</a:t>
            </a:r>
          </a:p>
        </p:txBody>
      </p:sp>
      <p:sp>
        <p:nvSpPr>
          <p:cNvPr id="4" name="Title 1">
            <a:extLst>
              <a:ext uri="{FF2B5EF4-FFF2-40B4-BE49-F238E27FC236}">
                <a16:creationId xmlns:a16="http://schemas.microsoft.com/office/drawing/2014/main" id="{8A2A3E0A-2D9A-41A6-8A4C-BA7761F07681}"/>
              </a:ext>
            </a:extLst>
          </p:cNvPr>
          <p:cNvSpPr txBox="1">
            <a:spLocks/>
          </p:cNvSpPr>
          <p:nvPr/>
        </p:nvSpPr>
        <p:spPr bwMode="gray">
          <a:xfrm>
            <a:off x="5489922" y="3941982"/>
            <a:ext cx="4014068" cy="6371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3528" b="1">
                <a:solidFill>
                  <a:schemeClr val="bg1"/>
                </a:solidFill>
                <a:latin typeface="+mj-lt"/>
                <a:ea typeface="+mj-ea"/>
                <a:cs typeface="+mj-cs"/>
              </a:defRPr>
            </a:lvl1pPr>
            <a:lvl2pPr algn="l" rtl="0" eaLnBrk="1" fontAlgn="base" hangingPunct="1">
              <a:lnSpc>
                <a:spcPct val="105000"/>
              </a:lnSpc>
              <a:spcBef>
                <a:spcPct val="0"/>
              </a:spcBef>
              <a:spcAft>
                <a:spcPct val="0"/>
              </a:spcAft>
              <a:defRPr sz="3087" b="1">
                <a:solidFill>
                  <a:srgbClr val="ED1A3B"/>
                </a:solidFill>
                <a:latin typeface="Trebuchet MS" pitchFamily="34" charset="0"/>
              </a:defRPr>
            </a:lvl2pPr>
            <a:lvl3pPr algn="l" rtl="0" eaLnBrk="1" fontAlgn="base" hangingPunct="1">
              <a:lnSpc>
                <a:spcPct val="105000"/>
              </a:lnSpc>
              <a:spcBef>
                <a:spcPct val="0"/>
              </a:spcBef>
              <a:spcAft>
                <a:spcPct val="0"/>
              </a:spcAft>
              <a:defRPr sz="3087" b="1">
                <a:solidFill>
                  <a:srgbClr val="ED1A3B"/>
                </a:solidFill>
                <a:latin typeface="Trebuchet MS" pitchFamily="34" charset="0"/>
              </a:defRPr>
            </a:lvl3pPr>
            <a:lvl4pPr algn="l" rtl="0" eaLnBrk="1" fontAlgn="base" hangingPunct="1">
              <a:lnSpc>
                <a:spcPct val="105000"/>
              </a:lnSpc>
              <a:spcBef>
                <a:spcPct val="0"/>
              </a:spcBef>
              <a:spcAft>
                <a:spcPct val="0"/>
              </a:spcAft>
              <a:defRPr sz="3087" b="1">
                <a:solidFill>
                  <a:srgbClr val="ED1A3B"/>
                </a:solidFill>
                <a:latin typeface="Trebuchet MS" pitchFamily="34" charset="0"/>
              </a:defRPr>
            </a:lvl4pPr>
            <a:lvl5pPr algn="l" rtl="0" eaLnBrk="1" fontAlgn="base" hangingPunct="1">
              <a:lnSpc>
                <a:spcPct val="105000"/>
              </a:lnSpc>
              <a:spcBef>
                <a:spcPct val="0"/>
              </a:spcBef>
              <a:spcAft>
                <a:spcPct val="0"/>
              </a:spcAft>
              <a:defRPr sz="3087" b="1">
                <a:solidFill>
                  <a:srgbClr val="ED1A3B"/>
                </a:solidFill>
                <a:latin typeface="Trebuchet MS" pitchFamily="34" charset="0"/>
              </a:defRPr>
            </a:lvl5pPr>
            <a:lvl6pPr marL="504063" algn="l" rtl="0" eaLnBrk="1" fontAlgn="base" hangingPunct="1">
              <a:lnSpc>
                <a:spcPct val="105000"/>
              </a:lnSpc>
              <a:spcBef>
                <a:spcPct val="0"/>
              </a:spcBef>
              <a:spcAft>
                <a:spcPct val="0"/>
              </a:spcAft>
              <a:defRPr sz="3087" b="1">
                <a:solidFill>
                  <a:srgbClr val="ED1A3B"/>
                </a:solidFill>
                <a:latin typeface="Trebuchet MS" pitchFamily="34" charset="0"/>
              </a:defRPr>
            </a:lvl6pPr>
            <a:lvl7pPr marL="1008126" algn="l" rtl="0" eaLnBrk="1" fontAlgn="base" hangingPunct="1">
              <a:lnSpc>
                <a:spcPct val="105000"/>
              </a:lnSpc>
              <a:spcBef>
                <a:spcPct val="0"/>
              </a:spcBef>
              <a:spcAft>
                <a:spcPct val="0"/>
              </a:spcAft>
              <a:defRPr sz="3087" b="1">
                <a:solidFill>
                  <a:srgbClr val="ED1A3B"/>
                </a:solidFill>
                <a:latin typeface="Trebuchet MS" pitchFamily="34" charset="0"/>
              </a:defRPr>
            </a:lvl7pPr>
            <a:lvl8pPr marL="1512189" algn="l" rtl="0" eaLnBrk="1" fontAlgn="base" hangingPunct="1">
              <a:lnSpc>
                <a:spcPct val="105000"/>
              </a:lnSpc>
              <a:spcBef>
                <a:spcPct val="0"/>
              </a:spcBef>
              <a:spcAft>
                <a:spcPct val="0"/>
              </a:spcAft>
              <a:defRPr sz="3087" b="1">
                <a:solidFill>
                  <a:srgbClr val="ED1A3B"/>
                </a:solidFill>
                <a:latin typeface="Trebuchet MS" pitchFamily="34" charset="0"/>
              </a:defRPr>
            </a:lvl8pPr>
            <a:lvl9pPr marL="2016252" algn="l" rtl="0" eaLnBrk="1" fontAlgn="base" hangingPunct="1">
              <a:lnSpc>
                <a:spcPct val="105000"/>
              </a:lnSpc>
              <a:spcBef>
                <a:spcPct val="0"/>
              </a:spcBef>
              <a:spcAft>
                <a:spcPct val="0"/>
              </a:spcAft>
              <a:defRPr sz="3087" b="1">
                <a:solidFill>
                  <a:srgbClr val="ED1A3B"/>
                </a:solidFill>
                <a:latin typeface="Trebuchet MS" pitchFamily="34" charset="0"/>
              </a:defRPr>
            </a:lvl9pPr>
          </a:lstStyle>
          <a:p>
            <a:pPr defTabSz="914217"/>
            <a:r>
              <a:rPr lang="nl-BE" sz="2400" kern="0" dirty="0">
                <a:hlinkClick r:id="rId3"/>
              </a:rPr>
              <a:t>Marie.Geens@bdo.be</a:t>
            </a:r>
            <a:endParaRPr lang="nl-BE" sz="2400" kern="0" dirty="0">
              <a:solidFill>
                <a:schemeClr val="tx1"/>
              </a:solidFill>
            </a:endParaRPr>
          </a:p>
          <a:p>
            <a:pPr defTabSz="914217"/>
            <a:r>
              <a:rPr lang="nl-BE" sz="2400" kern="0" dirty="0"/>
              <a:t>0497/51.53.83</a:t>
            </a:r>
          </a:p>
        </p:txBody>
      </p:sp>
    </p:spTree>
    <p:extLst>
      <p:ext uri="{BB962C8B-B14F-4D97-AF65-F5344CB8AC3E}">
        <p14:creationId xmlns:p14="http://schemas.microsoft.com/office/powerpoint/2010/main" val="164488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tiff"/>
          <p:cNvPicPr>
            <a:picLocks noChangeAspect="1"/>
          </p:cNvPicPr>
          <p:nvPr/>
        </p:nvPicPr>
        <p:blipFill>
          <a:blip r:embed="rId2" cstate="print">
            <a:extLst/>
          </a:blip>
          <a:stretch>
            <a:fillRect/>
          </a:stretch>
        </p:blipFill>
        <p:spPr>
          <a:xfrm>
            <a:off x="631510" y="1763195"/>
            <a:ext cx="1170824" cy="780096"/>
          </a:xfrm>
          <a:prstGeom prst="rect">
            <a:avLst/>
          </a:prstGeom>
          <a:ln w="12700">
            <a:solidFill>
              <a:srgbClr val="A7A7A7"/>
            </a:solidFill>
            <a:miter lim="400000"/>
          </a:ln>
        </p:spPr>
      </p:pic>
      <p:sp>
        <p:nvSpPr>
          <p:cNvPr id="5" name="Shape 301"/>
          <p:cNvSpPr/>
          <p:nvPr/>
        </p:nvSpPr>
        <p:spPr>
          <a:xfrm>
            <a:off x="1959861" y="1788856"/>
            <a:ext cx="5568775" cy="6791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a:defRPr>
                <a:solidFill>
                  <a:schemeClr val="accent5">
                    <a:lumOff val="-8470"/>
                  </a:schemeClr>
                </a:solidFill>
              </a:defRPr>
            </a:pPr>
            <a:r>
              <a:rPr lang="fr-BE" sz="2315" dirty="0"/>
              <a:t>Règlement général sur la protection des données (RGPD)</a:t>
            </a:r>
            <a:endParaRPr sz="2315" dirty="0"/>
          </a:p>
          <a:p>
            <a:pPr>
              <a:defRPr>
                <a:solidFill>
                  <a:schemeClr val="accent5">
                    <a:lumOff val="-8470"/>
                  </a:schemeClr>
                </a:solidFill>
              </a:defRPr>
            </a:pPr>
            <a:r>
              <a:rPr sz="2315" dirty="0"/>
              <a:t>25 M</a:t>
            </a:r>
            <a:r>
              <a:rPr lang="fr-BE" sz="2315" dirty="0"/>
              <a:t>ai</a:t>
            </a:r>
            <a:r>
              <a:rPr sz="2315" dirty="0"/>
              <a:t> 2018</a:t>
            </a:r>
            <a:endParaRPr lang="nl-BE" sz="2315" dirty="0"/>
          </a:p>
        </p:txBody>
      </p:sp>
      <p:pic>
        <p:nvPicPr>
          <p:cNvPr id="6" name="pasted-image.tiff"/>
          <p:cNvPicPr>
            <a:picLocks noChangeAspect="1"/>
          </p:cNvPicPr>
          <p:nvPr/>
        </p:nvPicPr>
        <p:blipFill>
          <a:blip r:embed="rId3" cstate="print">
            <a:extLst/>
          </a:blip>
          <a:stretch>
            <a:fillRect/>
          </a:stretch>
        </p:blipFill>
        <p:spPr>
          <a:xfrm>
            <a:off x="4501911" y="3019659"/>
            <a:ext cx="1341163" cy="998012"/>
          </a:xfrm>
          <a:prstGeom prst="rect">
            <a:avLst/>
          </a:prstGeom>
          <a:ln w="12700">
            <a:miter lim="400000"/>
          </a:ln>
        </p:spPr>
      </p:pic>
      <p:pic>
        <p:nvPicPr>
          <p:cNvPr id="7" name="pasted-image-filtered.png"/>
          <p:cNvPicPr>
            <a:picLocks noChangeAspect="1"/>
          </p:cNvPicPr>
          <p:nvPr/>
        </p:nvPicPr>
        <p:blipFill>
          <a:blip r:embed="rId4" cstate="print">
            <a:extLst/>
          </a:blip>
          <a:stretch>
            <a:fillRect/>
          </a:stretch>
        </p:blipFill>
        <p:spPr>
          <a:xfrm>
            <a:off x="6792235" y="2689026"/>
            <a:ext cx="1921944" cy="1659278"/>
          </a:xfrm>
          <a:prstGeom prst="rect">
            <a:avLst/>
          </a:prstGeom>
          <a:ln w="12700">
            <a:miter lim="400000"/>
          </a:ln>
        </p:spPr>
      </p:pic>
      <p:pic>
        <p:nvPicPr>
          <p:cNvPr id="8" name="pasted-image.tiff"/>
          <p:cNvPicPr>
            <a:picLocks noChangeAspect="1"/>
          </p:cNvPicPr>
          <p:nvPr/>
        </p:nvPicPr>
        <p:blipFill>
          <a:blip r:embed="rId5" cstate="print">
            <a:extLst/>
          </a:blip>
          <a:stretch>
            <a:fillRect/>
          </a:stretch>
        </p:blipFill>
        <p:spPr>
          <a:xfrm>
            <a:off x="2142768" y="2857636"/>
            <a:ext cx="1241952" cy="1322057"/>
          </a:xfrm>
          <a:prstGeom prst="rect">
            <a:avLst/>
          </a:prstGeom>
          <a:ln w="12700">
            <a:miter lim="400000"/>
          </a:ln>
        </p:spPr>
      </p:pic>
      <p:sp>
        <p:nvSpPr>
          <p:cNvPr id="9" name="Shape 305"/>
          <p:cNvSpPr/>
          <p:nvPr/>
        </p:nvSpPr>
        <p:spPr>
          <a:xfrm>
            <a:off x="3462234" y="3400519"/>
            <a:ext cx="962163" cy="1"/>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50407" rIns="50407"/>
          <a:lstStyle/>
          <a:p>
            <a:endParaRPr sz="2315" dirty="0"/>
          </a:p>
        </p:txBody>
      </p:sp>
      <p:sp>
        <p:nvSpPr>
          <p:cNvPr id="10" name="Shape 306"/>
          <p:cNvSpPr/>
          <p:nvPr/>
        </p:nvSpPr>
        <p:spPr>
          <a:xfrm>
            <a:off x="6016240" y="3518664"/>
            <a:ext cx="962163" cy="1"/>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50407" rIns="50407"/>
          <a:lstStyle/>
          <a:p>
            <a:endParaRPr sz="2315" dirty="0"/>
          </a:p>
        </p:txBody>
      </p:sp>
      <p:sp>
        <p:nvSpPr>
          <p:cNvPr id="11" name="Shape 307"/>
          <p:cNvSpPr/>
          <p:nvPr/>
        </p:nvSpPr>
        <p:spPr>
          <a:xfrm flipH="1">
            <a:off x="5920587" y="3518664"/>
            <a:ext cx="962162" cy="1"/>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50407" rIns="50407"/>
          <a:lstStyle/>
          <a:p>
            <a:endParaRPr sz="2315" dirty="0"/>
          </a:p>
        </p:txBody>
      </p:sp>
      <p:sp>
        <p:nvSpPr>
          <p:cNvPr id="12" name="Shape 308"/>
          <p:cNvSpPr/>
          <p:nvPr/>
        </p:nvSpPr>
        <p:spPr>
          <a:xfrm>
            <a:off x="3462234" y="3701569"/>
            <a:ext cx="962163" cy="1"/>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50407" rIns="50407"/>
          <a:lstStyle/>
          <a:p>
            <a:endParaRPr sz="2315" dirty="0"/>
          </a:p>
        </p:txBody>
      </p:sp>
      <p:sp>
        <p:nvSpPr>
          <p:cNvPr id="13" name="Shape 309"/>
          <p:cNvSpPr/>
          <p:nvPr/>
        </p:nvSpPr>
        <p:spPr>
          <a:xfrm flipH="1">
            <a:off x="3366579" y="3701569"/>
            <a:ext cx="962163" cy="1"/>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50407" rIns="50407"/>
          <a:lstStyle/>
          <a:p>
            <a:endParaRPr sz="2315" dirty="0"/>
          </a:p>
        </p:txBody>
      </p:sp>
      <p:sp>
        <p:nvSpPr>
          <p:cNvPr id="14" name="Shape 310"/>
          <p:cNvSpPr/>
          <p:nvPr/>
        </p:nvSpPr>
        <p:spPr>
          <a:xfrm>
            <a:off x="953418" y="4193123"/>
            <a:ext cx="2736304" cy="6791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a:defRPr>
                <a:solidFill>
                  <a:schemeClr val="accent5">
                    <a:lumOff val="-8470"/>
                  </a:schemeClr>
                </a:solidFill>
              </a:defRPr>
            </a:lvl1pPr>
          </a:lstStyle>
          <a:p>
            <a:r>
              <a:rPr lang="fr-BE" sz="2315" dirty="0"/>
              <a:t>Personne concernée (</a:t>
            </a:r>
            <a:r>
              <a:rPr sz="2315" i="1" dirty="0"/>
              <a:t>Data subject</a:t>
            </a:r>
            <a:r>
              <a:rPr lang="fr-BE" sz="2315" dirty="0"/>
              <a:t>)</a:t>
            </a:r>
            <a:endParaRPr sz="2315" dirty="0"/>
          </a:p>
        </p:txBody>
      </p:sp>
      <p:sp>
        <p:nvSpPr>
          <p:cNvPr id="15" name="Shape 311"/>
          <p:cNvSpPr/>
          <p:nvPr/>
        </p:nvSpPr>
        <p:spPr>
          <a:xfrm>
            <a:off x="3833738" y="4370615"/>
            <a:ext cx="3049011" cy="5016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a:defRPr>
                <a:solidFill>
                  <a:schemeClr val="accent5">
                    <a:lumOff val="-8470"/>
                  </a:schemeClr>
                </a:solidFill>
              </a:defRPr>
            </a:lvl1pPr>
          </a:lstStyle>
          <a:p>
            <a:r>
              <a:rPr lang="fr-BE" sz="2315" dirty="0"/>
              <a:t>Responsable de traitement</a:t>
            </a:r>
          </a:p>
          <a:p>
            <a:r>
              <a:rPr lang="fr-BE" sz="2315" dirty="0"/>
              <a:t> (</a:t>
            </a:r>
            <a:r>
              <a:rPr lang="fr-BE" sz="2315" i="1" dirty="0"/>
              <a:t>Controller</a:t>
            </a:r>
            <a:r>
              <a:rPr lang="fr-BE" sz="2315" dirty="0"/>
              <a:t>) </a:t>
            </a:r>
            <a:endParaRPr sz="2315" dirty="0"/>
          </a:p>
        </p:txBody>
      </p:sp>
      <p:sp>
        <p:nvSpPr>
          <p:cNvPr id="16" name="Shape 312"/>
          <p:cNvSpPr/>
          <p:nvPr/>
        </p:nvSpPr>
        <p:spPr>
          <a:xfrm>
            <a:off x="7168700" y="4193123"/>
            <a:ext cx="2321473" cy="6791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a:defRPr>
                <a:solidFill>
                  <a:schemeClr val="accent5">
                    <a:lumOff val="-8470"/>
                  </a:schemeClr>
                </a:solidFill>
              </a:defRPr>
            </a:lvl1pPr>
          </a:lstStyle>
          <a:p>
            <a:r>
              <a:rPr lang="fr-BE" sz="2315" dirty="0"/>
              <a:t>Sous-traitant (</a:t>
            </a:r>
            <a:r>
              <a:rPr lang="fr-BE" sz="2315" i="1" dirty="0"/>
              <a:t>Processor</a:t>
            </a:r>
            <a:r>
              <a:rPr lang="fr-BE" sz="2315" dirty="0"/>
              <a:t>) </a:t>
            </a:r>
            <a:endParaRPr sz="2315" dirty="0"/>
          </a:p>
        </p:txBody>
      </p:sp>
      <p:sp>
        <p:nvSpPr>
          <p:cNvPr id="17" name="Rectangle 16"/>
          <p:cNvSpPr/>
          <p:nvPr/>
        </p:nvSpPr>
        <p:spPr>
          <a:xfrm>
            <a:off x="1959861" y="5303166"/>
            <a:ext cx="6754318" cy="1161087"/>
          </a:xfrm>
          <a:prstGeom prst="rect">
            <a:avLst/>
          </a:prstGeom>
        </p:spPr>
        <p:txBody>
          <a:bodyPr wrap="square">
            <a:spAutoFit/>
          </a:bodyPr>
          <a:lstStyle/>
          <a:p>
            <a:pPr algn="ctr">
              <a:defRPr>
                <a:solidFill>
                  <a:schemeClr val="accent5">
                    <a:lumOff val="-8470"/>
                  </a:schemeClr>
                </a:solidFill>
              </a:defRPr>
            </a:pPr>
            <a:r>
              <a:rPr lang="fr-BE" sz="2315" dirty="0"/>
              <a:t>“Toute information relative à un individu </a:t>
            </a:r>
            <a:r>
              <a:rPr lang="fr-BE" sz="2315" i="1" dirty="0"/>
              <a:t>identifié ou identifiable </a:t>
            </a:r>
            <a:r>
              <a:rPr lang="fr-BE" sz="2315" dirty="0"/>
              <a:t>sur base de certaines caractéristiques”. </a:t>
            </a:r>
          </a:p>
        </p:txBody>
      </p:sp>
      <p:sp>
        <p:nvSpPr>
          <p:cNvPr id="19" name="Title 2">
            <a:extLst>
              <a:ext uri="{FF2B5EF4-FFF2-40B4-BE49-F238E27FC236}">
                <a16:creationId xmlns:a16="http://schemas.microsoft.com/office/drawing/2014/main" id="{84338DEF-57DA-4168-916C-983A2D66C88B}"/>
              </a:ext>
            </a:extLst>
          </p:cNvPr>
          <p:cNvSpPr>
            <a:spLocks noGrp="1"/>
          </p:cNvSpPr>
          <p:nvPr>
            <p:ph type="title"/>
          </p:nvPr>
        </p:nvSpPr>
        <p:spPr>
          <a:xfrm>
            <a:off x="666939" y="579106"/>
            <a:ext cx="9357935" cy="640041"/>
          </a:xfrm>
        </p:spPr>
        <p:txBody>
          <a:bodyPr/>
          <a:lstStyle/>
          <a:p>
            <a:pPr algn="ctr"/>
            <a:r>
              <a:rPr lang="fr-BE" dirty="0">
                <a:solidFill>
                  <a:srgbClr val="00B0F0"/>
                </a:solidFill>
                <a:latin typeface="+mn-lt"/>
                <a:ea typeface="+mn-ea"/>
                <a:cs typeface="+mn-cs"/>
              </a:rPr>
              <a:t>CONTEXTE</a:t>
            </a:r>
          </a:p>
        </p:txBody>
      </p:sp>
    </p:spTree>
    <p:extLst>
      <p:ext uri="{BB962C8B-B14F-4D97-AF65-F5344CB8AC3E}">
        <p14:creationId xmlns:p14="http://schemas.microsoft.com/office/powerpoint/2010/main" val="233925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pPr algn="ctr"/>
            <a:r>
              <a:rPr lang="fr-BE" dirty="0">
                <a:solidFill>
                  <a:srgbClr val="00B0F0"/>
                </a:solidFill>
              </a:rPr>
              <a:t>LE CHAMP D’APPLICATION - DEFINITIONS</a:t>
            </a:r>
            <a:endParaRPr lang="nl-BE" dirty="0">
              <a:solidFill>
                <a:srgbClr val="00B0F0"/>
              </a:solidFill>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560500250"/>
              </p:ext>
            </p:extLst>
          </p:nvPr>
        </p:nvGraphicFramePr>
        <p:xfrm>
          <a:off x="666940" y="1148620"/>
          <a:ext cx="9383958" cy="5504236"/>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294596">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endParaRPr lang="nl-BE" sz="140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072925">
                <a:tc>
                  <a:txBody>
                    <a:bodyPr/>
                    <a:lstStyle/>
                    <a:p>
                      <a:endParaRPr lang="fr-BE" sz="1400" b="1" dirty="0"/>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dirty="0"/>
                        <a:t>Le règlement s’applique aux personnes morales ou physiques qui </a:t>
                      </a:r>
                      <a:r>
                        <a:rPr lang="fr-BE" sz="1400" b="1" u="sng" dirty="0"/>
                        <a:t>traitent</a:t>
                      </a:r>
                      <a:r>
                        <a:rPr lang="fr-BE" sz="1400" b="1" dirty="0"/>
                        <a:t> des </a:t>
                      </a:r>
                      <a:r>
                        <a:rPr lang="fr-BE" sz="1400" b="1" u="sng" dirty="0"/>
                        <a:t>données à caractère personnel</a:t>
                      </a:r>
                      <a:r>
                        <a:rPr lang="fr-BE" sz="1400" dirty="0"/>
                        <a:t> (article 2 RGPD).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u="sng" dirty="0"/>
                        <a:t>Traitement</a:t>
                      </a:r>
                      <a:r>
                        <a:rPr lang="fr-BE" sz="1400" dirty="0"/>
                        <a:t> : </a:t>
                      </a:r>
                      <a:r>
                        <a:rPr lang="fr-BE" sz="1400" b="1" dirty="0"/>
                        <a:t>toute opération ou tout ensemble d'opérations effectuées ou non à l'aide de procédés automatisés et appliquées à des données ou des ensembles de données à caractère personnel</a:t>
                      </a:r>
                      <a:r>
                        <a:rPr lang="fr-BE" sz="1400" dirty="0"/>
                        <a:t>, </a:t>
                      </a:r>
                      <a:r>
                        <a:rPr lang="fr-BE" sz="1400" i="1" dirty="0"/>
                        <a:t>telles que la collecte, l'enregistrement, l'organisation, la structuration, la conservation, l'adaptation ou la modification, l'extraction, la consultation, l'utilisation, la communication par transmission, la diffusion ou toute autre forme de mise à disposition, le rapprochement ou l'interconnexion, la limitation, l'effacement ou la destruction </a:t>
                      </a:r>
                      <a:r>
                        <a:rPr lang="fr-BE" sz="1400" dirty="0"/>
                        <a:t>(article 4.2 RGPD).</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u="sng" dirty="0"/>
                        <a:t>Données personnelles</a:t>
                      </a:r>
                      <a:r>
                        <a:rPr lang="fr-BE" sz="1400" b="1" dirty="0"/>
                        <a:t> : toute information se rapportant à une personne physique identifiée ou identifiable</a:t>
                      </a:r>
                      <a:r>
                        <a:rPr lang="fr-BE" sz="1400" dirty="0"/>
                        <a:t> (ci-après dénommée «personne concernée»); est réputée être une «personne physique identifiable» une personne physique qui peut être identifiée, directement ou indirectement, notamment par référence, </a:t>
                      </a:r>
                      <a:r>
                        <a:rPr lang="fr-BE" sz="1400" i="1" dirty="0"/>
                        <a:t>tel qu'un nom, un numéro d'identification, des données de localisation, un identifiant en ligne, ou à un ou plusieurs éléments spécifiques propres à son identité physique, physiologique, génétique, psychique, économique, culturelle ou sociale</a:t>
                      </a:r>
                      <a:r>
                        <a:rPr lang="fr-BE" sz="1400" dirty="0"/>
                        <a:t> </a:t>
                      </a:r>
                      <a:r>
                        <a:rPr lang="fr-BE" sz="1400" i="1" dirty="0"/>
                        <a:t>identifiant</a:t>
                      </a:r>
                      <a:r>
                        <a:rPr lang="fr-BE" sz="1400" dirty="0"/>
                        <a:t> (article 4.2 RGPD).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400" b="1" u="sng" dirty="0"/>
                        <a:t>Données sensibles </a:t>
                      </a:r>
                      <a:r>
                        <a:rPr lang="fr-BE" sz="1400" dirty="0"/>
                        <a:t>: données à caractère personnel qui révèle l'origine raciale ou ethnique, les opinions politiques, les convictions religieuses ou philosophiques ou l'appartenance syndicale, ainsi que le traitement des données génétiques, des données biométriques aux fins d'identifier une personne physique de manière unique, des données concernant la santé ou des données concernant la vie sexuelle ou l'orientation sexuelle d'une personne physique + données à caractère personnel relatives aux condamnations pénales et aux infractions (articles 9 et 10 RGPD).</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nl-BE" sz="1400" kern="1200" baseline="0" noProof="0" dirty="0">
                        <a:solidFill>
                          <a:schemeClr val="dk1"/>
                        </a:solidFill>
                        <a:latin typeface="+mn-lt"/>
                        <a:ea typeface="+mn-ea"/>
                        <a:cs typeface="+mn-cs"/>
                      </a:endParaRP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5668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pPr algn="ctr"/>
            <a:r>
              <a:rPr lang="fr-BE" dirty="0">
                <a:solidFill>
                  <a:srgbClr val="00B0F0"/>
                </a:solidFill>
              </a:rPr>
              <a:t>LES TROIS ACTEURS CLEFS - DEFINITIONS</a:t>
            </a:r>
            <a:endParaRPr lang="nl-BE" dirty="0">
              <a:solidFill>
                <a:srgbClr val="00B0F0"/>
              </a:solidFill>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840362960"/>
              </p:ext>
            </p:extLst>
          </p:nvPr>
        </p:nvGraphicFramePr>
        <p:xfrm>
          <a:off x="666940" y="1148620"/>
          <a:ext cx="9383958" cy="5394263"/>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294596">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endParaRPr lang="nl-BE" sz="140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072925">
                <a:tc>
                  <a:txBody>
                    <a:bodyPr/>
                    <a:lstStyle/>
                    <a:p>
                      <a:endParaRPr lang="fr-BE" sz="1600" b="1" dirty="0"/>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600" b="1" u="sng" dirty="0"/>
                        <a:t>Responsable de traitement (</a:t>
                      </a:r>
                      <a:r>
                        <a:rPr lang="fr-BE" sz="1600" b="1" u="sng" dirty="0" err="1"/>
                        <a:t>controller</a:t>
                      </a:r>
                      <a:r>
                        <a:rPr lang="fr-BE" sz="1600" b="1" u="sng" dirty="0"/>
                        <a:t>)</a:t>
                      </a:r>
                      <a:r>
                        <a:rPr lang="fr-BE" sz="1600" dirty="0"/>
                        <a:t>: la personne physique ou morale, l'autorité publique, le service ou un autre organisme qui, </a:t>
                      </a:r>
                      <a:r>
                        <a:rPr lang="fr-BE" sz="1600" u="sng" dirty="0"/>
                        <a:t>seul ou conjointement </a:t>
                      </a:r>
                      <a:r>
                        <a:rPr lang="fr-BE" sz="1600" dirty="0"/>
                        <a:t>avec d'autres, </a:t>
                      </a:r>
                      <a:r>
                        <a:rPr lang="fr-BE" sz="1600" b="1" u="sng" dirty="0"/>
                        <a:t>détermine les finalités et les moyens du traitement</a:t>
                      </a:r>
                      <a:r>
                        <a:rPr lang="fr-BE" sz="1600" dirty="0"/>
                        <a:t>; lorsque les finalités et les moyens de ce traitement sont déterminés par le droit de l'Union ou le droit d'un État membre, le responsable du traitement peut être désigné ou les critères spécifiques applicables à sa désignation peuvent être prévus par le droit de l'Union ou par le droit d'un État membre (article 4.7 RGPD).</a:t>
                      </a:r>
                    </a:p>
                    <a:p>
                      <a:pPr marL="0" marR="0" lvl="1"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fr-BE" sz="1600" dirty="0"/>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600" b="1" u="sng" dirty="0"/>
                        <a:t>Sous-traitant (processor)</a:t>
                      </a:r>
                      <a:r>
                        <a:rPr lang="fr-BE" sz="1600" dirty="0"/>
                        <a:t>: la personne physique ou morale, l'autorité publique, le service ou un autre organisme qui </a:t>
                      </a:r>
                      <a:r>
                        <a:rPr lang="fr-BE" sz="1600" b="1" u="sng" dirty="0"/>
                        <a:t>traite des données à caractère personnel pour le compte du responsable du traitement </a:t>
                      </a:r>
                      <a:r>
                        <a:rPr lang="fr-BE" sz="1600" dirty="0"/>
                        <a:t>(article 4.8 RGPD).</a:t>
                      </a:r>
                    </a:p>
                    <a:p>
                      <a:pPr marL="0" marR="0" lvl="1"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fr-BE" sz="1600" dirty="0"/>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600" b="1" u="sng" dirty="0"/>
                        <a:t>Personne concernée </a:t>
                      </a:r>
                      <a:r>
                        <a:rPr lang="fr-BE" sz="1600" b="1" dirty="0"/>
                        <a:t>: personne physique identifiée ou identifiable </a:t>
                      </a:r>
                      <a:r>
                        <a:rPr lang="fr-BE" sz="1600" dirty="0"/>
                        <a:t>(article 4.1 RGPD).</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nl-BE" sz="1400" kern="1200" baseline="0" noProof="0" dirty="0">
                        <a:solidFill>
                          <a:schemeClr val="dk1"/>
                        </a:solidFill>
                        <a:latin typeface="+mn-lt"/>
                        <a:ea typeface="+mn-ea"/>
                        <a:cs typeface="+mn-cs"/>
                      </a:endParaRP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744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4"/>
          <p:cNvSpPr txBox="1">
            <a:spLocks/>
          </p:cNvSpPr>
          <p:nvPr/>
        </p:nvSpPr>
        <p:spPr bwMode="gray">
          <a:xfrm>
            <a:off x="365456" y="1187549"/>
            <a:ext cx="9991606" cy="5598157"/>
          </a:xfrm>
          <a:prstGeom prst="rect">
            <a:avLst/>
          </a:prstGeom>
          <a:solidFill>
            <a:schemeClr val="accent4">
              <a:lumMod val="20000"/>
              <a:lumOff val="80000"/>
            </a:schemeClr>
          </a:solidFill>
          <a:ln>
            <a:solidFill>
              <a:schemeClr val="accent1"/>
            </a:solidFill>
          </a:ln>
        </p:spPr>
        <p:txBody>
          <a:bodyPr lIns="72000" tIns="72000" rIns="72000" bIns="72000"/>
          <a:lstStyle/>
          <a:p>
            <a:pPr marL="173038" lvl="1" indent="-173038">
              <a:buFont typeface="Arial" pitchFamily="34" charset="0"/>
              <a:buChar char="•"/>
            </a:pPr>
            <a:endParaRPr lang="nl-BE" sz="1200" dirty="0"/>
          </a:p>
          <a:p>
            <a:pPr marL="173038" lvl="1" indent="-173038">
              <a:buFont typeface="Arial" pitchFamily="34" charset="0"/>
              <a:buChar char="•"/>
            </a:pPr>
            <a:endParaRPr lang="nl-BE" sz="1200" dirty="0"/>
          </a:p>
          <a:p>
            <a:pPr marL="173038" lvl="1" indent="-173038">
              <a:buFont typeface="Arial" pitchFamily="34" charset="0"/>
              <a:buChar char="•"/>
            </a:pPr>
            <a:endParaRPr lang="nl-BE" sz="1200" dirty="0"/>
          </a:p>
          <a:p>
            <a:pPr marL="173038" lvl="1" indent="-173038">
              <a:buFont typeface="Arial" pitchFamily="34" charset="0"/>
              <a:buChar char="•"/>
            </a:pPr>
            <a:endParaRPr lang="nl-BE" sz="1200" dirty="0"/>
          </a:p>
          <a:p>
            <a:pPr marL="173038" lvl="1" indent="-173038">
              <a:buFont typeface="Arial" pitchFamily="34" charset="0"/>
              <a:buChar char="•"/>
            </a:pPr>
            <a:endParaRPr lang="nl-BE" sz="1200" dirty="0"/>
          </a:p>
          <a:p>
            <a:pPr marL="173038" lvl="1" indent="-173038">
              <a:buFont typeface="Arial" pitchFamily="34" charset="0"/>
              <a:buChar char="•"/>
            </a:pPr>
            <a:endParaRPr lang="nl-BE" sz="1200" dirty="0"/>
          </a:p>
          <a:p>
            <a:pPr marL="180975" lvl="1"/>
            <a:endParaRPr lang="nl-BE" sz="1200" dirty="0"/>
          </a:p>
        </p:txBody>
      </p:sp>
      <p:sp>
        <p:nvSpPr>
          <p:cNvPr id="5" name="Shape 429"/>
          <p:cNvSpPr/>
          <p:nvPr/>
        </p:nvSpPr>
        <p:spPr>
          <a:xfrm>
            <a:off x="599938" y="1521193"/>
            <a:ext cx="2792752" cy="674142"/>
          </a:xfrm>
          <a:prstGeom prst="rect">
            <a:avLst/>
          </a:prstGeom>
          <a:solidFill>
            <a:schemeClr val="accent1"/>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800" dirty="0">
                <a:solidFill>
                  <a:schemeClr val="bg1"/>
                </a:solidFill>
              </a:rPr>
              <a:t>Sanctions</a:t>
            </a:r>
          </a:p>
        </p:txBody>
      </p:sp>
      <p:sp>
        <p:nvSpPr>
          <p:cNvPr id="6" name="Shape 429"/>
          <p:cNvSpPr/>
          <p:nvPr/>
        </p:nvSpPr>
        <p:spPr>
          <a:xfrm>
            <a:off x="599938" y="2585398"/>
            <a:ext cx="2792752" cy="674142"/>
          </a:xfrm>
          <a:prstGeom prst="rect">
            <a:avLst/>
          </a:prstGeom>
          <a:solidFill>
            <a:schemeClr val="accent1"/>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800" dirty="0">
                <a:solidFill>
                  <a:schemeClr val="bg1"/>
                </a:solidFill>
              </a:rPr>
              <a:t>Contrôle des données</a:t>
            </a:r>
          </a:p>
        </p:txBody>
      </p:sp>
      <p:sp>
        <p:nvSpPr>
          <p:cNvPr id="7" name="Shape 429"/>
          <p:cNvSpPr/>
          <p:nvPr/>
        </p:nvSpPr>
        <p:spPr>
          <a:xfrm>
            <a:off x="599938" y="3661828"/>
            <a:ext cx="2792752" cy="674142"/>
          </a:xfrm>
          <a:prstGeom prst="rect">
            <a:avLst/>
          </a:prstGeom>
          <a:solidFill>
            <a:schemeClr val="accent1"/>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800" dirty="0">
                <a:solidFill>
                  <a:schemeClr val="bg1"/>
                </a:solidFill>
              </a:rPr>
              <a:t>Protection des données</a:t>
            </a:r>
          </a:p>
        </p:txBody>
      </p:sp>
      <p:sp>
        <p:nvSpPr>
          <p:cNvPr id="8" name="Shape 429"/>
          <p:cNvSpPr/>
          <p:nvPr/>
        </p:nvSpPr>
        <p:spPr>
          <a:xfrm>
            <a:off x="599938" y="4727756"/>
            <a:ext cx="2792752" cy="674142"/>
          </a:xfrm>
          <a:prstGeom prst="rect">
            <a:avLst/>
          </a:prstGeom>
          <a:solidFill>
            <a:schemeClr val="accent1"/>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800" dirty="0">
                <a:solidFill>
                  <a:schemeClr val="bg1"/>
                </a:solidFill>
              </a:rPr>
              <a:t>Aspect juridique</a:t>
            </a:r>
            <a:endParaRPr sz="1800" dirty="0">
              <a:solidFill>
                <a:schemeClr val="bg1"/>
              </a:solidFill>
            </a:endParaRPr>
          </a:p>
        </p:txBody>
      </p:sp>
      <p:sp>
        <p:nvSpPr>
          <p:cNvPr id="9" name="Shape 429"/>
          <p:cNvSpPr/>
          <p:nvPr/>
        </p:nvSpPr>
        <p:spPr>
          <a:xfrm>
            <a:off x="599938" y="5793683"/>
            <a:ext cx="2799783" cy="674142"/>
          </a:xfrm>
          <a:prstGeom prst="rect">
            <a:avLst/>
          </a:prstGeom>
          <a:solidFill>
            <a:schemeClr val="accent1"/>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nl-BE" sz="1800" dirty="0">
                <a:solidFill>
                  <a:schemeClr val="bg1"/>
                </a:solidFill>
              </a:rPr>
              <a:t>Délégué à la </a:t>
            </a:r>
            <a:r>
              <a:rPr lang="nl-BE" sz="1800" dirty="0" err="1">
                <a:solidFill>
                  <a:schemeClr val="bg1"/>
                </a:solidFill>
              </a:rPr>
              <a:t>protection</a:t>
            </a:r>
            <a:r>
              <a:rPr lang="nl-BE" sz="1800" dirty="0">
                <a:solidFill>
                  <a:schemeClr val="bg1"/>
                </a:solidFill>
              </a:rPr>
              <a:t> des </a:t>
            </a:r>
            <a:r>
              <a:rPr lang="nl-BE" sz="1800" dirty="0" err="1">
                <a:solidFill>
                  <a:schemeClr val="bg1"/>
                </a:solidFill>
              </a:rPr>
              <a:t>données</a:t>
            </a:r>
            <a:endParaRPr lang="nl-BE" sz="1800" dirty="0">
              <a:solidFill>
                <a:schemeClr val="bg1"/>
              </a:solidFill>
            </a:endParaRPr>
          </a:p>
        </p:txBody>
      </p:sp>
      <p:sp>
        <p:nvSpPr>
          <p:cNvPr id="10" name="Shape 429"/>
          <p:cNvSpPr/>
          <p:nvPr/>
        </p:nvSpPr>
        <p:spPr>
          <a:xfrm>
            <a:off x="3607456" y="2585398"/>
            <a:ext cx="2243634"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L’individu reprend le contrôle</a:t>
            </a:r>
          </a:p>
        </p:txBody>
      </p:sp>
      <p:sp>
        <p:nvSpPr>
          <p:cNvPr id="11" name="Shape 429"/>
          <p:cNvSpPr/>
          <p:nvPr/>
        </p:nvSpPr>
        <p:spPr>
          <a:xfrm>
            <a:off x="8391098" y="1511225"/>
            <a:ext cx="1665280" cy="71446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Par la Commission vie privée</a:t>
            </a:r>
          </a:p>
        </p:txBody>
      </p:sp>
      <p:sp>
        <p:nvSpPr>
          <p:cNvPr id="12" name="Shape 429"/>
          <p:cNvSpPr/>
          <p:nvPr/>
        </p:nvSpPr>
        <p:spPr>
          <a:xfrm>
            <a:off x="3607456" y="1519952"/>
            <a:ext cx="2242281" cy="676431"/>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En cas de violation de la vie privée et de la protection des données</a:t>
            </a:r>
          </a:p>
        </p:txBody>
      </p:sp>
      <p:sp>
        <p:nvSpPr>
          <p:cNvPr id="13" name="Shape 429"/>
          <p:cNvSpPr/>
          <p:nvPr/>
        </p:nvSpPr>
        <p:spPr>
          <a:xfrm>
            <a:off x="5998604" y="1511225"/>
            <a:ext cx="2243634" cy="71446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nl-BE" sz="1400" dirty="0">
                <a:solidFill>
                  <a:schemeClr val="bg1"/>
                </a:solidFill>
              </a:rPr>
              <a:t>4</a:t>
            </a:r>
            <a:r>
              <a:rPr lang="fr-BE" sz="1400" dirty="0">
                <a:solidFill>
                  <a:schemeClr val="bg1"/>
                </a:solidFill>
              </a:rPr>
              <a:t>% des revenus</a:t>
            </a:r>
          </a:p>
          <a:p>
            <a:r>
              <a:rPr lang="fr-BE" sz="1400" dirty="0">
                <a:solidFill>
                  <a:schemeClr val="bg1"/>
                </a:solidFill>
              </a:rPr>
              <a:t> 20 Millions Euro</a:t>
            </a:r>
          </a:p>
        </p:txBody>
      </p:sp>
      <p:sp>
        <p:nvSpPr>
          <p:cNvPr id="14" name="Shape 429"/>
          <p:cNvSpPr/>
          <p:nvPr/>
        </p:nvSpPr>
        <p:spPr>
          <a:xfrm>
            <a:off x="5998604" y="2616187"/>
            <a:ext cx="2243634" cy="293677"/>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Sur le traitement</a:t>
            </a:r>
          </a:p>
        </p:txBody>
      </p:sp>
      <p:sp>
        <p:nvSpPr>
          <p:cNvPr id="15" name="Shape 429"/>
          <p:cNvSpPr/>
          <p:nvPr/>
        </p:nvSpPr>
        <p:spPr>
          <a:xfrm>
            <a:off x="5998604" y="2926004"/>
            <a:ext cx="2243634" cy="335355"/>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Pour quelle finalité </a:t>
            </a:r>
          </a:p>
        </p:txBody>
      </p:sp>
      <p:sp>
        <p:nvSpPr>
          <p:cNvPr id="16" name="Shape 429"/>
          <p:cNvSpPr/>
          <p:nvPr/>
        </p:nvSpPr>
        <p:spPr>
          <a:xfrm>
            <a:off x="3607456" y="3658341"/>
            <a:ext cx="2243634"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Analyse d’impact (DPIA)</a:t>
            </a:r>
          </a:p>
        </p:txBody>
      </p:sp>
      <p:sp>
        <p:nvSpPr>
          <p:cNvPr id="17" name="Shape 429"/>
          <p:cNvSpPr/>
          <p:nvPr/>
        </p:nvSpPr>
        <p:spPr>
          <a:xfrm>
            <a:off x="5998604" y="3659326"/>
            <a:ext cx="2243634"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Mise en œuvre obligatoire de mesures de sécurité</a:t>
            </a:r>
            <a:endParaRPr lang="fr-BE" sz="1400" dirty="0">
              <a:solidFill>
                <a:srgbClr val="ED1A3B"/>
              </a:solidFill>
            </a:endParaRPr>
          </a:p>
        </p:txBody>
      </p:sp>
      <p:sp>
        <p:nvSpPr>
          <p:cNvPr id="18" name="Shape 429"/>
          <p:cNvSpPr/>
          <p:nvPr/>
        </p:nvSpPr>
        <p:spPr>
          <a:xfrm>
            <a:off x="3607456" y="4727756"/>
            <a:ext cx="2243634"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Revue des contrats avec les fournisseurs</a:t>
            </a:r>
          </a:p>
        </p:txBody>
      </p:sp>
      <p:sp>
        <p:nvSpPr>
          <p:cNvPr id="19" name="Shape 429"/>
          <p:cNvSpPr/>
          <p:nvPr/>
        </p:nvSpPr>
        <p:spPr>
          <a:xfrm>
            <a:off x="3606110" y="5797170"/>
            <a:ext cx="2243634"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Fonction obligatoire pour certains entreprises</a:t>
            </a:r>
          </a:p>
        </p:txBody>
      </p:sp>
      <p:sp>
        <p:nvSpPr>
          <p:cNvPr id="20" name="Shape 429"/>
          <p:cNvSpPr/>
          <p:nvPr/>
        </p:nvSpPr>
        <p:spPr>
          <a:xfrm>
            <a:off x="5999955" y="5793683"/>
            <a:ext cx="2243634"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Lien avec la Commission Vie Privée</a:t>
            </a:r>
          </a:p>
        </p:txBody>
      </p:sp>
      <p:sp>
        <p:nvSpPr>
          <p:cNvPr id="21" name="Shape 429"/>
          <p:cNvSpPr/>
          <p:nvPr/>
        </p:nvSpPr>
        <p:spPr>
          <a:xfrm>
            <a:off x="8385438" y="2585398"/>
            <a:ext cx="1670970"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Registre des activités de traitement</a:t>
            </a:r>
          </a:p>
        </p:txBody>
      </p:sp>
      <p:sp>
        <p:nvSpPr>
          <p:cNvPr id="22" name="Shape 429"/>
          <p:cNvSpPr/>
          <p:nvPr/>
        </p:nvSpPr>
        <p:spPr>
          <a:xfrm>
            <a:off x="5998604" y="4720526"/>
            <a:ext cx="2243634"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Notification obligatoire en cas de fuite de données</a:t>
            </a:r>
          </a:p>
        </p:txBody>
      </p:sp>
      <p:sp>
        <p:nvSpPr>
          <p:cNvPr id="23" name="Shape 429"/>
          <p:cNvSpPr/>
          <p:nvPr/>
        </p:nvSpPr>
        <p:spPr>
          <a:xfrm>
            <a:off x="8393800" y="5793683"/>
            <a:ext cx="1662564"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Possibilité d’externaliser cette fonction</a:t>
            </a:r>
            <a:endParaRPr sz="1400" dirty="0">
              <a:solidFill>
                <a:schemeClr val="bg1"/>
              </a:solidFill>
            </a:endParaRPr>
          </a:p>
        </p:txBody>
      </p:sp>
      <p:sp>
        <p:nvSpPr>
          <p:cNvPr id="24" name="Shape 429"/>
          <p:cNvSpPr/>
          <p:nvPr/>
        </p:nvSpPr>
        <p:spPr>
          <a:xfrm>
            <a:off x="8385438" y="4733403"/>
            <a:ext cx="1670970"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Informations aux individus</a:t>
            </a:r>
          </a:p>
        </p:txBody>
      </p:sp>
      <p:sp>
        <p:nvSpPr>
          <p:cNvPr id="25" name="Shape 429"/>
          <p:cNvSpPr/>
          <p:nvPr/>
        </p:nvSpPr>
        <p:spPr>
          <a:xfrm>
            <a:off x="8393801" y="3645678"/>
            <a:ext cx="1670970" cy="674142"/>
          </a:xfrm>
          <a:prstGeom prst="rect">
            <a:avLst/>
          </a:prstGeom>
          <a:solidFill>
            <a:schemeClr val="accent4"/>
          </a:solidFill>
          <a:ln w="25400">
            <a:solidFill>
              <a:schemeClr val="bg1"/>
            </a:solidFill>
          </a:ln>
          <a:effectLst>
            <a:outerShdw blurRad="38100" dist="23000" dir="5400000" rotWithShape="0">
              <a:srgbClr val="000000">
                <a:alpha val="35000"/>
              </a:srgbClr>
            </a:outerShdw>
            <a:reflection stA="14657" endPos="40000" dir="5400000" sy="-100000" algn="bl" rotWithShape="0"/>
          </a:effectLst>
          <a:extLst>
            <a:ext uri="{C572A759-6A51-4108-AA02-DFA0A04FC94B}">
              <ma14:wrappingTextBoxFlag xmlns:ma14="http://schemas.microsoft.com/office/mac/drawingml/2011/main" xmlns="" val="1"/>
            </a:ext>
          </a:extLst>
        </p:spPr>
        <p:txBody>
          <a:bodyPr lIns="0" tIns="0" rIns="0" bIns="0" anchor="ctr"/>
          <a:lstStyle>
            <a:lvl1pPr algn="ctr">
              <a:defRPr sz="1500" b="1"/>
            </a:lvl1pPr>
          </a:lstStyle>
          <a:p>
            <a:r>
              <a:rPr lang="fr-BE" sz="1400" dirty="0">
                <a:solidFill>
                  <a:schemeClr val="bg1"/>
                </a:solidFill>
              </a:rPr>
              <a:t>Sensibilisation des employés</a:t>
            </a:r>
            <a:endParaRPr sz="1400" dirty="0">
              <a:solidFill>
                <a:schemeClr val="bg1"/>
              </a:solidFill>
            </a:endParaRPr>
          </a:p>
        </p:txBody>
      </p:sp>
      <p:sp>
        <p:nvSpPr>
          <p:cNvPr id="26" name="Title 2">
            <a:extLst>
              <a:ext uri="{FF2B5EF4-FFF2-40B4-BE49-F238E27FC236}">
                <a16:creationId xmlns:a16="http://schemas.microsoft.com/office/drawing/2014/main" id="{68D8D2D6-9D68-4DA4-BA0D-3CECF994FA94}"/>
              </a:ext>
            </a:extLst>
          </p:cNvPr>
          <p:cNvSpPr txBox="1">
            <a:spLocks/>
          </p:cNvSpPr>
          <p:nvPr/>
        </p:nvSpPr>
        <p:spPr bwMode="auto">
          <a:xfrm>
            <a:off x="666939" y="579106"/>
            <a:ext cx="9357935" cy="32002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3086" b="1">
                <a:solidFill>
                  <a:srgbClr val="ED1A3B"/>
                </a:solidFill>
                <a:latin typeface="+mj-lt"/>
                <a:ea typeface="+mj-ea"/>
                <a:cs typeface="+mj-cs"/>
              </a:defRPr>
            </a:lvl1pPr>
            <a:lvl2pPr algn="l" rtl="0" eaLnBrk="1" fontAlgn="base" hangingPunct="1">
              <a:lnSpc>
                <a:spcPct val="105000"/>
              </a:lnSpc>
              <a:spcBef>
                <a:spcPct val="0"/>
              </a:spcBef>
              <a:spcAft>
                <a:spcPct val="0"/>
              </a:spcAft>
              <a:defRPr sz="3086" b="1">
                <a:solidFill>
                  <a:srgbClr val="ED1A3B"/>
                </a:solidFill>
                <a:latin typeface="Trebuchet MS" pitchFamily="34" charset="0"/>
              </a:defRPr>
            </a:lvl2pPr>
            <a:lvl3pPr algn="l" rtl="0" eaLnBrk="1" fontAlgn="base" hangingPunct="1">
              <a:lnSpc>
                <a:spcPct val="105000"/>
              </a:lnSpc>
              <a:spcBef>
                <a:spcPct val="0"/>
              </a:spcBef>
              <a:spcAft>
                <a:spcPct val="0"/>
              </a:spcAft>
              <a:defRPr sz="3086" b="1">
                <a:solidFill>
                  <a:srgbClr val="ED1A3B"/>
                </a:solidFill>
                <a:latin typeface="Trebuchet MS" pitchFamily="34" charset="0"/>
              </a:defRPr>
            </a:lvl3pPr>
            <a:lvl4pPr algn="l" rtl="0" eaLnBrk="1" fontAlgn="base" hangingPunct="1">
              <a:lnSpc>
                <a:spcPct val="105000"/>
              </a:lnSpc>
              <a:spcBef>
                <a:spcPct val="0"/>
              </a:spcBef>
              <a:spcAft>
                <a:spcPct val="0"/>
              </a:spcAft>
              <a:defRPr sz="3086" b="1">
                <a:solidFill>
                  <a:srgbClr val="ED1A3B"/>
                </a:solidFill>
                <a:latin typeface="Trebuchet MS" pitchFamily="34" charset="0"/>
              </a:defRPr>
            </a:lvl4pPr>
            <a:lvl5pPr algn="l" rtl="0" eaLnBrk="1" fontAlgn="base" hangingPunct="1">
              <a:lnSpc>
                <a:spcPct val="105000"/>
              </a:lnSpc>
              <a:spcBef>
                <a:spcPct val="0"/>
              </a:spcBef>
              <a:spcAft>
                <a:spcPct val="0"/>
              </a:spcAft>
              <a:defRPr sz="3086" b="1">
                <a:solidFill>
                  <a:srgbClr val="ED1A3B"/>
                </a:solidFill>
                <a:latin typeface="Trebuchet MS" pitchFamily="34" charset="0"/>
              </a:defRPr>
            </a:lvl5pPr>
            <a:lvl6pPr marL="503972" algn="l" rtl="0" eaLnBrk="1" fontAlgn="base" hangingPunct="1">
              <a:lnSpc>
                <a:spcPct val="105000"/>
              </a:lnSpc>
              <a:spcBef>
                <a:spcPct val="0"/>
              </a:spcBef>
              <a:spcAft>
                <a:spcPct val="0"/>
              </a:spcAft>
              <a:defRPr sz="3086" b="1">
                <a:solidFill>
                  <a:srgbClr val="ED1A3B"/>
                </a:solidFill>
                <a:latin typeface="Trebuchet MS" pitchFamily="34" charset="0"/>
              </a:defRPr>
            </a:lvl6pPr>
            <a:lvl7pPr marL="1007943" algn="l" rtl="0" eaLnBrk="1" fontAlgn="base" hangingPunct="1">
              <a:lnSpc>
                <a:spcPct val="105000"/>
              </a:lnSpc>
              <a:spcBef>
                <a:spcPct val="0"/>
              </a:spcBef>
              <a:spcAft>
                <a:spcPct val="0"/>
              </a:spcAft>
              <a:defRPr sz="3086" b="1">
                <a:solidFill>
                  <a:srgbClr val="ED1A3B"/>
                </a:solidFill>
                <a:latin typeface="Trebuchet MS" pitchFamily="34" charset="0"/>
              </a:defRPr>
            </a:lvl7pPr>
            <a:lvl8pPr marL="1511915" algn="l" rtl="0" eaLnBrk="1" fontAlgn="base" hangingPunct="1">
              <a:lnSpc>
                <a:spcPct val="105000"/>
              </a:lnSpc>
              <a:spcBef>
                <a:spcPct val="0"/>
              </a:spcBef>
              <a:spcAft>
                <a:spcPct val="0"/>
              </a:spcAft>
              <a:defRPr sz="3086" b="1">
                <a:solidFill>
                  <a:srgbClr val="ED1A3B"/>
                </a:solidFill>
                <a:latin typeface="Trebuchet MS" pitchFamily="34" charset="0"/>
              </a:defRPr>
            </a:lvl8pPr>
            <a:lvl9pPr marL="2015886" algn="l" rtl="0" eaLnBrk="1" fontAlgn="base" hangingPunct="1">
              <a:lnSpc>
                <a:spcPct val="105000"/>
              </a:lnSpc>
              <a:spcBef>
                <a:spcPct val="0"/>
              </a:spcBef>
              <a:spcAft>
                <a:spcPct val="0"/>
              </a:spcAft>
              <a:defRPr sz="3086" b="1">
                <a:solidFill>
                  <a:srgbClr val="ED1A3B"/>
                </a:solidFill>
                <a:latin typeface="Trebuchet MS" pitchFamily="34" charset="0"/>
              </a:defRPr>
            </a:lvl9pPr>
          </a:lstStyle>
          <a:p>
            <a:pPr algn="ctr" defTabSz="914400"/>
            <a:r>
              <a:rPr lang="fr-BE" sz="3200" dirty="0">
                <a:solidFill>
                  <a:srgbClr val="00B0F0"/>
                </a:solidFill>
                <a:latin typeface="+mn-lt"/>
                <a:ea typeface="+mn-ea"/>
                <a:cs typeface="+mn-cs"/>
              </a:rPr>
              <a:t>SYNTHESE GDPR</a:t>
            </a:r>
          </a:p>
        </p:txBody>
      </p:sp>
    </p:spTree>
    <p:extLst>
      <p:ext uri="{BB962C8B-B14F-4D97-AF65-F5344CB8AC3E}">
        <p14:creationId xmlns:p14="http://schemas.microsoft.com/office/powerpoint/2010/main" val="175744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627571">
            <a:off x="7381972" y="1553974"/>
            <a:ext cx="2949085" cy="1766983"/>
          </a:xfrm>
          <a:prstGeom prst="rect">
            <a:avLst/>
          </a:prstGeom>
        </p:spPr>
      </p:pic>
      <p:pic>
        <p:nvPicPr>
          <p:cNvPr id="5" name="Picture 4"/>
          <p:cNvPicPr>
            <a:picLocks noChangeAspect="1"/>
          </p:cNvPicPr>
          <p:nvPr/>
        </p:nvPicPr>
        <p:blipFill>
          <a:blip r:embed="rId3"/>
          <a:stretch>
            <a:fillRect/>
          </a:stretch>
        </p:blipFill>
        <p:spPr>
          <a:xfrm>
            <a:off x="881410" y="5220652"/>
            <a:ext cx="2548462" cy="1417470"/>
          </a:xfrm>
          <a:prstGeom prst="rect">
            <a:avLst/>
          </a:prstGeom>
        </p:spPr>
      </p:pic>
      <p:pic>
        <p:nvPicPr>
          <p:cNvPr id="6" name="Picture 5"/>
          <p:cNvPicPr>
            <a:picLocks noChangeAspect="1"/>
          </p:cNvPicPr>
          <p:nvPr/>
        </p:nvPicPr>
        <p:blipFill>
          <a:blip r:embed="rId4"/>
          <a:stretch>
            <a:fillRect/>
          </a:stretch>
        </p:blipFill>
        <p:spPr>
          <a:xfrm rot="1012354">
            <a:off x="688013" y="1676313"/>
            <a:ext cx="2433836" cy="816413"/>
          </a:xfrm>
          <a:prstGeom prst="rect">
            <a:avLst/>
          </a:prstGeom>
        </p:spPr>
      </p:pic>
      <p:pic>
        <p:nvPicPr>
          <p:cNvPr id="7" name="Picture 6"/>
          <p:cNvPicPr>
            <a:picLocks noChangeAspect="1"/>
          </p:cNvPicPr>
          <p:nvPr/>
        </p:nvPicPr>
        <p:blipFill>
          <a:blip r:embed="rId5"/>
          <a:stretch>
            <a:fillRect/>
          </a:stretch>
        </p:blipFill>
        <p:spPr>
          <a:xfrm rot="1012354">
            <a:off x="1601518" y="1399864"/>
            <a:ext cx="1225943" cy="166117"/>
          </a:xfrm>
          <a:prstGeom prst="rect">
            <a:avLst/>
          </a:prstGeom>
        </p:spPr>
      </p:pic>
      <p:sp>
        <p:nvSpPr>
          <p:cNvPr id="8" name="Rectangle 7"/>
          <p:cNvSpPr/>
          <p:nvPr/>
        </p:nvSpPr>
        <p:spPr>
          <a:xfrm>
            <a:off x="804193" y="4621519"/>
            <a:ext cx="2702895" cy="461665"/>
          </a:xfrm>
          <a:prstGeom prst="rect">
            <a:avLst/>
          </a:prstGeom>
        </p:spPr>
        <p:txBody>
          <a:bodyPr wrap="square">
            <a:spAutoFit/>
          </a:bodyPr>
          <a:lstStyle/>
          <a:p>
            <a:r>
              <a:rPr lang="fr-BE" sz="1200" dirty="0"/>
              <a:t>Une nouvelle cyberattaque d'ampleur se répand dans le monde</a:t>
            </a:r>
            <a:endParaRPr lang="fr-BE" sz="1200" dirty="0">
              <a:effectLst/>
            </a:endParaRPr>
          </a:p>
        </p:txBody>
      </p:sp>
      <p:pic>
        <p:nvPicPr>
          <p:cNvPr id="9" name="Picture 8"/>
          <p:cNvPicPr>
            <a:picLocks noChangeAspect="1"/>
          </p:cNvPicPr>
          <p:nvPr/>
        </p:nvPicPr>
        <p:blipFill>
          <a:blip r:embed="rId6"/>
          <a:stretch>
            <a:fillRect/>
          </a:stretch>
        </p:blipFill>
        <p:spPr>
          <a:xfrm rot="648510">
            <a:off x="2625692" y="4161836"/>
            <a:ext cx="859662" cy="313122"/>
          </a:xfrm>
          <a:prstGeom prst="rect">
            <a:avLst/>
          </a:prstGeom>
        </p:spPr>
      </p:pic>
      <p:sp>
        <p:nvSpPr>
          <p:cNvPr id="10" name="Rectangle 9"/>
          <p:cNvSpPr/>
          <p:nvPr/>
        </p:nvSpPr>
        <p:spPr>
          <a:xfrm rot="1906692">
            <a:off x="549174" y="2693860"/>
            <a:ext cx="2115222" cy="600164"/>
          </a:xfrm>
          <a:prstGeom prst="rect">
            <a:avLst/>
          </a:prstGeom>
        </p:spPr>
        <p:txBody>
          <a:bodyPr wrap="square">
            <a:spAutoFit/>
          </a:bodyPr>
          <a:lstStyle/>
          <a:p>
            <a:r>
              <a:rPr lang="fr-BE" sz="1100" b="1" dirty="0"/>
              <a:t>Les réseaux Internet d'Ecolo piratés, Georges </a:t>
            </a:r>
            <a:r>
              <a:rPr lang="fr-BE" sz="1100" b="1" dirty="0" err="1"/>
              <a:t>Gilkinet</a:t>
            </a:r>
            <a:r>
              <a:rPr lang="fr-BE" sz="1100" b="1" dirty="0"/>
              <a:t> était visé</a:t>
            </a:r>
            <a:endParaRPr lang="en-US" sz="1100" dirty="0"/>
          </a:p>
        </p:txBody>
      </p:sp>
      <p:pic>
        <p:nvPicPr>
          <p:cNvPr id="11" name="Picture 10"/>
          <p:cNvPicPr>
            <a:picLocks noChangeAspect="1"/>
          </p:cNvPicPr>
          <p:nvPr/>
        </p:nvPicPr>
        <p:blipFill>
          <a:blip r:embed="rId7"/>
          <a:stretch>
            <a:fillRect/>
          </a:stretch>
        </p:blipFill>
        <p:spPr>
          <a:xfrm rot="2009159">
            <a:off x="623587" y="3236608"/>
            <a:ext cx="1021977" cy="313490"/>
          </a:xfrm>
          <a:prstGeom prst="rect">
            <a:avLst/>
          </a:prstGeom>
        </p:spPr>
      </p:pic>
      <p:pic>
        <p:nvPicPr>
          <p:cNvPr id="12" name="Picture 2"/>
          <p:cNvPicPr>
            <a:picLocks noChangeAspect="1" noChangeArrowheads="1"/>
          </p:cNvPicPr>
          <p:nvPr/>
        </p:nvPicPr>
        <p:blipFill>
          <a:blip r:embed="rId8" cstate="print"/>
          <a:srcRect/>
          <a:stretch>
            <a:fillRect/>
          </a:stretch>
        </p:blipFill>
        <p:spPr bwMode="auto">
          <a:xfrm>
            <a:off x="3304962" y="1697248"/>
            <a:ext cx="3826131" cy="1652193"/>
          </a:xfrm>
          <a:prstGeom prst="rect">
            <a:avLst/>
          </a:prstGeom>
          <a:noFill/>
          <a:ln w="9525">
            <a:noFill/>
            <a:miter lim="800000"/>
            <a:headEnd/>
            <a:tailEnd/>
          </a:ln>
          <a:effectLst/>
        </p:spPr>
      </p:pic>
      <p:pic>
        <p:nvPicPr>
          <p:cNvPr id="13" name="Picture 12"/>
          <p:cNvPicPr>
            <a:picLocks noChangeAspect="1" noChangeArrowheads="1"/>
          </p:cNvPicPr>
          <p:nvPr/>
        </p:nvPicPr>
        <p:blipFill>
          <a:blip r:embed="rId9" cstate="print"/>
          <a:srcRect/>
          <a:stretch>
            <a:fillRect/>
          </a:stretch>
        </p:blipFill>
        <p:spPr bwMode="auto">
          <a:xfrm>
            <a:off x="3876365" y="3393355"/>
            <a:ext cx="6271675" cy="3410818"/>
          </a:xfrm>
          <a:prstGeom prst="rect">
            <a:avLst/>
          </a:prstGeom>
          <a:noFill/>
          <a:ln w="9525">
            <a:noFill/>
            <a:miter lim="800000"/>
            <a:headEnd/>
            <a:tailEnd/>
          </a:ln>
          <a:effectLst/>
        </p:spPr>
      </p:pic>
      <p:sp>
        <p:nvSpPr>
          <p:cNvPr id="14" name="Title 2">
            <a:extLst>
              <a:ext uri="{FF2B5EF4-FFF2-40B4-BE49-F238E27FC236}">
                <a16:creationId xmlns:a16="http://schemas.microsoft.com/office/drawing/2014/main" id="{DB0D7ABD-C689-412E-AD5D-0F40B148A537}"/>
              </a:ext>
            </a:extLst>
          </p:cNvPr>
          <p:cNvSpPr txBox="1">
            <a:spLocks/>
          </p:cNvSpPr>
          <p:nvPr/>
        </p:nvSpPr>
        <p:spPr bwMode="auto">
          <a:xfrm>
            <a:off x="666939" y="579106"/>
            <a:ext cx="9357935" cy="32002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3086" b="1">
                <a:solidFill>
                  <a:srgbClr val="ED1A3B"/>
                </a:solidFill>
                <a:latin typeface="+mj-lt"/>
                <a:ea typeface="+mj-ea"/>
                <a:cs typeface="+mj-cs"/>
              </a:defRPr>
            </a:lvl1pPr>
            <a:lvl2pPr algn="l" rtl="0" eaLnBrk="1" fontAlgn="base" hangingPunct="1">
              <a:lnSpc>
                <a:spcPct val="105000"/>
              </a:lnSpc>
              <a:spcBef>
                <a:spcPct val="0"/>
              </a:spcBef>
              <a:spcAft>
                <a:spcPct val="0"/>
              </a:spcAft>
              <a:defRPr sz="3086" b="1">
                <a:solidFill>
                  <a:srgbClr val="ED1A3B"/>
                </a:solidFill>
                <a:latin typeface="Trebuchet MS" pitchFamily="34" charset="0"/>
              </a:defRPr>
            </a:lvl2pPr>
            <a:lvl3pPr algn="l" rtl="0" eaLnBrk="1" fontAlgn="base" hangingPunct="1">
              <a:lnSpc>
                <a:spcPct val="105000"/>
              </a:lnSpc>
              <a:spcBef>
                <a:spcPct val="0"/>
              </a:spcBef>
              <a:spcAft>
                <a:spcPct val="0"/>
              </a:spcAft>
              <a:defRPr sz="3086" b="1">
                <a:solidFill>
                  <a:srgbClr val="ED1A3B"/>
                </a:solidFill>
                <a:latin typeface="Trebuchet MS" pitchFamily="34" charset="0"/>
              </a:defRPr>
            </a:lvl3pPr>
            <a:lvl4pPr algn="l" rtl="0" eaLnBrk="1" fontAlgn="base" hangingPunct="1">
              <a:lnSpc>
                <a:spcPct val="105000"/>
              </a:lnSpc>
              <a:spcBef>
                <a:spcPct val="0"/>
              </a:spcBef>
              <a:spcAft>
                <a:spcPct val="0"/>
              </a:spcAft>
              <a:defRPr sz="3086" b="1">
                <a:solidFill>
                  <a:srgbClr val="ED1A3B"/>
                </a:solidFill>
                <a:latin typeface="Trebuchet MS" pitchFamily="34" charset="0"/>
              </a:defRPr>
            </a:lvl4pPr>
            <a:lvl5pPr algn="l" rtl="0" eaLnBrk="1" fontAlgn="base" hangingPunct="1">
              <a:lnSpc>
                <a:spcPct val="105000"/>
              </a:lnSpc>
              <a:spcBef>
                <a:spcPct val="0"/>
              </a:spcBef>
              <a:spcAft>
                <a:spcPct val="0"/>
              </a:spcAft>
              <a:defRPr sz="3086" b="1">
                <a:solidFill>
                  <a:srgbClr val="ED1A3B"/>
                </a:solidFill>
                <a:latin typeface="Trebuchet MS" pitchFamily="34" charset="0"/>
              </a:defRPr>
            </a:lvl5pPr>
            <a:lvl6pPr marL="503972" algn="l" rtl="0" eaLnBrk="1" fontAlgn="base" hangingPunct="1">
              <a:lnSpc>
                <a:spcPct val="105000"/>
              </a:lnSpc>
              <a:spcBef>
                <a:spcPct val="0"/>
              </a:spcBef>
              <a:spcAft>
                <a:spcPct val="0"/>
              </a:spcAft>
              <a:defRPr sz="3086" b="1">
                <a:solidFill>
                  <a:srgbClr val="ED1A3B"/>
                </a:solidFill>
                <a:latin typeface="Trebuchet MS" pitchFamily="34" charset="0"/>
              </a:defRPr>
            </a:lvl6pPr>
            <a:lvl7pPr marL="1007943" algn="l" rtl="0" eaLnBrk="1" fontAlgn="base" hangingPunct="1">
              <a:lnSpc>
                <a:spcPct val="105000"/>
              </a:lnSpc>
              <a:spcBef>
                <a:spcPct val="0"/>
              </a:spcBef>
              <a:spcAft>
                <a:spcPct val="0"/>
              </a:spcAft>
              <a:defRPr sz="3086" b="1">
                <a:solidFill>
                  <a:srgbClr val="ED1A3B"/>
                </a:solidFill>
                <a:latin typeface="Trebuchet MS" pitchFamily="34" charset="0"/>
              </a:defRPr>
            </a:lvl7pPr>
            <a:lvl8pPr marL="1511915" algn="l" rtl="0" eaLnBrk="1" fontAlgn="base" hangingPunct="1">
              <a:lnSpc>
                <a:spcPct val="105000"/>
              </a:lnSpc>
              <a:spcBef>
                <a:spcPct val="0"/>
              </a:spcBef>
              <a:spcAft>
                <a:spcPct val="0"/>
              </a:spcAft>
              <a:defRPr sz="3086" b="1">
                <a:solidFill>
                  <a:srgbClr val="ED1A3B"/>
                </a:solidFill>
                <a:latin typeface="Trebuchet MS" pitchFamily="34" charset="0"/>
              </a:defRPr>
            </a:lvl8pPr>
            <a:lvl9pPr marL="2015886" algn="l" rtl="0" eaLnBrk="1" fontAlgn="base" hangingPunct="1">
              <a:lnSpc>
                <a:spcPct val="105000"/>
              </a:lnSpc>
              <a:spcBef>
                <a:spcPct val="0"/>
              </a:spcBef>
              <a:spcAft>
                <a:spcPct val="0"/>
              </a:spcAft>
              <a:defRPr sz="3086" b="1">
                <a:solidFill>
                  <a:srgbClr val="ED1A3B"/>
                </a:solidFill>
                <a:latin typeface="Trebuchet MS" pitchFamily="34" charset="0"/>
              </a:defRPr>
            </a:lvl9pPr>
          </a:lstStyle>
          <a:p>
            <a:pPr algn="ctr" defTabSz="914400"/>
            <a:r>
              <a:rPr lang="fr-BE" sz="2599" dirty="0">
                <a:solidFill>
                  <a:srgbClr val="00B0F0"/>
                </a:solidFill>
                <a:latin typeface="+mn-lt"/>
                <a:ea typeface="+mn-ea"/>
                <a:cs typeface="+mn-cs"/>
              </a:rPr>
              <a:t>LES FUITES DE DONNEES – PAS SEULEMENT UN RISQUE THEORIQUE…</a:t>
            </a:r>
          </a:p>
        </p:txBody>
      </p:sp>
    </p:spTree>
    <p:extLst>
      <p:ext uri="{BB962C8B-B14F-4D97-AF65-F5344CB8AC3E}">
        <p14:creationId xmlns:p14="http://schemas.microsoft.com/office/powerpoint/2010/main" val="390539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pPr algn="ctr"/>
            <a:r>
              <a:rPr lang="nl-BE" dirty="0">
                <a:solidFill>
                  <a:srgbClr val="00B0F0"/>
                </a:solidFill>
                <a:latin typeface="+mn-lt"/>
                <a:ea typeface="+mn-ea"/>
                <a:cs typeface="+mn-cs"/>
              </a:rPr>
              <a:t>LA SITUATION DES MAISONS DE REPOS</a:t>
            </a:r>
          </a:p>
        </p:txBody>
      </p:sp>
      <p:graphicFrame>
        <p:nvGraphicFramePr>
          <p:cNvPr id="5" name="Table 4"/>
          <p:cNvGraphicFramePr>
            <a:graphicFrameLocks noGrp="1"/>
          </p:cNvGraphicFramePr>
          <p:nvPr>
            <p:extLst>
              <p:ext uri="{D42A27DB-BD31-4B8C-83A1-F6EECF244321}">
                <p14:modId xmlns:p14="http://schemas.microsoft.com/office/powerpoint/2010/main" val="4137254926"/>
              </p:ext>
            </p:extLst>
          </p:nvPr>
        </p:nvGraphicFramePr>
        <p:xfrm>
          <a:off x="666940" y="1048188"/>
          <a:ext cx="9383958" cy="6180909"/>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388411">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endParaRPr lang="nl-BE" sz="1600" b="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583598">
                <a:tc>
                  <a:txBody>
                    <a:bodyPr/>
                    <a:lstStyle/>
                    <a:p>
                      <a:pPr algn="just"/>
                      <a:r>
                        <a:rPr lang="fr-BE" sz="1600" b="1" dirty="0"/>
                        <a:t>Les maisons de repos sont considérées comme des </a:t>
                      </a:r>
                      <a:r>
                        <a:rPr lang="fr-BE" sz="1600" b="1" u="sng" dirty="0"/>
                        <a:t>responsables de traitement</a:t>
                      </a:r>
                      <a:r>
                        <a:rPr lang="fr-BE" sz="1600" b="1" dirty="0"/>
                        <a:t>. </a:t>
                      </a:r>
                    </a:p>
                    <a:p>
                      <a:pPr algn="just"/>
                      <a:endParaRPr lang="fr-BE" sz="1600" b="1" dirty="0"/>
                    </a:p>
                    <a:p>
                      <a:pPr algn="just"/>
                      <a:r>
                        <a:rPr lang="fr-BE" sz="1600" b="0" i="1" dirty="0"/>
                        <a:t>Quelles sont les données à caractère personnel qui sont traitées par les maisons de repos? </a:t>
                      </a:r>
                      <a:endParaRPr lang="fr-BE" sz="1600" b="0" dirty="0"/>
                    </a:p>
                    <a:p>
                      <a:pPr marL="0" indent="0" algn="just">
                        <a:buFont typeface="Arial" panose="020B0604020202020204" pitchFamily="34" charset="0"/>
                        <a:buNone/>
                      </a:pPr>
                      <a:r>
                        <a:rPr lang="fr-BE" sz="1600" b="1" dirty="0"/>
                        <a:t>     Données à caractère personnel des patients</a:t>
                      </a:r>
                    </a:p>
                    <a:p>
                      <a:pPr marL="452438" indent="-180975" algn="just">
                        <a:buFont typeface="Arial" panose="020B0604020202020204" pitchFamily="34" charset="0"/>
                        <a:buChar char="•"/>
                      </a:pPr>
                      <a:r>
                        <a:rPr lang="fr-BE" sz="1600" b="0" dirty="0"/>
                        <a:t>Dossier de soins</a:t>
                      </a:r>
                    </a:p>
                    <a:p>
                      <a:pPr marL="452438" indent="-180975" algn="just">
                        <a:buFont typeface="Arial" panose="020B0604020202020204" pitchFamily="34" charset="0"/>
                        <a:buChar char="•"/>
                      </a:pPr>
                      <a:r>
                        <a:rPr lang="fr-BE" sz="1600" b="0" dirty="0"/>
                        <a:t>Dossier administratif (qui inclus parfois également des données des membres de la famille des habitants)</a:t>
                      </a:r>
                    </a:p>
                    <a:p>
                      <a:pPr marL="452438" indent="-180975" algn="just">
                        <a:buFont typeface="Arial" panose="020B0604020202020204" pitchFamily="34" charset="0"/>
                        <a:buChar char="•"/>
                      </a:pPr>
                      <a:r>
                        <a:rPr lang="fr-BE" sz="1600" b="0" dirty="0"/>
                        <a:t>Dossier médical (souvent dossier papier)</a:t>
                      </a:r>
                    </a:p>
                    <a:p>
                      <a:pPr marL="271463" indent="0" algn="just">
                        <a:buFont typeface="Arial" panose="020B0604020202020204" pitchFamily="34" charset="0"/>
                        <a:buNone/>
                      </a:pPr>
                      <a:r>
                        <a:rPr lang="fr-BE" sz="1600" b="1" dirty="0"/>
                        <a:t>Données à caractère personnel des employés </a:t>
                      </a:r>
                      <a:r>
                        <a:rPr lang="fr-BE" sz="1600" b="0" dirty="0"/>
                        <a:t>(employés administratifs et personnel médical)</a:t>
                      </a:r>
                    </a:p>
                    <a:p>
                      <a:pPr marL="0" indent="0" algn="just">
                        <a:buFont typeface="Arial" panose="020B0604020202020204" pitchFamily="34" charset="0"/>
                        <a:buNone/>
                      </a:pPr>
                      <a:endParaRPr lang="fr-BE" sz="1600" b="0" dirty="0"/>
                    </a:p>
                    <a:p>
                      <a:pPr algn="just"/>
                      <a:r>
                        <a:rPr lang="fr-BE" sz="1600" b="0" dirty="0"/>
                        <a:t>Toutes les données sont considérées comme des données à caractère hautement personnel concernant des personnes vulnérables (donc des analyses d’impact doivent être effectués, et des mesures de protection/mesures de sécurité adéquates doivent être mises en place). </a:t>
                      </a:r>
                    </a:p>
                    <a:p>
                      <a:pPr algn="just"/>
                      <a:endParaRPr lang="fr-BE" sz="1600" b="0" dirty="0"/>
                    </a:p>
                    <a:p>
                      <a:pPr algn="just"/>
                      <a:r>
                        <a:rPr lang="fr-BE" sz="1600" b="0" dirty="0">
                          <a:sym typeface="Wingdings" panose="05000000000000000000" pitchFamily="2" charset="2"/>
                        </a:rPr>
                        <a:t> </a:t>
                      </a:r>
                      <a:r>
                        <a:rPr lang="fr-BE" sz="1600" b="1" dirty="0">
                          <a:sym typeface="Wingdings" panose="05000000000000000000" pitchFamily="2" charset="2"/>
                        </a:rPr>
                        <a:t>La nomination d’un délégué à la protection des données (DPO) est requise. </a:t>
                      </a:r>
                      <a:endParaRPr lang="fr-BE" sz="1600" b="1" dirty="0"/>
                    </a:p>
                    <a:p>
                      <a:pPr algn="just"/>
                      <a:endParaRPr lang="fr-BE" sz="1600" b="0" dirty="0"/>
                    </a:p>
                    <a:p>
                      <a:pPr algn="just"/>
                      <a:r>
                        <a:rPr lang="fr-BE" sz="1600" b="0" dirty="0"/>
                        <a:t>Systèmes informatiques (software) principales (suivant priorité à sécuriser):</a:t>
                      </a:r>
                    </a:p>
                    <a:p>
                      <a:pPr marL="342900" indent="-342900" algn="just">
                        <a:buFont typeface="+mj-lt"/>
                        <a:buAutoNum type="arabicPeriod"/>
                      </a:pPr>
                      <a:r>
                        <a:rPr lang="fr-BE" sz="1600" b="0" dirty="0"/>
                        <a:t>Dossier habitant / patient</a:t>
                      </a:r>
                    </a:p>
                    <a:p>
                      <a:pPr marL="342900" indent="-342900" algn="just">
                        <a:buFont typeface="+mj-lt"/>
                        <a:buAutoNum type="arabicPeriod"/>
                      </a:pPr>
                      <a:r>
                        <a:rPr lang="fr-BE" sz="1600" b="0" dirty="0"/>
                        <a:t>Administration (tarification &amp; facturation)</a:t>
                      </a:r>
                    </a:p>
                    <a:p>
                      <a:pPr marL="342900" marR="0" lvl="0" indent="-342900" algn="just" defTabSz="1007943" rtl="0" eaLnBrk="1" fontAlgn="auto" latinLnBrk="0" hangingPunct="1">
                        <a:lnSpc>
                          <a:spcPct val="100000"/>
                        </a:lnSpc>
                        <a:spcBef>
                          <a:spcPts val="0"/>
                        </a:spcBef>
                        <a:spcAft>
                          <a:spcPts val="0"/>
                        </a:spcAft>
                        <a:buClrTx/>
                        <a:buSzTx/>
                        <a:buFont typeface="+mj-lt"/>
                        <a:buAutoNum type="arabicPeriod"/>
                        <a:tabLst/>
                        <a:defRPr/>
                      </a:pPr>
                      <a:r>
                        <a:rPr lang="fr-BE" sz="1600" b="0" dirty="0"/>
                        <a:t>Personnel – ressources humaines</a:t>
                      </a:r>
                    </a:p>
                    <a:p>
                      <a:pPr marL="342900" marR="0" lvl="0" indent="-342900" algn="just" defTabSz="1007943" rtl="0" eaLnBrk="1" fontAlgn="auto" latinLnBrk="0" hangingPunct="1">
                        <a:lnSpc>
                          <a:spcPct val="100000"/>
                        </a:lnSpc>
                        <a:spcBef>
                          <a:spcPts val="0"/>
                        </a:spcBef>
                        <a:spcAft>
                          <a:spcPts val="0"/>
                        </a:spcAft>
                        <a:buClrTx/>
                        <a:buSzTx/>
                        <a:buFont typeface="+mj-lt"/>
                        <a:buAutoNum type="arabicPeriod"/>
                        <a:tabLst/>
                        <a:defRPr/>
                      </a:pPr>
                      <a:r>
                        <a:rPr lang="fr-BE" sz="1600" b="0" dirty="0"/>
                        <a:t>Planification</a:t>
                      </a:r>
                    </a:p>
                    <a:p>
                      <a:pPr marL="342900" indent="-342900" algn="just">
                        <a:buFont typeface="+mj-lt"/>
                        <a:buAutoNum type="arabicPeriod"/>
                      </a:pPr>
                      <a:r>
                        <a:rPr lang="fr-BE" sz="1600" b="0" dirty="0"/>
                        <a:t>Comptabilité</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nl-BE" sz="1600" b="0" kern="1200" baseline="0" noProof="0" dirty="0">
                        <a:solidFill>
                          <a:schemeClr val="dk1"/>
                        </a:solidFill>
                        <a:latin typeface="+mn-lt"/>
                        <a:ea typeface="+mn-ea"/>
                        <a:cs typeface="+mn-cs"/>
                      </a:endParaRPr>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772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939" y="579106"/>
            <a:ext cx="10024544" cy="320021"/>
          </a:xfrm>
        </p:spPr>
        <p:txBody>
          <a:bodyPr/>
          <a:lstStyle/>
          <a:p>
            <a:pPr algn="ctr"/>
            <a:r>
              <a:rPr lang="nl-BE" dirty="0">
                <a:solidFill>
                  <a:srgbClr val="00B0F0"/>
                </a:solidFill>
                <a:latin typeface="+mn-lt"/>
                <a:ea typeface="+mn-ea"/>
                <a:cs typeface="+mn-cs"/>
              </a:rPr>
              <a:t>LA SITUATION DES MAISONS DE REPOS</a:t>
            </a:r>
          </a:p>
        </p:txBody>
      </p:sp>
      <p:graphicFrame>
        <p:nvGraphicFramePr>
          <p:cNvPr id="5" name="Table 4"/>
          <p:cNvGraphicFramePr>
            <a:graphicFrameLocks noGrp="1"/>
          </p:cNvGraphicFramePr>
          <p:nvPr>
            <p:extLst>
              <p:ext uri="{D42A27DB-BD31-4B8C-83A1-F6EECF244321}">
                <p14:modId xmlns:p14="http://schemas.microsoft.com/office/powerpoint/2010/main" val="2412889700"/>
              </p:ext>
            </p:extLst>
          </p:nvPr>
        </p:nvGraphicFramePr>
        <p:xfrm>
          <a:off x="666940" y="1148620"/>
          <a:ext cx="9383958" cy="4635556"/>
        </p:xfrm>
        <a:graphic>
          <a:graphicData uri="http://schemas.openxmlformats.org/drawingml/2006/table">
            <a:tbl>
              <a:tblPr firstRow="1" bandRow="1">
                <a:tableStyleId>{5C22544A-7EE6-4342-B048-85BDC9FD1C3A}</a:tableStyleId>
              </a:tblPr>
              <a:tblGrid>
                <a:gridCol w="9383958">
                  <a:extLst>
                    <a:ext uri="{9D8B030D-6E8A-4147-A177-3AD203B41FA5}">
                      <a16:colId xmlns:a16="http://schemas.microsoft.com/office/drawing/2014/main" val="20000"/>
                    </a:ext>
                  </a:extLst>
                </a:gridCol>
              </a:tblGrid>
              <a:tr h="287397">
                <a:tc>
                  <a:txBody>
                    <a:bodyPr/>
                    <a:lstStyle/>
                    <a:p>
                      <a:pPr marL="0" marR="0" indent="0" algn="l" defTabSz="1043056" rtl="0" eaLnBrk="1" fontAlgn="auto" latinLnBrk="0" hangingPunct="1">
                        <a:lnSpc>
                          <a:spcPct val="100000"/>
                        </a:lnSpc>
                        <a:spcBef>
                          <a:spcPts val="600"/>
                        </a:spcBef>
                        <a:spcAft>
                          <a:spcPts val="0"/>
                        </a:spcAft>
                        <a:buClrTx/>
                        <a:buSzTx/>
                        <a:buFontTx/>
                        <a:buNone/>
                        <a:tabLst/>
                        <a:defRPr/>
                      </a:pPr>
                      <a:endParaRPr lang="nl-BE" sz="1600" b="0" noProof="0" dirty="0"/>
                    </a:p>
                  </a:txBody>
                  <a:tcPr marL="53989" marR="53989" marT="53989" marB="53989">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144020">
                <a:tc>
                  <a:txBody>
                    <a:bodyPr/>
                    <a:lstStyle/>
                    <a:p>
                      <a:endParaRPr lang="fr-BE" sz="1600" b="0" dirty="0"/>
                    </a:p>
                    <a:p>
                      <a:pPr algn="just"/>
                      <a:r>
                        <a:rPr lang="fr-BE" sz="1600" b="1" u="sng" dirty="0"/>
                        <a:t>Sous-traitants</a:t>
                      </a:r>
                      <a:r>
                        <a:rPr lang="fr-BE" sz="1600" b="0" dirty="0"/>
                        <a:t> (fournisseurs – prestataires externes): </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600" b="0" kern="1200" baseline="0" noProof="0" dirty="0">
                          <a:solidFill>
                            <a:schemeClr val="dk1"/>
                          </a:solidFill>
                          <a:latin typeface="+mn-lt"/>
                          <a:ea typeface="+mn-ea"/>
                          <a:cs typeface="+mn-cs"/>
                        </a:rPr>
                        <a:t>Secrétariat social</a:t>
                      </a:r>
                    </a:p>
                    <a:p>
                      <a:pPr marL="285750" marR="0" lvl="1" indent="-28575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600" b="0" kern="1200" baseline="0" noProof="0" dirty="0">
                          <a:solidFill>
                            <a:schemeClr val="dk1"/>
                          </a:solidFill>
                          <a:latin typeface="+mn-lt"/>
                          <a:ea typeface="+mn-ea"/>
                          <a:cs typeface="+mn-cs"/>
                        </a:rPr>
                        <a:t>Informatique </a:t>
                      </a:r>
                    </a:p>
                    <a:p>
                      <a:pPr marL="538163" marR="0" lvl="1" indent="-274638"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600" b="0" kern="1200" baseline="0" noProof="0" dirty="0">
                          <a:solidFill>
                            <a:schemeClr val="dk1"/>
                          </a:solidFill>
                          <a:latin typeface="+mn-lt"/>
                          <a:ea typeface="+mn-ea"/>
                          <a:cs typeface="+mn-cs"/>
                        </a:rPr>
                        <a:t>Gestion de systèmes</a:t>
                      </a:r>
                    </a:p>
                    <a:p>
                      <a:pPr marL="538163" marR="0" lvl="1" indent="-274638"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fr-BE" sz="1600" b="0" kern="1200" baseline="0" noProof="0" dirty="0">
                          <a:solidFill>
                            <a:schemeClr val="dk1"/>
                          </a:solidFill>
                          <a:latin typeface="+mn-lt"/>
                          <a:ea typeface="+mn-ea"/>
                          <a:cs typeface="+mn-cs"/>
                        </a:rPr>
                        <a:t>Fournisseurs des systèmes</a:t>
                      </a:r>
                    </a:p>
                    <a:p>
                      <a:pPr marL="0" marR="0" lvl="1"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600" b="0" kern="1200" baseline="0" noProof="0" dirty="0">
                          <a:solidFill>
                            <a:schemeClr val="dk1"/>
                          </a:solidFill>
                          <a:latin typeface="+mn-lt"/>
                          <a:ea typeface="+mn-ea"/>
                          <a:cs typeface="+mn-cs"/>
                          <a:sym typeface="Wingdings" panose="05000000000000000000" pitchFamily="2" charset="2"/>
                        </a:rPr>
                        <a:t> </a:t>
                      </a:r>
                      <a:r>
                        <a:rPr lang="fr-BE" sz="1600" b="1" kern="1200" baseline="0" noProof="0" dirty="0">
                          <a:solidFill>
                            <a:schemeClr val="dk1"/>
                          </a:solidFill>
                          <a:latin typeface="+mn-lt"/>
                          <a:ea typeface="+mn-ea"/>
                          <a:cs typeface="+mn-cs"/>
                          <a:sym typeface="Wingdings" panose="05000000000000000000" pitchFamily="2" charset="2"/>
                        </a:rPr>
                        <a:t>Les c</a:t>
                      </a:r>
                      <a:r>
                        <a:rPr lang="fr-BE" sz="1600" b="1" kern="1200" baseline="0" noProof="0" dirty="0">
                          <a:solidFill>
                            <a:schemeClr val="dk1"/>
                          </a:solidFill>
                          <a:latin typeface="+mn-lt"/>
                          <a:ea typeface="+mn-ea"/>
                          <a:cs typeface="+mn-cs"/>
                        </a:rPr>
                        <a:t>ontrats doivent être mis à jour pour être conforme au RGPD.  </a:t>
                      </a:r>
                    </a:p>
                    <a:p>
                      <a:pPr marL="0" marR="0" lvl="1" indent="0" algn="just"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fr-BE" sz="1600" b="0" kern="1200" baseline="0" noProof="0" dirty="0">
                        <a:solidFill>
                          <a:schemeClr val="dk1"/>
                        </a:solidFill>
                        <a:latin typeface="+mn-lt"/>
                        <a:ea typeface="+mn-ea"/>
                        <a:cs typeface="+mn-cs"/>
                      </a:endParaRPr>
                    </a:p>
                    <a:p>
                      <a:pPr marL="0" marR="0" lvl="1" indent="0" algn="l"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600" b="1" kern="1200" baseline="0" noProof="0" dirty="0">
                          <a:solidFill>
                            <a:schemeClr val="dk1"/>
                          </a:solidFill>
                          <a:latin typeface="+mn-lt"/>
                          <a:ea typeface="+mn-ea"/>
                          <a:cs typeface="+mn-cs"/>
                        </a:rPr>
                        <a:t>Les </a:t>
                      </a:r>
                      <a:r>
                        <a:rPr lang="fr-BE" sz="1600" b="1" u="sng" kern="1200" baseline="0" noProof="0" dirty="0">
                          <a:solidFill>
                            <a:schemeClr val="dk1"/>
                          </a:solidFill>
                          <a:latin typeface="+mn-lt"/>
                          <a:ea typeface="+mn-ea"/>
                          <a:cs typeface="+mn-cs"/>
                        </a:rPr>
                        <a:t>médecins</a:t>
                      </a:r>
                      <a:r>
                        <a:rPr lang="fr-BE" sz="1600" b="1" kern="1200" baseline="0" noProof="0" dirty="0">
                          <a:solidFill>
                            <a:schemeClr val="dk1"/>
                          </a:solidFill>
                          <a:latin typeface="+mn-lt"/>
                          <a:ea typeface="+mn-ea"/>
                          <a:cs typeface="+mn-cs"/>
                        </a:rPr>
                        <a:t> sont également responsables de traitement par rapport à leurs propres dossiers médicaux. </a:t>
                      </a:r>
                    </a:p>
                    <a:p>
                      <a:pPr marL="0" marR="0" lvl="1" indent="0" algn="l"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fr-BE" sz="1600" b="1" kern="1200" baseline="0" noProof="0" dirty="0">
                        <a:solidFill>
                          <a:schemeClr val="dk1"/>
                        </a:solidFill>
                        <a:latin typeface="+mn-lt"/>
                        <a:ea typeface="+mn-ea"/>
                        <a:cs typeface="+mn-cs"/>
                      </a:endParaRPr>
                    </a:p>
                    <a:p>
                      <a:pPr marL="0" marR="0" lvl="1" indent="0" algn="l"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fr-BE" sz="1600" b="1" kern="1200" baseline="0" dirty="0">
                          <a:solidFill>
                            <a:schemeClr val="dk1"/>
                          </a:solidFill>
                          <a:latin typeface="+mn-lt"/>
                          <a:ea typeface="+mn-ea"/>
                          <a:cs typeface="+mn-cs"/>
                        </a:rPr>
                        <a:t>Les </a:t>
                      </a:r>
                      <a:r>
                        <a:rPr lang="fr-BE" sz="1600" b="1" u="sng" kern="1200" baseline="0" dirty="0">
                          <a:solidFill>
                            <a:schemeClr val="dk1"/>
                          </a:solidFill>
                          <a:latin typeface="+mn-lt"/>
                          <a:ea typeface="+mn-ea"/>
                          <a:cs typeface="+mn-cs"/>
                        </a:rPr>
                        <a:t>paramédicaux</a:t>
                      </a:r>
                      <a:r>
                        <a:rPr lang="fr-BE" sz="1600" b="1" kern="1200" baseline="0" dirty="0">
                          <a:solidFill>
                            <a:schemeClr val="dk1"/>
                          </a:solidFill>
                          <a:latin typeface="+mn-lt"/>
                          <a:ea typeface="+mn-ea"/>
                          <a:cs typeface="+mn-cs"/>
                        </a:rPr>
                        <a:t> sont responsables de traitement ou pas dépendant de s’ils ont un contrat de travail ou non (employés ou indépendants). </a:t>
                      </a:r>
                      <a:endParaRPr lang="nl-NL" sz="1600" b="1" kern="1200" baseline="0" dirty="0">
                        <a:solidFill>
                          <a:schemeClr val="dk1"/>
                        </a:solidFill>
                        <a:latin typeface="+mn-lt"/>
                        <a:ea typeface="+mn-ea"/>
                        <a:cs typeface="+mn-cs"/>
                      </a:endParaRPr>
                    </a:p>
                    <a:p>
                      <a:pPr marL="0" marR="0" lvl="1" indent="0" algn="l" defTabSz="1043056"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fr-BE" sz="1600" b="1" dirty="0"/>
                    </a:p>
                  </a:txBody>
                  <a:tcPr marL="53989" marR="53989" marT="53989" marB="53989">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4481829"/>
      </p:ext>
    </p:extLst>
  </p:cSld>
  <p:clrMapOvr>
    <a:masterClrMapping/>
  </p:clrMapOvr>
</p:sld>
</file>

<file path=ppt/theme/theme1.xml><?xml version="1.0" encoding="utf-8"?>
<a:theme xmlns:a="http://schemas.openxmlformats.org/drawingml/2006/main" name="BDO_PowerPoint_2007_std_bdo.be">
  <a:themeElements>
    <a:clrScheme name="BDO CVI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218F8B"/>
      </a:accent5>
      <a:accent6>
        <a:srgbClr val="ED1A3B"/>
      </a:accent6>
      <a:hlink>
        <a:srgbClr val="218F8B"/>
      </a:hlink>
      <a:folHlink>
        <a:srgbClr val="ED1A3B"/>
      </a:folHlink>
    </a:clrScheme>
    <a:fontScheme name="BDO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solidFill>
          <a:schemeClr val="accent1"/>
        </a:solidFill>
        <a:ln w="25400" cap="flat" cmpd="sng" algn="ctr">
          <a:solidFill>
            <a:srgbClr val="9D8D85"/>
          </a:solidFill>
          <a:prstDash val="solid"/>
          <a:round/>
          <a:headEnd type="none" w="med" len="med"/>
          <a:tailEnd type="none" w="lg" len="med"/>
        </a:ln>
        <a:effectLst/>
      </a:spPr>
      <a:body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vider slides">
  <a:themeElements>
    <a:clrScheme name="BDO colors">
      <a:dk1>
        <a:srgbClr val="98002E"/>
      </a:dk1>
      <a:lt1>
        <a:srgbClr val="FFFFFF"/>
      </a:lt1>
      <a:dk2>
        <a:srgbClr val="786860"/>
      </a:dk2>
      <a:lt2>
        <a:srgbClr val="FFFFFF"/>
      </a:lt2>
      <a:accent1>
        <a:srgbClr val="D1108C"/>
      </a:accent1>
      <a:accent2>
        <a:srgbClr val="2EB0A4"/>
      </a:accent2>
      <a:accent3>
        <a:srgbClr val="EE9024"/>
      </a:accent3>
      <a:accent4>
        <a:srgbClr val="F6A1A8"/>
      </a:accent4>
      <a:accent5>
        <a:srgbClr val="786860"/>
      </a:accent5>
      <a:accent6>
        <a:srgbClr val="62CAE3"/>
      </a:accent6>
      <a:hlink>
        <a:srgbClr val="98002E"/>
      </a:hlink>
      <a:folHlink>
        <a:srgbClr val="62CAE3"/>
      </a:folHlink>
    </a:clrScheme>
    <a:fontScheme name="BDO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TotalTime>
  <Words>3236</Words>
  <Application>Microsoft Office PowerPoint</Application>
  <PresentationFormat>Personnalisé</PresentationFormat>
  <Paragraphs>422</Paragraphs>
  <Slides>29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29</vt:i4>
      </vt:variant>
    </vt:vector>
  </HeadingPairs>
  <TitlesOfParts>
    <vt:vector size="38" baseType="lpstr">
      <vt:lpstr>Arial</vt:lpstr>
      <vt:lpstr>Calibri</vt:lpstr>
      <vt:lpstr>Tahoma</vt:lpstr>
      <vt:lpstr>Times New Roman</vt:lpstr>
      <vt:lpstr>Trebuchet MS</vt:lpstr>
      <vt:lpstr>Univers HSBCPB Con 520</vt:lpstr>
      <vt:lpstr>Wingdings</vt:lpstr>
      <vt:lpstr>BDO_PowerPoint_2007_std_bdo.be</vt:lpstr>
      <vt:lpstr>Devider slides</vt:lpstr>
      <vt:lpstr>La nouvelle règlementation européenne sur la protection des données à caractère personnel (RGPD) – Un véritable défi pour toutes les organisations. </vt:lpstr>
      <vt:lpstr>Agenda</vt:lpstr>
      <vt:lpstr>CONTEXTE</vt:lpstr>
      <vt:lpstr>LE CHAMP D’APPLICATION - DEFINITIONS</vt:lpstr>
      <vt:lpstr>LES TROIS ACTEURS CLEFS - DEFINITIONS</vt:lpstr>
      <vt:lpstr>Présentation PowerPoint</vt:lpstr>
      <vt:lpstr>Présentation PowerPoint</vt:lpstr>
      <vt:lpstr>LA SITUATION DES MAISONS DE REPOS</vt:lpstr>
      <vt:lpstr>LA SITUATION DES MAISONS DE REPOS</vt:lpstr>
      <vt:lpstr>Présentation PowerPoint</vt:lpstr>
      <vt:lpstr>1. POLITIQUE DE PROTECTION DES DONNEES ET PROGRAMME DE SENSIBILISATION</vt:lpstr>
      <vt:lpstr>1. POLITIQUE DE PROTECTION DES DONNES ET PROGRAMME DE SENSIBILISATION</vt:lpstr>
      <vt:lpstr>2. REGISTRE DES ACTIVITES DE TRAITEMENT </vt:lpstr>
      <vt:lpstr>Présentation PowerPoint</vt:lpstr>
      <vt:lpstr>3. DATA PRIVACY IMPACT ASSESSMENTS (DPIA) </vt:lpstr>
      <vt:lpstr>4. MISE EN ŒUVRE DE MESURES DE SÉCURITÉ</vt:lpstr>
      <vt:lpstr>4. LES MESURES DE SECURITE GENERALEMENT NON APPLIQUEES</vt:lpstr>
      <vt:lpstr>Présentation PowerPoint</vt:lpstr>
      <vt:lpstr>5. ADAPTATION DES CONTRATS</vt:lpstr>
      <vt:lpstr>6. INFORMATIONS AUX INDIVIDUS - PRIVACY NOTICES</vt:lpstr>
      <vt:lpstr>7. NOTIFICATION DES VIOLATIONS</vt:lpstr>
      <vt:lpstr>8. DATA PROTECTION OFFICER</vt:lpstr>
      <vt:lpstr>8. DATA PROTECTION OFFICER – MISSIONS</vt:lpstr>
      <vt:lpstr>Présentation PowerPoint</vt:lpstr>
      <vt:lpstr>Présentation PowerPoint</vt:lpstr>
      <vt:lpstr>DU CHATON AU TIGRE : LA NOUVELLE AUTORITE DE CONTRÔLE </vt:lpstr>
      <vt:lpstr>DU CHATON AU TIGRE : LA NOUVELLE AUTORITE DE CONTRÔLE</vt:lpstr>
      <vt:lpstr>Présentation PowerPoint</vt:lpstr>
      <vt:lpstr>Présentation PowerPoint</vt:lpstr>
    </vt:vector>
  </TitlesOfParts>
  <Company>BDO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SÉCURITÉ DES DONNÉES À CARACTÈRE PERSONNEL, SÉCURITÉ INFORMATIQUE ET MAÎTRISE DES PROCESSUS : UN CHALLENGE DE TAILLE POUR LES HÔPITAUX</dc:title>
  <dc:creator>Nikolai Triffet</dc:creator>
  <cp:lastModifiedBy>Louis-Philippe Kistenberg - FEMARBEL</cp:lastModifiedBy>
  <cp:revision>170</cp:revision>
  <cp:lastPrinted>2017-10-02T06:46:26Z</cp:lastPrinted>
  <dcterms:created xsi:type="dcterms:W3CDTF">2017-09-26T05:46:16Z</dcterms:created>
  <dcterms:modified xsi:type="dcterms:W3CDTF">2018-01-25T13:14:09Z</dcterms:modified>
</cp:coreProperties>
</file>